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4"/>
    <p:sldMasterId id="2147483685" r:id="rId5"/>
  </p:sldMasterIdLst>
  <p:notesMasterIdLst>
    <p:notesMasterId r:id="rId7"/>
  </p:notesMasterIdLst>
  <p:sldIdLst>
    <p:sldId id="327" r:id="rId6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4E2ED"/>
    <a:srgbClr val="C6C6C6"/>
    <a:srgbClr val="E6E6E6"/>
    <a:srgbClr val="FF9900"/>
    <a:srgbClr val="103185"/>
    <a:srgbClr val="FABF00"/>
    <a:srgbClr val="009944"/>
    <a:srgbClr val="E8340C"/>
    <a:srgbClr val="FDF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9" autoAdjust="0"/>
    <p:restoredTop sz="90601" autoAdjust="0"/>
  </p:normalViewPr>
  <p:slideViewPr>
    <p:cSldViewPr>
      <p:cViewPr varScale="1">
        <p:scale>
          <a:sx n="41" d="100"/>
          <a:sy n="41" d="100"/>
        </p:scale>
        <p:origin x="2592" y="2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448" cy="496253"/>
          </a:xfrm>
          <a:prstGeom prst="rect">
            <a:avLst/>
          </a:prstGeom>
        </p:spPr>
        <p:txBody>
          <a:bodyPr vert="horz" lIns="91292" tIns="45646" rIns="91292" bIns="456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292" tIns="45646" rIns="91292" bIns="456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FCDD667-C0D1-4F24-A2BA-DA4A0D61B7FB}" type="datetimeFigureOut">
              <a:rPr lang="ja-JP" altLang="en-US"/>
              <a:pPr>
                <a:defRPr/>
              </a:pPr>
              <a:t>2025/9/22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3048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2" tIns="45646" rIns="91292" bIns="4564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087" y="4715194"/>
            <a:ext cx="5437506" cy="4466274"/>
          </a:xfrm>
          <a:prstGeom prst="rect">
            <a:avLst/>
          </a:prstGeom>
        </p:spPr>
        <p:txBody>
          <a:bodyPr vert="horz" lIns="91292" tIns="45646" rIns="91292" bIns="45646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28800"/>
            <a:ext cx="2945448" cy="496252"/>
          </a:xfrm>
          <a:prstGeom prst="rect">
            <a:avLst/>
          </a:prstGeom>
        </p:spPr>
        <p:txBody>
          <a:bodyPr vert="horz" lIns="91292" tIns="45646" rIns="91292" bIns="456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292" tIns="45646" rIns="91292" bIns="456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FD50DAE-D9FA-4C1D-B58E-9A59EEBF9C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9297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39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478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1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095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69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43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17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191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4388" y="744538"/>
            <a:ext cx="2630487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D50DAE-D9FA-4C1D-B58E-9A59EEBF9CBC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04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0581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5602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433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04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>
            <a:extLst>
              <a:ext uri="{FF2B5EF4-FFF2-40B4-BE49-F238E27FC236}">
                <a16:creationId xmlns:a16="http://schemas.microsoft.com/office/drawing/2014/main" id="{1DC7BB05-5671-4986-6BF2-A2FF5FA75346}"/>
              </a:ext>
            </a:extLst>
          </p:cNvPr>
          <p:cNvSpPr txBox="1">
            <a:spLocks/>
          </p:cNvSpPr>
          <p:nvPr/>
        </p:nvSpPr>
        <p:spPr>
          <a:xfrm>
            <a:off x="362345" y="294238"/>
            <a:ext cx="5055628" cy="295208"/>
          </a:xfrm>
          <a:prstGeom prst="roundRect">
            <a:avLst>
              <a:gd name="adj" fmla="val 6085"/>
            </a:avLst>
          </a:prstGeom>
          <a:noFill/>
        </p:spPr>
        <p:txBody>
          <a:bodyPr bIns="77712">
            <a:noAutofit/>
          </a:bodyPr>
          <a:lstStyle>
            <a:lvl1pPr algn="l" defTabSz="69777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altLang="en-US" sz="1384" b="1" i="0" kern="1200" spc="208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+mn-cs"/>
              </a:defRPr>
            </a:lvl1pPr>
          </a:lstStyle>
          <a:p>
            <a:r>
              <a:rPr lang="ja-JP" altLang="en-US" sz="1400" spc="216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就労系障害福祉サービスを利用される皆</a:t>
            </a:r>
            <a:r>
              <a:rPr lang="ja-JP" sz="1400" spc="216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さまへ</a:t>
            </a:r>
          </a:p>
        </p:txBody>
      </p:sp>
      <p:sp>
        <p:nvSpPr>
          <p:cNvPr id="20" name="Rectangle 458">
            <a:extLst>
              <a:ext uri="{FF2B5EF4-FFF2-40B4-BE49-F238E27FC236}">
                <a16:creationId xmlns:a16="http://schemas.microsoft.com/office/drawing/2014/main" id="{11E7DC11-8DC0-57BD-3B6A-4CA33EF84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95" y="589446"/>
            <a:ext cx="7542380" cy="1038310"/>
          </a:xfrm>
          <a:prstGeom prst="rect">
            <a:avLst/>
          </a:prstGeom>
          <a:pattFill prst="dkUp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rot="0" vert="horz" wrap="square" lIns="80189" tIns="108000" rIns="0" bIns="116567" anchor="ctr" anchorCtr="0" upright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月から</a:t>
            </a:r>
            <a:r>
              <a:rPr lang="ja-JP" altLang="en-US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開始される新しい就労系障害福祉サービス</a:t>
            </a:r>
            <a:endParaRPr lang="en-US" altLang="ja-JP" b="1" kern="100" spc="180" dirty="0">
              <a:ln w="3175">
                <a:noFill/>
              </a:ln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ja-JP" altLang="en-US" sz="2800" b="1" kern="100" spc="25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「就労選択支援」のご案内</a:t>
            </a:r>
          </a:p>
        </p:txBody>
      </p:sp>
      <p:pic>
        <p:nvPicPr>
          <p:cNvPr id="22" name="図 21" descr="黒い背景と白い文字&#10;&#10;自動的に生成された説明">
            <a:extLst>
              <a:ext uri="{FF2B5EF4-FFF2-40B4-BE49-F238E27FC236}">
                <a16:creationId xmlns:a16="http://schemas.microsoft.com/office/drawing/2014/main" id="{66557699-D4A1-E609-4E8F-C21C776DEF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781" y="10111657"/>
            <a:ext cx="1296144" cy="425502"/>
          </a:xfrm>
          <a:prstGeom prst="rect">
            <a:avLst/>
          </a:prstGeom>
        </p:spPr>
      </p:pic>
      <p:sp>
        <p:nvSpPr>
          <p:cNvPr id="24" name="テキスト ボックス 5">
            <a:extLst>
              <a:ext uri="{FF2B5EF4-FFF2-40B4-BE49-F238E27FC236}">
                <a16:creationId xmlns:a16="http://schemas.microsoft.com/office/drawing/2014/main" id="{A9A81D18-DE05-156E-6CA9-587A20549C2E}"/>
              </a:ext>
            </a:extLst>
          </p:cNvPr>
          <p:cNvSpPr txBox="1"/>
          <p:nvPr/>
        </p:nvSpPr>
        <p:spPr>
          <a:xfrm>
            <a:off x="597322" y="7074098"/>
            <a:ext cx="6644666" cy="2650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20000"/>
              </a:lnSpc>
              <a:defRPr/>
            </a:pPr>
            <a:r>
              <a:rPr lang="ja-JP" altLang="en-US" sz="1100" kern="100" spc="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　</a:t>
            </a:r>
            <a:r>
              <a:rPr lang="ja-JP" altLang="en-US" sz="1050" kern="100" spc="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卒業後に、就労移行支援や就労継続支援の利用を検討している方</a:t>
            </a:r>
          </a:p>
        </p:txBody>
      </p:sp>
      <p:graphicFrame>
        <p:nvGraphicFramePr>
          <p:cNvPr id="30" name="コンテンツ プレースホルダー 82">
            <a:extLst>
              <a:ext uri="{FF2B5EF4-FFF2-40B4-BE49-F238E27FC236}">
                <a16:creationId xmlns:a16="http://schemas.microsoft.com/office/drawing/2014/main" id="{6E7CD0A5-C4B5-E82F-7EE2-E4AE7C75EE55}"/>
              </a:ext>
            </a:extLst>
          </p:cNvPr>
          <p:cNvGraphicFramePr>
            <a:graphicFrameLocks/>
          </p:cNvGraphicFramePr>
          <p:nvPr/>
        </p:nvGraphicFramePr>
        <p:xfrm>
          <a:off x="401905" y="2283592"/>
          <a:ext cx="6772070" cy="358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070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358087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30" baseline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就労選択支援の主な内容</a:t>
                      </a:r>
                      <a:endParaRPr lang="ja-JP" altLang="ja-JP" sz="1400" kern="100" spc="130" baseline="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80000" marR="0" marT="36000" marB="5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38" name="テキスト ボックス 5">
            <a:extLst>
              <a:ext uri="{FF2B5EF4-FFF2-40B4-BE49-F238E27FC236}">
                <a16:creationId xmlns:a16="http://schemas.microsoft.com/office/drawing/2014/main" id="{5E1216AC-D093-81F3-BBFB-B610F9AF8D75}"/>
              </a:ext>
            </a:extLst>
          </p:cNvPr>
          <p:cNvSpPr txBox="1"/>
          <p:nvPr/>
        </p:nvSpPr>
        <p:spPr>
          <a:xfrm>
            <a:off x="337859" y="1683298"/>
            <a:ext cx="6916011" cy="4977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30000"/>
              </a:lnSpc>
              <a:defRPr/>
            </a:pPr>
            <a:r>
              <a:rPr lang="ja-JP" altLang="en-US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</a:t>
            </a:r>
            <a:r>
              <a:rPr lang="en-US" altLang="ja-JP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日から、障害者本人が就労先や働き方についてより良い選択ができるよう、就労アセスメントの手法を活用して、本人の希望、就労能力や適性等に合った選択を支援する「就労選択支援」が開始されます。</a:t>
            </a:r>
            <a:endParaRPr lang="en-US" altLang="ja-JP" sz="1100" b="1" kern="100" spc="2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9" name="テキスト ボックス 5">
            <a:extLst>
              <a:ext uri="{FF2B5EF4-FFF2-40B4-BE49-F238E27FC236}">
                <a16:creationId xmlns:a16="http://schemas.microsoft.com/office/drawing/2014/main" id="{DFCBE77A-8D93-5B6D-A998-C1C764995807}"/>
              </a:ext>
            </a:extLst>
          </p:cNvPr>
          <p:cNvSpPr txBox="1"/>
          <p:nvPr/>
        </p:nvSpPr>
        <p:spPr>
          <a:xfrm>
            <a:off x="539477" y="2705368"/>
            <a:ext cx="6592057" cy="16046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10000"/>
              </a:lnSpc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　作業場面を活用した状況把握（アセスメント）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611188" indent="-382588" algn="just" defTabSz="740184">
              <a:lnSpc>
                <a:spcPct val="110000"/>
              </a:lnSpc>
              <a:tabLst>
                <a:tab pos="268288" algn="l"/>
              </a:tabLst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短期間の生産活動等を通じて、就労に関する適性等の評価や意向等を整理します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265238" indent="-1722438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　多機関連携によるケース会議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11150" lvl="1" indent="-82550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利用者や関係機関を招集して多機関によるケース会議を開催します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-457200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　アセスメントシートの作成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233363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アセスメントやケース会議を踏まえアセスメント結果を作成し、利用者や相談支援機関等に伝えます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-457200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　事業者等との連絡調整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233363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アセスメント結果を踏まえ、関係機関等との連絡調整を行います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0" name="コンテンツ プレースホルダー 82">
            <a:extLst>
              <a:ext uri="{FF2B5EF4-FFF2-40B4-BE49-F238E27FC236}">
                <a16:creationId xmlns:a16="http://schemas.microsoft.com/office/drawing/2014/main" id="{2D4FA60E-2D56-F7EE-C16C-087F23629070}"/>
              </a:ext>
            </a:extLst>
          </p:cNvPr>
          <p:cNvGraphicFramePr>
            <a:graphicFrameLocks/>
          </p:cNvGraphicFramePr>
          <p:nvPr/>
        </p:nvGraphicFramePr>
        <p:xfrm>
          <a:off x="597322" y="8777324"/>
          <a:ext cx="6343553" cy="1234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3553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1234281">
                <a:tc>
                  <a:txBody>
                    <a:bodyPr/>
                    <a:lstStyle/>
                    <a:p>
                      <a:pPr marL="10800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ja-JP" sz="1400" kern="100" spc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bg1">
                          <a:lumMod val="8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graphicFrame>
        <p:nvGraphicFramePr>
          <p:cNvPr id="45" name="コンテンツ プレースホルダー 82">
            <a:extLst>
              <a:ext uri="{FF2B5EF4-FFF2-40B4-BE49-F238E27FC236}">
                <a16:creationId xmlns:a16="http://schemas.microsoft.com/office/drawing/2014/main" id="{F9655EAD-72B2-893B-E21A-C1A94B0C4A1B}"/>
              </a:ext>
            </a:extLst>
          </p:cNvPr>
          <p:cNvGraphicFramePr>
            <a:graphicFrameLocks/>
          </p:cNvGraphicFramePr>
          <p:nvPr/>
        </p:nvGraphicFramePr>
        <p:xfrm>
          <a:off x="968428" y="8804620"/>
          <a:ext cx="5972447" cy="631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2447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631920">
                <a:tc>
                  <a:txBody>
                    <a:bodyPr/>
                    <a:lstStyle/>
                    <a:p>
                      <a:pPr marL="108000" indent="0" algn="l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令和７年</a:t>
                      </a:r>
                      <a:r>
                        <a:rPr lang="en-US" altLang="ja-JP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月以降、新たに就労継続支援Ｂ型を利用しようと考えている方</a:t>
                      </a:r>
                      <a:endParaRPr lang="en-US" altLang="ja-JP" sz="1200" kern="100" spc="130" baseline="0" dirty="0">
                        <a:solidFill>
                          <a:schemeClr val="accen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108000"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どのような就労先や働き方が自分に合っているのか迷っている方　など</a:t>
                      </a:r>
                      <a:endParaRPr lang="en-US" altLang="ja-JP" sz="1200" kern="100" spc="130" baseline="0" dirty="0">
                        <a:solidFill>
                          <a:schemeClr val="accen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id="{CD23E50C-AEB7-914C-3EEE-CC83EF320663}"/>
              </a:ext>
            </a:extLst>
          </p:cNvPr>
          <p:cNvSpPr txBox="1"/>
          <p:nvPr/>
        </p:nvSpPr>
        <p:spPr>
          <a:xfrm>
            <a:off x="535583" y="7434138"/>
            <a:ext cx="6610431" cy="82253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indent="-222250" algn="just" defTabSz="740184">
              <a:lnSpc>
                <a:spcPct val="110000"/>
              </a:lnSpc>
              <a:defRPr/>
            </a:pPr>
            <a:r>
              <a:rPr lang="en-US" altLang="ja-JP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就労選択支援の施行に伴い、令和７年</a:t>
            </a:r>
            <a:r>
              <a:rPr lang="en-US" altLang="ja-JP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から、就労継続支援Ｂ型は、従来の就労アセスメントに代わり「就労選択支援事業所によるアセスメントにより、就労面に係る課題等の把握が行われている者」が対象となります。近隣に就労選択支援事業所がない場合は自治体にご相談ください。</a:t>
            </a:r>
            <a:endParaRPr lang="en-US" altLang="ja-JP" sz="100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71463" indent="-271463" algn="just" defTabSz="740184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ja-JP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特別支援学校等の生徒は、必要に応じて、在学中に複数回利用することも可能です。</a:t>
            </a:r>
          </a:p>
        </p:txBody>
      </p:sp>
      <p:sp>
        <p:nvSpPr>
          <p:cNvPr id="42" name="角丸四角形 87">
            <a:extLst>
              <a:ext uri="{FF2B5EF4-FFF2-40B4-BE49-F238E27FC236}">
                <a16:creationId xmlns:a16="http://schemas.microsoft.com/office/drawing/2014/main" id="{DF01DAFB-E32E-A38F-4C2B-BAD6F5093C32}"/>
              </a:ext>
            </a:extLst>
          </p:cNvPr>
          <p:cNvSpPr/>
          <p:nvPr/>
        </p:nvSpPr>
        <p:spPr>
          <a:xfrm>
            <a:off x="1922568" y="4940114"/>
            <a:ext cx="1592989" cy="1563798"/>
          </a:xfrm>
          <a:prstGeom prst="roundRect">
            <a:avLst>
              <a:gd name="adj" fmla="val 0"/>
            </a:avLst>
          </a:prstGeom>
          <a:solidFill>
            <a:schemeClr val="accent2">
              <a:alpha val="10000"/>
            </a:schemeClr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DBFB877A-9CB9-5FFD-18F3-DA8167C5F939}"/>
              </a:ext>
            </a:extLst>
          </p:cNvPr>
          <p:cNvGrpSpPr/>
          <p:nvPr/>
        </p:nvGrpSpPr>
        <p:grpSpPr>
          <a:xfrm>
            <a:off x="570000" y="4469075"/>
            <a:ext cx="6541595" cy="1976173"/>
            <a:chOff x="570000" y="4367885"/>
            <a:chExt cx="6541595" cy="1976173"/>
          </a:xfrm>
        </p:grpSpPr>
        <p:sp>
          <p:nvSpPr>
            <p:cNvPr id="8" name="角丸四角形 72">
              <a:extLst>
                <a:ext uri="{FF2B5EF4-FFF2-40B4-BE49-F238E27FC236}">
                  <a16:creationId xmlns:a16="http://schemas.microsoft.com/office/drawing/2014/main" id="{5B4AC907-0055-8553-0665-E6E36D53BF0F}"/>
                </a:ext>
              </a:extLst>
            </p:cNvPr>
            <p:cNvSpPr/>
            <p:nvPr/>
          </p:nvSpPr>
          <p:spPr>
            <a:xfrm>
              <a:off x="5283738" y="5637442"/>
              <a:ext cx="1815025" cy="706616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10000"/>
              </a:schemeClr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b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9" name="角丸四角形 81">
              <a:extLst>
                <a:ext uri="{FF2B5EF4-FFF2-40B4-BE49-F238E27FC236}">
                  <a16:creationId xmlns:a16="http://schemas.microsoft.com/office/drawing/2014/main" id="{130B1FC5-3488-3AA8-2A4B-BD50F8D478F1}"/>
                </a:ext>
              </a:extLst>
            </p:cNvPr>
            <p:cNvSpPr/>
            <p:nvPr/>
          </p:nvSpPr>
          <p:spPr>
            <a:xfrm>
              <a:off x="5279300" y="4461501"/>
              <a:ext cx="1831974" cy="967067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10000"/>
              </a:schemeClr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b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cxnSp>
          <p:nvCxnSpPr>
            <p:cNvPr id="10" name="直線矢印コネクタ 9">
              <a:extLst>
                <a:ext uri="{FF2B5EF4-FFF2-40B4-BE49-F238E27FC236}">
                  <a16:creationId xmlns:a16="http://schemas.microsoft.com/office/drawing/2014/main" id="{852B4E59-155E-BC52-EF7E-BD2E79036B4E}"/>
                </a:ext>
              </a:extLst>
            </p:cNvPr>
            <p:cNvCxnSpPr>
              <a:cxnSpLocks/>
            </p:cNvCxnSpPr>
            <p:nvPr/>
          </p:nvCxnSpPr>
          <p:spPr>
            <a:xfrm>
              <a:off x="4068186" y="4525139"/>
              <a:ext cx="0" cy="323331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7413C52-3855-90D6-2625-A75D52AF09FF}"/>
                </a:ext>
              </a:extLst>
            </p:cNvPr>
            <p:cNvSpPr/>
            <p:nvPr/>
          </p:nvSpPr>
          <p:spPr>
            <a:xfrm>
              <a:off x="5197236" y="5999102"/>
              <a:ext cx="150766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アセスメント結果を踏まえて</a:t>
              </a: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職業指導等を実施</a:t>
              </a: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12" name="カギ線コネクタ 71">
              <a:extLst>
                <a:ext uri="{FF2B5EF4-FFF2-40B4-BE49-F238E27FC236}">
                  <a16:creationId xmlns:a16="http://schemas.microsoft.com/office/drawing/2014/main" id="{B9B779D1-F8F8-E4DA-EA93-AE51E76F4D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12003" y="4508576"/>
              <a:ext cx="2285233" cy="276841"/>
            </a:xfrm>
            <a:prstGeom prst="bentConnector3">
              <a:avLst>
                <a:gd name="adj1" fmla="val -7686"/>
              </a:avLst>
            </a:prstGeom>
            <a:noFill/>
            <a:ln w="38100" cap="flat" cmpd="sng" algn="ctr">
              <a:solidFill>
                <a:schemeClr val="accent2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13" name="角丸四角形 73">
              <a:extLst>
                <a:ext uri="{FF2B5EF4-FFF2-40B4-BE49-F238E27FC236}">
                  <a16:creationId xmlns:a16="http://schemas.microsoft.com/office/drawing/2014/main" id="{A59155FF-C746-F9D3-ECBC-5CB1A791B684}"/>
                </a:ext>
              </a:extLst>
            </p:cNvPr>
            <p:cNvSpPr/>
            <p:nvPr/>
          </p:nvSpPr>
          <p:spPr>
            <a:xfrm>
              <a:off x="5360511" y="5805023"/>
              <a:ext cx="1098129" cy="182761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0" rIns="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ハローワーク等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" name="右矢印 74">
              <a:extLst>
                <a:ext uri="{FF2B5EF4-FFF2-40B4-BE49-F238E27FC236}">
                  <a16:creationId xmlns:a16="http://schemas.microsoft.com/office/drawing/2014/main" id="{A1532949-C2E1-B9A2-E545-B841352015B1}"/>
                </a:ext>
              </a:extLst>
            </p:cNvPr>
            <p:cNvSpPr/>
            <p:nvPr/>
          </p:nvSpPr>
          <p:spPr>
            <a:xfrm>
              <a:off x="6592193" y="5887994"/>
              <a:ext cx="185632" cy="182761"/>
            </a:xfrm>
            <a:prstGeom prst="rightArrow">
              <a:avLst>
                <a:gd name="adj1" fmla="val 50000"/>
                <a:gd name="adj2" fmla="val 55657"/>
              </a:avLst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2621BA52-801E-153B-5C84-11D5ECE4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2647" y="5824356"/>
              <a:ext cx="225737" cy="416283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C4D7F9">
                  <a:shade val="50000"/>
                </a:srgbClr>
              </a:solidFill>
              <a:prstDash val="solid"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企業等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87F0543F-EE1E-75AA-3CA5-B07BDD0782BA}"/>
                </a:ext>
              </a:extLst>
            </p:cNvPr>
            <p:cNvSpPr/>
            <p:nvPr/>
          </p:nvSpPr>
          <p:spPr>
            <a:xfrm>
              <a:off x="5282293" y="5587881"/>
              <a:ext cx="1822624" cy="1747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lIns="91440" tIns="45720" rIns="91440" bIns="5400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20" normalizeH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一般就労等</a:t>
              </a:r>
              <a:endParaRPr kumimoji="0" lang="ja-JP" altLang="en-US" sz="800" b="1" i="0" u="none" strike="noStrike" kern="0" cap="none" spc="12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/>
              </a:endParaRPr>
            </a:p>
          </p:txBody>
        </p:sp>
        <p:sp>
          <p:nvSpPr>
            <p:cNvPr id="18" name="角丸四角形吹き出し 77">
              <a:extLst>
                <a:ext uri="{FF2B5EF4-FFF2-40B4-BE49-F238E27FC236}">
                  <a16:creationId xmlns:a16="http://schemas.microsoft.com/office/drawing/2014/main" id="{11D406A9-069E-70ED-5D8F-2E162E6086FA}"/>
                </a:ext>
              </a:extLst>
            </p:cNvPr>
            <p:cNvSpPr/>
            <p:nvPr/>
          </p:nvSpPr>
          <p:spPr>
            <a:xfrm>
              <a:off x="2912003" y="4367885"/>
              <a:ext cx="2032952" cy="285751"/>
            </a:xfrm>
            <a:prstGeom prst="wedgeRoundRectCallout">
              <a:avLst>
                <a:gd name="adj1" fmla="val -22260"/>
                <a:gd name="adj2" fmla="val 21451"/>
                <a:gd name="adj3" fmla="val 16667"/>
              </a:avLst>
            </a:prstGeom>
            <a:solidFill>
              <a:srgbClr val="FFFFFF"/>
            </a:solidFill>
            <a:ln w="12700" cap="flat" cmpd="sng" algn="ctr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本人と協同して作成したアセスメント結果を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支給決定等において勘案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1" name="角丸四角形 78">
              <a:extLst>
                <a:ext uri="{FF2B5EF4-FFF2-40B4-BE49-F238E27FC236}">
                  <a16:creationId xmlns:a16="http://schemas.microsoft.com/office/drawing/2014/main" id="{306C4F18-D87F-A6A9-5AA2-E3FF926B0F86}"/>
                </a:ext>
              </a:extLst>
            </p:cNvPr>
            <p:cNvSpPr/>
            <p:nvPr/>
          </p:nvSpPr>
          <p:spPr>
            <a:xfrm>
              <a:off x="5345422" y="5146576"/>
              <a:ext cx="1662751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就労移行支援事業所</a:t>
              </a:r>
            </a:p>
          </p:txBody>
        </p:sp>
        <p:sp>
          <p:nvSpPr>
            <p:cNvPr id="25" name="角丸四角形 79">
              <a:extLst>
                <a:ext uri="{FF2B5EF4-FFF2-40B4-BE49-F238E27FC236}">
                  <a16:creationId xmlns:a16="http://schemas.microsoft.com/office/drawing/2014/main" id="{6A0DF2BA-353B-CF1E-B2C7-5BC1A5AF847B}"/>
                </a:ext>
              </a:extLst>
            </p:cNvPr>
            <p:cNvSpPr/>
            <p:nvPr/>
          </p:nvSpPr>
          <p:spPr>
            <a:xfrm>
              <a:off x="5345423" y="4880623"/>
              <a:ext cx="1662750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就労継続支援Ａ型事業所</a:t>
              </a:r>
            </a:p>
          </p:txBody>
        </p:sp>
        <p:sp>
          <p:nvSpPr>
            <p:cNvPr id="34" name="角丸四角形 80">
              <a:extLst>
                <a:ext uri="{FF2B5EF4-FFF2-40B4-BE49-F238E27FC236}">
                  <a16:creationId xmlns:a16="http://schemas.microsoft.com/office/drawing/2014/main" id="{A723E417-1265-CCDE-8EFD-44A5FC28A5DE}"/>
                </a:ext>
              </a:extLst>
            </p:cNvPr>
            <p:cNvSpPr/>
            <p:nvPr/>
          </p:nvSpPr>
          <p:spPr>
            <a:xfrm>
              <a:off x="5345423" y="4621074"/>
              <a:ext cx="1662750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就労継続支援Ｂ型事業所</a:t>
              </a: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EA13C445-2A84-53C0-A479-702B00F7FC8D}"/>
                </a:ext>
              </a:extLst>
            </p:cNvPr>
            <p:cNvSpPr/>
            <p:nvPr/>
          </p:nvSpPr>
          <p:spPr>
            <a:xfrm>
              <a:off x="5271031" y="4386361"/>
              <a:ext cx="1840564" cy="2013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50" normalizeH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就労系障害福祉サービス利用</a:t>
              </a:r>
            </a:p>
          </p:txBody>
        </p:sp>
        <p:sp>
          <p:nvSpPr>
            <p:cNvPr id="43" name="Rectangle 5">
              <a:extLst>
                <a:ext uri="{FF2B5EF4-FFF2-40B4-BE49-F238E27FC236}">
                  <a16:creationId xmlns:a16="http://schemas.microsoft.com/office/drawing/2014/main" id="{F866FAA5-AA7E-FE66-417B-C6550F710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5334" y="6104003"/>
              <a:ext cx="1501177" cy="21871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chemeClr val="accent2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none" lIns="108000" rIns="36000" anchor="ctr" anchorCtr="1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本人への情報提供等（随時）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7AC24A0B-9B06-0E39-E0C9-B84BE64407B2}"/>
                </a:ext>
              </a:extLst>
            </p:cNvPr>
            <p:cNvSpPr/>
            <p:nvPr/>
          </p:nvSpPr>
          <p:spPr>
            <a:xfrm>
              <a:off x="1922889" y="4735796"/>
              <a:ext cx="1593308" cy="190311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horz" lIns="0" tIns="0" rIns="0" bIns="36000"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1" i="0" u="none" strike="noStrike" kern="0" cap="none" spc="120" normalizeH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就労選択支援事業所</a:t>
              </a:r>
            </a:p>
          </p:txBody>
        </p:sp>
        <p:sp>
          <p:nvSpPr>
            <p:cNvPr id="48" name="ホームベース 75">
              <a:extLst>
                <a:ext uri="{FF2B5EF4-FFF2-40B4-BE49-F238E27FC236}">
                  <a16:creationId xmlns:a16="http://schemas.microsoft.com/office/drawing/2014/main" id="{3900EA47-48DA-1AF1-1C34-5536897BAB02}"/>
                </a:ext>
              </a:extLst>
            </p:cNvPr>
            <p:cNvSpPr/>
            <p:nvPr/>
          </p:nvSpPr>
          <p:spPr>
            <a:xfrm>
              <a:off x="901753" y="4486939"/>
              <a:ext cx="416843" cy="1814480"/>
            </a:xfrm>
            <a:prstGeom prst="homePlate">
              <a:avLst>
                <a:gd name="adj" fmla="val 55256"/>
              </a:avLst>
            </a:prstGeom>
            <a:solidFill>
              <a:schemeClr val="accent1">
                <a:alpha val="20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vert="eaVert" lIns="36000" tIns="30035" rIns="0" bIns="30035" rtlCol="0" anchor="ctr" anchorCtr="1"/>
            <a:lstStyle/>
            <a:p>
              <a:pPr marL="70200" marR="0" lvl="0" indent="-7020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917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70200" marR="0" lvl="0" indent="-7020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就労系障害福祉サービスの利用希望</a:t>
              </a:r>
            </a:p>
          </p:txBody>
        </p:sp>
        <p:sp>
          <p:nvSpPr>
            <p:cNvPr id="49" name="円/楕円 79">
              <a:extLst>
                <a:ext uri="{FF2B5EF4-FFF2-40B4-BE49-F238E27FC236}">
                  <a16:creationId xmlns:a16="http://schemas.microsoft.com/office/drawing/2014/main" id="{87D4798C-91EB-D0B3-7B88-F5CF1D8B6B70}"/>
                </a:ext>
              </a:extLst>
            </p:cNvPr>
            <p:cNvSpPr/>
            <p:nvPr/>
          </p:nvSpPr>
          <p:spPr>
            <a:xfrm>
              <a:off x="570000" y="4486939"/>
              <a:ext cx="201359" cy="1814480"/>
            </a:xfrm>
            <a:prstGeom prst="rect">
              <a:avLst/>
            </a:prstGeom>
            <a:solidFill>
              <a:srgbClr val="FFFFFF"/>
            </a:solidFill>
            <a:ln w="15875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vert="eaVert" lIns="0" tIns="0" rIns="0" bIns="0"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1" i="0" u="none" strike="noStrike" kern="0" cap="none" spc="200" normalizeH="0" noProof="0" dirty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障害者本人</a:t>
              </a:r>
            </a:p>
          </p:txBody>
        </p:sp>
        <p:sp>
          <p:nvSpPr>
            <p:cNvPr id="50" name="Rectangle 5">
              <a:extLst>
                <a:ext uri="{FF2B5EF4-FFF2-40B4-BE49-F238E27FC236}">
                  <a16:creationId xmlns:a16="http://schemas.microsoft.com/office/drawing/2014/main" id="{6B0D1A87-E162-29B0-799C-E999EBF75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072" y="4753905"/>
              <a:ext cx="218514" cy="1374903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eaVert" wrap="squar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5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計画相談支援事業所</a:t>
              </a:r>
            </a:p>
          </p:txBody>
        </p:sp>
        <p:sp>
          <p:nvSpPr>
            <p:cNvPr id="51" name="Rectangle 5">
              <a:extLst>
                <a:ext uri="{FF2B5EF4-FFF2-40B4-BE49-F238E27FC236}">
                  <a16:creationId xmlns:a16="http://schemas.microsoft.com/office/drawing/2014/main" id="{9D91F91F-D1EF-D1CA-E945-9089BFEF6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0553" y="4866950"/>
              <a:ext cx="275740" cy="10886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eaVert" wrap="squar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5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計画相談支援事業所</a:t>
              </a:r>
            </a:p>
          </p:txBody>
        </p:sp>
        <p:sp>
          <p:nvSpPr>
            <p:cNvPr id="52" name="右矢印 110">
              <a:extLst>
                <a:ext uri="{FF2B5EF4-FFF2-40B4-BE49-F238E27FC236}">
                  <a16:creationId xmlns:a16="http://schemas.microsoft.com/office/drawing/2014/main" id="{FC097BB3-AD99-8DCD-2A0A-BE97B9EE2A9F}"/>
                </a:ext>
              </a:extLst>
            </p:cNvPr>
            <p:cNvSpPr/>
            <p:nvPr/>
          </p:nvSpPr>
          <p:spPr>
            <a:xfrm>
              <a:off x="1656109" y="5286396"/>
              <a:ext cx="224995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3" name="右矢印 110">
              <a:extLst>
                <a:ext uri="{FF2B5EF4-FFF2-40B4-BE49-F238E27FC236}">
                  <a16:creationId xmlns:a16="http://schemas.microsoft.com/office/drawing/2014/main" id="{1550EB87-AA35-CA7A-2FE8-5DFF100449C9}"/>
                </a:ext>
              </a:extLst>
            </p:cNvPr>
            <p:cNvSpPr/>
            <p:nvPr/>
          </p:nvSpPr>
          <p:spPr>
            <a:xfrm>
              <a:off x="3597064" y="5294380"/>
              <a:ext cx="261597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4" name="右矢印 110">
              <a:extLst>
                <a:ext uri="{FF2B5EF4-FFF2-40B4-BE49-F238E27FC236}">
                  <a16:creationId xmlns:a16="http://schemas.microsoft.com/office/drawing/2014/main" id="{1F520F94-67F3-2646-522D-28931B956E40}"/>
                </a:ext>
              </a:extLst>
            </p:cNvPr>
            <p:cNvSpPr/>
            <p:nvPr/>
          </p:nvSpPr>
          <p:spPr>
            <a:xfrm>
              <a:off x="4287248" y="4945035"/>
              <a:ext cx="896356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5" name="右矢印 110">
              <a:extLst>
                <a:ext uri="{FF2B5EF4-FFF2-40B4-BE49-F238E27FC236}">
                  <a16:creationId xmlns:a16="http://schemas.microsoft.com/office/drawing/2014/main" id="{46077AC5-DA2E-A221-4D74-4B7603475019}"/>
                </a:ext>
              </a:extLst>
            </p:cNvPr>
            <p:cNvSpPr/>
            <p:nvPr/>
          </p:nvSpPr>
          <p:spPr>
            <a:xfrm>
              <a:off x="3606882" y="5917125"/>
              <a:ext cx="1546766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71" name="Rectangle 5">
              <a:extLst>
                <a:ext uri="{FF2B5EF4-FFF2-40B4-BE49-F238E27FC236}">
                  <a16:creationId xmlns:a16="http://schemas.microsoft.com/office/drawing/2014/main" id="{5B0F05D1-E91F-4A63-952D-E1969BFBD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1928" y="4946813"/>
              <a:ext cx="1501177" cy="21871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none" lIns="108000" rIns="36000" anchor="ctr" anchorCtr="1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5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障害者本人と協同</a:t>
              </a:r>
              <a:endParaRPr kumimoji="0" lang="en-US" altLang="ja-JP" sz="105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82055C8-FEEA-5C10-4E10-B9BCCD92A77F}"/>
              </a:ext>
            </a:extLst>
          </p:cNvPr>
          <p:cNvSpPr txBox="1"/>
          <p:nvPr/>
        </p:nvSpPr>
        <p:spPr>
          <a:xfrm>
            <a:off x="1891752" y="5270629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①　アセスメント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75B4100-DA91-6E8C-4FE8-FC6FCEBDB439}"/>
              </a:ext>
            </a:extLst>
          </p:cNvPr>
          <p:cNvSpPr txBox="1"/>
          <p:nvPr/>
        </p:nvSpPr>
        <p:spPr>
          <a:xfrm>
            <a:off x="1892980" y="5476650"/>
            <a:ext cx="1718903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②　多機関連携によるケース会議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6E110745-6B73-D2B3-8359-1F30EE3361B4}"/>
              </a:ext>
            </a:extLst>
          </p:cNvPr>
          <p:cNvSpPr txBox="1"/>
          <p:nvPr/>
        </p:nvSpPr>
        <p:spPr>
          <a:xfrm>
            <a:off x="1891752" y="5653453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③　アセスメントシートの作成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73604D2A-4C96-2DE2-E4B2-0C97342FBBCB}"/>
              </a:ext>
            </a:extLst>
          </p:cNvPr>
          <p:cNvSpPr txBox="1"/>
          <p:nvPr/>
        </p:nvSpPr>
        <p:spPr>
          <a:xfrm>
            <a:off x="1891752" y="5868276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④　</a:t>
            </a:r>
            <a:r>
              <a:rPr kumimoji="1" lang="ja-JP" altLang="en-US" sz="800"/>
              <a:t>事業者等と</a:t>
            </a:r>
            <a:r>
              <a:rPr kumimoji="1" lang="ja-JP" altLang="en-US" sz="800" dirty="0"/>
              <a:t>の連絡調整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D9C2FC9-2B9D-F64F-2672-80DE48CA4E97}"/>
              </a:ext>
            </a:extLst>
          </p:cNvPr>
          <p:cNvSpPr txBox="1"/>
          <p:nvPr/>
        </p:nvSpPr>
        <p:spPr>
          <a:xfrm>
            <a:off x="309989" y="9348592"/>
            <a:ext cx="6939721" cy="5706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8000" marR="0" lvl="0" indent="0" algn="ctr" defTabSz="697779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自治体や相談支援事業所にご相談ください</a:t>
            </a:r>
            <a:endParaRPr kumimoji="1" lang="en-US" altLang="ja-JP" sz="1400" b="1" i="0" u="none" strike="noStrike" kern="100" cap="none" spc="200" normalizeH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08000" marR="0" lvl="0" indent="0" algn="ctr" defTabSz="697779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(</a:t>
            </a:r>
            <a:r>
              <a:rPr kumimoji="1" lang="ja-JP" altLang="en-US" sz="1400" b="1" i="0" u="none" strike="noStrike" kern="100" cap="none" spc="200" normalizeH="0" noProof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照会先：各すこやか障害者相談支援事業所／障害福祉課障害者支援係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57" name="コンテンツ プレースホルダー 82">
            <a:extLst>
              <a:ext uri="{FF2B5EF4-FFF2-40B4-BE49-F238E27FC236}">
                <a16:creationId xmlns:a16="http://schemas.microsoft.com/office/drawing/2014/main" id="{94883068-C60F-24AF-6C10-4408AE1D5CE1}"/>
              </a:ext>
            </a:extLst>
          </p:cNvPr>
          <p:cNvGraphicFramePr>
            <a:graphicFrameLocks/>
          </p:cNvGraphicFramePr>
          <p:nvPr/>
        </p:nvGraphicFramePr>
        <p:xfrm>
          <a:off x="409829" y="6623610"/>
          <a:ext cx="6772070" cy="358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070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358087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30" baseline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就労選択支援の対象者</a:t>
                      </a:r>
                    </a:p>
                  </a:txBody>
                  <a:tcPr marL="180000" marR="0" marT="36000" marB="5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246946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厚生労働省カラースキーム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2.xml><?xml version="1.0" encoding="utf-8"?>
<a:theme xmlns:a="http://schemas.openxmlformats.org/drawingml/2006/main" name="1_テーマ1">
  <a:themeElements>
    <a:clrScheme name="厚生労働省カラースキーム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01E761D7F10AC4AA5F2ABE28D747455" ma:contentTypeVersion="15" ma:contentTypeDescription="新しいドキュメントを作成します。" ma:contentTypeScope="" ma:versionID="a1a5d4788f9ad038195f184f59cbe8c5">
  <xsd:schema xmlns:xsd="http://www.w3.org/2001/XMLSchema" xmlns:xs="http://www.w3.org/2001/XMLSchema" xmlns:p="http://schemas.microsoft.com/office/2006/metadata/properties" xmlns:ns2="3b7b391f-316a-4bc7-a585-b2bcaf106fac" xmlns:ns3="263dbbe5-076b-4606-a03b-9598f5f2f35a" targetNamespace="http://schemas.microsoft.com/office/2006/metadata/properties" ma:root="true" ma:fieldsID="a415a90dd5818373bf7a0c58fd41e082" ns2:_="" ns3:_="">
    <xsd:import namespace="3b7b391f-316a-4bc7-a585-b2bcaf106fac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b391f-316a-4bc7-a585-b2bcaf106fa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34faeb6-5c06-48a1-9936-61b343ad2bb4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lcf76f155ced4ddcb4097134ff3c332f xmlns="3b7b391f-316a-4bc7-a585-b2bcaf106fac">
      <Terms xmlns="http://schemas.microsoft.com/office/infopath/2007/PartnerControls"/>
    </lcf76f155ced4ddcb4097134ff3c332f>
    <Owner xmlns="3b7b391f-316a-4bc7-a585-b2bcaf106fac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3165E4EF-12FB-4C5E-9070-03DEFCA5C0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7b391f-316a-4bc7-a585-b2bcaf106fac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6E7941-E540-4535-B3B9-0A3FCC7F16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665F32-FA56-4F98-B277-0823034A040C}">
  <ds:schemaRefs>
    <ds:schemaRef ds:uri="3b7b391f-316a-4bc7-a585-b2bcaf106fac"/>
    <ds:schemaRef ds:uri="http://schemas.openxmlformats.org/package/2006/metadata/core-properties"/>
    <ds:schemaRef ds:uri="263dbbe5-076b-4606-a03b-9598f5f2f35a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1</TotalTime>
  <Words>478</Words>
  <Application>Microsoft Office PowerPoint</Application>
  <PresentationFormat>ユーザー設定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Meiryo</vt:lpstr>
      <vt:lpstr>Arial</vt:lpstr>
      <vt:lpstr>Calibri</vt:lpstr>
      <vt:lpstr>テーマ1</vt:lpstr>
      <vt:lpstr>1_テーマ1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齊藤　修</dc:creator>
  <cp:lastModifiedBy>齊藤　修</cp:lastModifiedBy>
  <cp:revision>2</cp:revision>
  <cp:lastPrinted>2025-09-22T02:36:08Z</cp:lastPrinted>
  <dcterms:modified xsi:type="dcterms:W3CDTF">2025-09-22T02:41:54Z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0x010100C01E761D7F10AC4AA5F2ABE28D747455</vt:lpwstr>
  </property>
  <property fmtid="{D5CDD505-2E9C-101B-9397-08002B2CF9AE}" pid="3" name="MediaServiceImageTags">
    <vt:lpwstr/>
  </property>
  <property fmtid="{D5CDD505-2E9C-101B-9397-08002B2CF9AE}" pid="4" name="MSIP_Label_d899a617-f30e-4fb8-b81c-fb6d0b94ac5b_Enabled">
    <vt:lpwstr>true</vt:lpwstr>
  </property>
  <property fmtid="{D5CDD505-2E9C-101B-9397-08002B2CF9AE}" pid="5" name="MSIP_Label_d899a617-f30e-4fb8-b81c-fb6d0b94ac5b_SetDate">
    <vt:lpwstr>2025-04-24T10:43:53Z</vt:lpwstr>
  </property>
  <property fmtid="{D5CDD505-2E9C-101B-9397-08002B2CF9AE}" pid="6" name="MSIP_Label_d899a617-f30e-4fb8-b81c-fb6d0b94ac5b_Method">
    <vt:lpwstr>Standard</vt:lpwstr>
  </property>
  <property fmtid="{D5CDD505-2E9C-101B-9397-08002B2CF9AE}" pid="7" name="MSIP_Label_d899a617-f30e-4fb8-b81c-fb6d0b94ac5b_Name">
    <vt:lpwstr>機密性2情報</vt:lpwstr>
  </property>
  <property fmtid="{D5CDD505-2E9C-101B-9397-08002B2CF9AE}" pid="8" name="MSIP_Label_d899a617-f30e-4fb8-b81c-fb6d0b94ac5b_SiteId">
    <vt:lpwstr>545810b0-36cb-4290-8926-48dbc0f9e92f</vt:lpwstr>
  </property>
  <property fmtid="{D5CDD505-2E9C-101B-9397-08002B2CF9AE}" pid="9" name="MSIP_Label_d899a617-f30e-4fb8-b81c-fb6d0b94ac5b_ActionId">
    <vt:lpwstr>51cda82b-4e76-4331-bbec-9efa45619b42</vt:lpwstr>
  </property>
  <property fmtid="{D5CDD505-2E9C-101B-9397-08002B2CF9AE}" pid="10" name="MSIP_Label_d899a617-f30e-4fb8-b81c-fb6d0b94ac5b_ContentBits">
    <vt:lpwstr>0</vt:lpwstr>
  </property>
  <property fmtid="{D5CDD505-2E9C-101B-9397-08002B2CF9AE}" pid="11" name="MSIP_Label_d899a617-f30e-4fb8-b81c-fb6d0b94ac5b_Tag">
    <vt:lpwstr>10, 3, 0, 1</vt:lpwstr>
  </property>
</Properties>
</file>