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13" r:id="rId1"/>
  </p:sldMasterIdLst>
  <p:notesMasterIdLst>
    <p:notesMasterId r:id="rId5"/>
  </p:notesMasterIdLst>
  <p:sldIdLst>
    <p:sldId id="256" r:id="rId2"/>
    <p:sldId id="261" r:id="rId3"/>
    <p:sldId id="259"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663300"/>
    <a:srgbClr val="FFC89F"/>
    <a:srgbClr val="FFCC89"/>
    <a:srgbClr val="0000FF"/>
    <a:srgbClr val="FF9933"/>
    <a:srgbClr val="33CC33"/>
    <a:srgbClr val="336699"/>
    <a:srgbClr val="66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80"/>
    <p:restoredTop sz="96501"/>
  </p:normalViewPr>
  <p:slideViewPr>
    <p:cSldViewPr>
      <p:cViewPr>
        <p:scale>
          <a:sx n="100" d="100"/>
          <a:sy n="100" d="100"/>
        </p:scale>
        <p:origin x="1412" y="-18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1CCC2CB-437F-4276-9EA1-C7839EEFC5DE}" type="datetimeFigureOut">
              <a:rPr kumimoji="1" lang="ja-JP" altLang="en-US" smtClean="0"/>
              <a:t>2025/12/23</a:t>
            </a:fld>
            <a:endParaRPr kumimoji="1" lang="ja-JP" altLang="en-US"/>
          </a:p>
        </p:txBody>
      </p:sp>
      <p:sp>
        <p:nvSpPr>
          <p:cNvPr id="1104" name="スライド イメージ プレースホルダー 3"/>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5" name="ノート プレースホルダー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a:t>
            </a:fld>
            <a:endParaRPr kumimoji="1" lang="ja-JP" altLang="en-US"/>
          </a:p>
        </p:txBody>
      </p:sp>
    </p:spTree>
    <p:extLst>
      <p:ext uri="{BB962C8B-B14F-4D97-AF65-F5344CB8AC3E}">
        <p14:creationId xmlns:p14="http://schemas.microsoft.com/office/powerpoint/2010/main" val="32614763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スライド イメージ プレースホルダー 1"/>
          <p:cNvSpPr>
            <a:spLocks noGrp="1" noRot="1" noChangeAspect="1"/>
          </p:cNvSpPr>
          <p:nvPr>
            <p:ph type="sldImg"/>
          </p:nvPr>
        </p:nvSpPr>
        <p:spPr>
          <a:xfrm>
            <a:off x="2109788" y="744538"/>
            <a:ext cx="2578100" cy="3722687"/>
          </a:xfrm>
        </p:spPr>
      </p:sp>
      <p:sp>
        <p:nvSpPr>
          <p:cNvPr id="1137" name="ノート プレースホルダー 2"/>
          <p:cNvSpPr>
            <a:spLocks noGrp="1"/>
          </p:cNvSpPr>
          <p:nvPr>
            <p:ph type="body" idx="1"/>
          </p:nvPr>
        </p:nvSpPr>
        <p:spPr/>
        <p:txBody>
          <a:bodyPr/>
          <a:lstStyle/>
          <a:p>
            <a:endParaRPr kumimoji="1" lang="ja-JP" altLang="en-US" dirty="0"/>
          </a:p>
        </p:txBody>
      </p:sp>
      <p:sp>
        <p:nvSpPr>
          <p:cNvPr id="1138" name="スライド番号プレースホルダー 3"/>
          <p:cNvSpPr>
            <a:spLocks noGrp="1"/>
          </p:cNvSpPr>
          <p:nvPr>
            <p:ph type="sldNum" sz="quarter" idx="10"/>
          </p:nvPr>
        </p:nvSpPr>
        <p:spPr/>
        <p:txBody>
          <a:bodyPr/>
          <a:lstStyle/>
          <a:p>
            <a:fld id="{0720C6CC-92BD-4361-B1B6-A08652432796}" type="slidenum">
              <a:rPr kumimoji="1" lang="ja-JP" altLang="en-US" smtClean="0"/>
              <a:t>1</a:t>
            </a:fld>
            <a:endParaRPr kumimoji="1" lang="ja-JP" altLang="en-US"/>
          </a:p>
        </p:txBody>
      </p:sp>
    </p:spTree>
    <p:extLst>
      <p:ext uri="{BB962C8B-B14F-4D97-AF65-F5344CB8AC3E}">
        <p14:creationId xmlns:p14="http://schemas.microsoft.com/office/powerpoint/2010/main" val="406906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 name="四角形 283"/>
          <p:cNvSpPr>
            <a:spLocks noGrp="1" noRot="1" noChangeAspect="1"/>
          </p:cNvSpPr>
          <p:nvPr>
            <p:ph type="sldImg" idx="2"/>
          </p:nvPr>
        </p:nvSpPr>
        <p:spPr>
          <a:prstGeom prst="rect">
            <a:avLst/>
          </a:prstGeom>
        </p:spPr>
        <p:txBody>
          <a:bodyPr/>
          <a:lstStyle/>
          <a:p>
            <a:endParaRPr kumimoji="1" lang="ja-JP" altLang="en-US"/>
          </a:p>
        </p:txBody>
      </p:sp>
      <p:sp>
        <p:nvSpPr>
          <p:cNvPr id="1158" name="四角形 284"/>
          <p:cNvSpPr>
            <a:spLocks noGrp="1"/>
          </p:cNvSpPr>
          <p:nvPr>
            <p:ph type="body" sz="quarter" idx="3"/>
          </p:nvPr>
        </p:nvSpPr>
        <p:spPr>
          <a:prstGeom prst="rect">
            <a:avLst/>
          </a:prstGeom>
        </p:spPr>
        <p:txBody>
          <a:bodyPr/>
          <a:lstStyle/>
          <a:p>
            <a:endParaRPr kumimoji="1" lang="ja-JP" altLang="en-US"/>
          </a:p>
        </p:txBody>
      </p:sp>
      <p:sp>
        <p:nvSpPr>
          <p:cNvPr id="1159" name="四角形 28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456813" y="3632202"/>
            <a:ext cx="4950338" cy="3268461"/>
          </a:xfrm>
        </p:spPr>
        <p:txBody>
          <a:bodyPr anchor="b">
            <a:normAutofit/>
          </a:bodyPr>
          <a:lstStyle>
            <a:lvl1pPr>
              <a:defRPr sz="4050"/>
            </a:lvl1pPr>
          </a:lstStyle>
          <a:p>
            <a:r>
              <a:rPr lang="ja-JP" altLang="en-US"/>
              <a:t>マスター タイトルの書式設定</a:t>
            </a:r>
            <a:endParaRPr lang="en-US" dirty="0"/>
          </a:p>
        </p:txBody>
      </p:sp>
      <p:sp>
        <p:nvSpPr>
          <p:cNvPr id="3" name="Subtitle 2"/>
          <p:cNvSpPr>
            <a:spLocks noGrp="1"/>
          </p:cNvSpPr>
          <p:nvPr>
            <p:ph type="subTitle" idx="1"/>
          </p:nvPr>
        </p:nvSpPr>
        <p:spPr>
          <a:xfrm>
            <a:off x="1456813" y="6900661"/>
            <a:ext cx="4950338" cy="162685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8"/>
          <p:cNvSpPr/>
          <p:nvPr/>
        </p:nvSpPr>
        <p:spPr bwMode="auto">
          <a:xfrm>
            <a:off x="-23789" y="6241674"/>
            <a:ext cx="1046605" cy="1129239"/>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ja-JP" altLang="en-US"/>
          </a:p>
        </p:txBody>
      </p:sp>
      <p:sp>
        <p:nvSpPr>
          <p:cNvPr id="6" name="Slide Number Placeholder 5"/>
          <p:cNvSpPr>
            <a:spLocks noGrp="1"/>
          </p:cNvSpPr>
          <p:nvPr>
            <p:ph type="sldNum" sz="quarter" idx="12"/>
          </p:nvPr>
        </p:nvSpPr>
        <p:spPr>
          <a:xfrm>
            <a:off x="317500" y="6542671"/>
            <a:ext cx="438734" cy="527403"/>
          </a:xfrm>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146974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456812" y="880533"/>
            <a:ext cx="4943989" cy="4502391"/>
          </a:xfrm>
        </p:spPr>
        <p:txBody>
          <a:bodyPr anchor="ctr">
            <a:normAutofit/>
          </a:bodyPr>
          <a:lstStyle>
            <a:lvl1pPr algn="l">
              <a:defRPr sz="36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0"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37490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1811979" y="5063067"/>
            <a:ext cx="4240416"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9"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lang="ja-JP" altLang="en-US" smtClean="0"/>
              <a:pPr/>
              <a:t>‹#›</a:t>
            </a:fld>
            <a:endParaRPr lang="ja-JP" altLang="en-US" dirty="0"/>
          </a:p>
        </p:txBody>
      </p:sp>
      <p:sp>
        <p:nvSpPr>
          <p:cNvPr id="14" name="TextBox 13"/>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6112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456812" y="3522136"/>
            <a:ext cx="4943989" cy="3935887"/>
          </a:xfrm>
        </p:spPr>
        <p:txBody>
          <a:bodyPr anchor="b">
            <a:normAutofit/>
          </a:bodyPr>
          <a:lstStyle>
            <a:lvl1pPr algn="l">
              <a:defRPr sz="36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1"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2490184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3"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1" y="6273800"/>
            <a:ext cx="501621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1" y="7484534"/>
            <a:ext cx="501621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2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
        <p:nvSpPr>
          <p:cNvPr id="11" name="TextBox 10"/>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2" name="TextBox 11"/>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8444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456812" y="906255"/>
            <a:ext cx="4943988" cy="4160029"/>
          </a:xfrm>
        </p:spPr>
        <p:txBody>
          <a:bodyPr anchor="ctr">
            <a:normAutofit/>
          </a:bodyPr>
          <a:lstStyle>
            <a:lvl1pPr algn="l">
              <a:defRPr sz="36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2" y="6273800"/>
            <a:ext cx="494398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495626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521096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8901" y="906254"/>
            <a:ext cx="1242099" cy="7632180"/>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56812" y="906254"/>
            <a:ext cx="3537261" cy="76321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305682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8901" y="901492"/>
            <a:ext cx="4941899" cy="1850174"/>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456812" y="3081867"/>
            <a:ext cx="4943989" cy="54565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65221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6812" y="2996590"/>
            <a:ext cx="4943989" cy="2121600"/>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5173133"/>
            <a:ext cx="4943989" cy="12428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kumimoji="1" lang="ja-JP" altLang="en-US" smtClean="0"/>
              <a:t>‹#›</a:t>
            </a:fld>
            <a:endParaRPr kumimoji="1" lang="ja-JP" altLang="en-US" dirty="0"/>
          </a:p>
        </p:txBody>
      </p:sp>
    </p:spTree>
    <p:extLst>
      <p:ext uri="{BB962C8B-B14F-4D97-AF65-F5344CB8AC3E}">
        <p14:creationId xmlns:p14="http://schemas.microsoft.com/office/powerpoint/2010/main" val="323980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56813" y="3086354"/>
            <a:ext cx="2398148"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002981" y="3086354"/>
            <a:ext cx="2397820"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9"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383421" y="1137909"/>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056184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699014" y="3216238"/>
            <a:ext cx="2155947"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1456811" y="4048617"/>
            <a:ext cx="2398149"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2116" y="3211575"/>
            <a:ext cx="2154929"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000286" y="4043954"/>
            <a:ext cx="2396760"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1"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383421" y="1137909"/>
            <a:ext cx="438734" cy="527403"/>
          </a:xfrm>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278230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458900" y="901492"/>
            <a:ext cx="4941900" cy="1850174"/>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8"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14622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7224B-E75F-4E19-AFB1-5EC7E8594E13}" type="datetimeFigureOut">
              <a:rPr kumimoji="1" lang="ja-JP" altLang="en-US" smtClean="0"/>
              <a:t>2025/12/23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252572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6811" y="644350"/>
            <a:ext cx="1972188" cy="1410228"/>
          </a:xfrm>
        </p:spPr>
        <p:txBody>
          <a:bodyPr anchor="b"/>
          <a:lstStyle>
            <a:lvl1pPr algn="l">
              <a:defRPr sz="15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57620" y="644352"/>
            <a:ext cx="2843180" cy="782161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56811" y="2309108"/>
            <a:ext cx="1972188" cy="61568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215581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56812" y="6934200"/>
            <a:ext cx="4943989"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456812" y="917172"/>
            <a:ext cx="4943989" cy="556829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6812" y="7752821"/>
            <a:ext cx="4943989" cy="71314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2025/12/23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30885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330200"/>
            <a:ext cx="1485900" cy="9589129"/>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ja-JP" alt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ja-JP" alt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ja-JP" alt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ja-JP" alt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ja-JP" alt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ja-JP" alt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ja-JP" alt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ja-JP" alt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ja-JP" alt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ja-JP" alt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ja-JP" alt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ja-JP" altLang="en-US"/>
            </a:p>
          </p:txBody>
        </p:sp>
      </p:grpSp>
      <p:grpSp>
        <p:nvGrpSpPr>
          <p:cNvPr id="49" name="Group 48"/>
          <p:cNvGrpSpPr/>
          <p:nvPr/>
        </p:nvGrpSpPr>
        <p:grpSpPr>
          <a:xfrm>
            <a:off x="15316" y="411"/>
            <a:ext cx="1464204" cy="9898732"/>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ja-JP" alt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ja-JP" alt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ja-JP" alt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ja-JP" alt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ja-JP" alt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ja-JP" alt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ja-JP" alt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ja-JP" alt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ja-JP" alt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ja-JP" alt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ja-JP" alt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ja-JP" altLang="en-US"/>
            </a:p>
          </p:txBody>
        </p:sp>
      </p:grpSp>
      <p:sp>
        <p:nvSpPr>
          <p:cNvPr id="62" name="Rectangle 61"/>
          <p:cNvSpPr/>
          <p:nvPr/>
        </p:nvSpPr>
        <p:spPr>
          <a:xfrm>
            <a:off x="0" y="0"/>
            <a:ext cx="137160" cy="9906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1458900" y="901492"/>
            <a:ext cx="4941900" cy="1850174"/>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3081867"/>
            <a:ext cx="4943989" cy="56134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829300" y="8861796"/>
            <a:ext cx="574785" cy="534691"/>
          </a:xfrm>
          <a:prstGeom prst="rect">
            <a:avLst/>
          </a:prstGeom>
        </p:spPr>
        <p:txBody>
          <a:bodyPr vert="horz" lIns="91440" tIns="45720" rIns="91440" bIns="45720" rtlCol="0" anchor="ctr"/>
          <a:lstStyle>
            <a:lvl1pPr algn="r">
              <a:defRPr sz="675">
                <a:solidFill>
                  <a:schemeClr val="tx1">
                    <a:tint val="75000"/>
                  </a:schemeClr>
                </a:solidFill>
              </a:defRPr>
            </a:lvl1pPr>
          </a:lstStyle>
          <a:p>
            <a:fld id="{9DE7224B-E75F-4E19-AFB1-5EC7E8594E13}" type="datetimeFigureOut">
              <a:rPr lang="ja-JP" altLang="en-US" smtClean="0"/>
              <a:pPr/>
              <a:t>2025/12/23</a:t>
            </a:fld>
            <a:endParaRPr lang="ja-JP" altLang="en-US" dirty="0"/>
          </a:p>
        </p:txBody>
      </p:sp>
      <p:sp>
        <p:nvSpPr>
          <p:cNvPr id="5" name="Footer Placeholder 4"/>
          <p:cNvSpPr>
            <a:spLocks noGrp="1"/>
          </p:cNvSpPr>
          <p:nvPr>
            <p:ph type="ftr" sz="quarter" idx="3"/>
          </p:nvPr>
        </p:nvSpPr>
        <p:spPr>
          <a:xfrm>
            <a:off x="1456811" y="8862836"/>
            <a:ext cx="4287366"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ja-JP" altLang="en-US" dirty="0"/>
          </a:p>
        </p:txBody>
      </p:sp>
      <p:sp>
        <p:nvSpPr>
          <p:cNvPr id="6" name="Slide Number Placeholder 5"/>
          <p:cNvSpPr>
            <a:spLocks noGrp="1"/>
          </p:cNvSpPr>
          <p:nvPr>
            <p:ph type="sldNum" sz="quarter" idx="4"/>
          </p:nvPr>
        </p:nvSpPr>
        <p:spPr bwMode="gray">
          <a:xfrm>
            <a:off x="383421" y="1137909"/>
            <a:ext cx="438734" cy="527403"/>
          </a:xfrm>
          <a:prstGeom prst="rect">
            <a:avLst/>
          </a:prstGeom>
        </p:spPr>
        <p:txBody>
          <a:bodyPr vert="horz" lIns="91440" tIns="45720" rIns="91440" bIns="45720" rtlCol="0" anchor="ctr"/>
          <a:lstStyle>
            <a:lvl1pPr algn="r">
              <a:defRPr sz="1500">
                <a:solidFill>
                  <a:srgbClr val="FEFFFF"/>
                </a:solidFill>
              </a:defRPr>
            </a:lvl1p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420788698"/>
      </p:ext>
    </p:extLst>
  </p:cSld>
  <p:clrMap bg1="lt1" tx1="dk1" bg2="lt2" tx2="dk2" accent1="accent1" accent2="accent2" accent3="accent3" accent4="accent4" accent5="accent5" accent6="accent6" hlink="hlink" folHlink="folHlink"/>
  <p:sldLayoutIdLst>
    <p:sldLayoutId id="2147484714" r:id="rId1"/>
    <p:sldLayoutId id="2147484715" r:id="rId2"/>
    <p:sldLayoutId id="2147484716" r:id="rId3"/>
    <p:sldLayoutId id="2147484717" r:id="rId4"/>
    <p:sldLayoutId id="2147484718" r:id="rId5"/>
    <p:sldLayoutId id="2147484719" r:id="rId6"/>
    <p:sldLayoutId id="2147484720" r:id="rId7"/>
    <p:sldLayoutId id="2147484721" r:id="rId8"/>
    <p:sldLayoutId id="2147484722" r:id="rId9"/>
    <p:sldLayoutId id="2147484723" r:id="rId10"/>
    <p:sldLayoutId id="2147484724" r:id="rId11"/>
    <p:sldLayoutId id="2147484725" r:id="rId12"/>
    <p:sldLayoutId id="2147484726" r:id="rId13"/>
    <p:sldLayoutId id="2147484727" r:id="rId14"/>
    <p:sldLayoutId id="2147484728" r:id="rId15"/>
    <p:sldLayoutId id="2147484729" r:id="rId16"/>
  </p:sldLayoutIdLst>
  <p:txStyles>
    <p:titleStyle>
      <a:lvl1pPr algn="l" defTabSz="342900" rtl="0" eaLnBrk="1" latinLnBrk="0" hangingPunct="1">
        <a:spcBef>
          <a:spcPct val="0"/>
        </a:spcBef>
        <a:buNone/>
        <a:defRPr kumimoji="1" sz="27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ity.tokyo-nakano.lg.jp/dept/654600/d026241.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city.tokyo-nakano.lg.jp/dept/654600/d02624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9" name="グループ化 52"/>
          <p:cNvGrpSpPr/>
          <p:nvPr/>
        </p:nvGrpSpPr>
        <p:grpSpPr>
          <a:xfrm>
            <a:off x="117000" y="1037394"/>
            <a:ext cx="359537" cy="607520"/>
            <a:chOff x="435785" y="1325791"/>
            <a:chExt cx="432048" cy="688686"/>
          </a:xfrm>
        </p:grpSpPr>
        <p:sp>
          <p:nvSpPr>
            <p:cNvPr id="1110" name="額縁 6"/>
            <p:cNvSpPr/>
            <p:nvPr/>
          </p:nvSpPr>
          <p:spPr>
            <a:xfrm>
              <a:off x="651809" y="156124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1" name="額縁 7"/>
            <p:cNvSpPr/>
            <p:nvPr/>
          </p:nvSpPr>
          <p:spPr>
            <a:xfrm>
              <a:off x="435785" y="1325791"/>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2" name="額縁 8"/>
            <p:cNvSpPr/>
            <p:nvPr/>
          </p:nvSpPr>
          <p:spPr>
            <a:xfrm>
              <a:off x="435785" y="1780451"/>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13" name="テキスト ボックス 10"/>
          <p:cNvSpPr txBox="1"/>
          <p:nvPr/>
        </p:nvSpPr>
        <p:spPr>
          <a:xfrm>
            <a:off x="261000" y="129000"/>
            <a:ext cx="2505097" cy="337661"/>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令和８（202６）年度</a:t>
            </a:r>
          </a:p>
        </p:txBody>
      </p:sp>
      <p:grpSp>
        <p:nvGrpSpPr>
          <p:cNvPr id="1114" name="グループ化 53"/>
          <p:cNvGrpSpPr/>
          <p:nvPr/>
        </p:nvGrpSpPr>
        <p:grpSpPr>
          <a:xfrm>
            <a:off x="6380952" y="1059849"/>
            <a:ext cx="349236" cy="585065"/>
            <a:chOff x="5955647" y="1308265"/>
            <a:chExt cx="432048" cy="702078"/>
          </a:xfrm>
        </p:grpSpPr>
        <p:sp>
          <p:nvSpPr>
            <p:cNvPr id="1115" name="額縁 11"/>
            <p:cNvSpPr/>
            <p:nvPr/>
          </p:nvSpPr>
          <p:spPr>
            <a:xfrm>
              <a:off x="5955647" y="152747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6" name="額縁 12"/>
            <p:cNvSpPr/>
            <p:nvPr/>
          </p:nvSpPr>
          <p:spPr>
            <a:xfrm>
              <a:off x="6158923" y="1776317"/>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7" name="額縁 13"/>
            <p:cNvSpPr/>
            <p:nvPr/>
          </p:nvSpPr>
          <p:spPr>
            <a:xfrm>
              <a:off x="6171671" y="1308265"/>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118" name="直線コネクタ 15"/>
          <p:cNvCxnSpPr/>
          <p:nvPr/>
        </p:nvCxnSpPr>
        <p:spPr>
          <a:xfrm>
            <a:off x="435785" y="421512"/>
            <a:ext cx="2201127"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19" name="直線コネクタ 17"/>
          <p:cNvCxnSpPr/>
          <p:nvPr/>
        </p:nvCxnSpPr>
        <p:spPr>
          <a:xfrm>
            <a:off x="435785" y="474785"/>
            <a:ext cx="2273135"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0" name="直線コネクタ 19"/>
          <p:cNvCxnSpPr/>
          <p:nvPr/>
        </p:nvCxnSpPr>
        <p:spPr>
          <a:xfrm>
            <a:off x="846623" y="1453730"/>
            <a:ext cx="5192580"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1" name="直線コネクタ 21"/>
          <p:cNvCxnSpPr/>
          <p:nvPr/>
        </p:nvCxnSpPr>
        <p:spPr>
          <a:xfrm>
            <a:off x="749256" y="1517288"/>
            <a:ext cx="5400042" cy="0"/>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1122" name="グループ化 40"/>
          <p:cNvGrpSpPr/>
          <p:nvPr/>
        </p:nvGrpSpPr>
        <p:grpSpPr>
          <a:xfrm>
            <a:off x="287056" y="2858075"/>
            <a:ext cx="2559414" cy="366925"/>
            <a:chOff x="396883" y="3241648"/>
            <a:chExt cx="2816093" cy="338700"/>
          </a:xfrm>
        </p:grpSpPr>
      </p:grpSp>
      <p:sp>
        <p:nvSpPr>
          <p:cNvPr id="1123" name="角丸四角形 58"/>
          <p:cNvSpPr/>
          <p:nvPr/>
        </p:nvSpPr>
        <p:spPr>
          <a:xfrm>
            <a:off x="184255" y="3520982"/>
            <a:ext cx="1393435" cy="331346"/>
          </a:xfrm>
          <a:prstGeom prst="roundRect">
            <a:avLst>
              <a:gd name="adj" fmla="val 50000"/>
            </a:avLst>
          </a:prstGeom>
          <a:solidFill>
            <a:srgbClr val="00206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募集種別</a:t>
            </a:r>
            <a:endParaRPr dirty="0"/>
          </a:p>
        </p:txBody>
      </p:sp>
      <p:sp>
        <p:nvSpPr>
          <p:cNvPr id="1124" name="正方形/長方形 1"/>
          <p:cNvSpPr/>
          <p:nvPr/>
        </p:nvSpPr>
        <p:spPr>
          <a:xfrm>
            <a:off x="333000" y="554230"/>
            <a:ext cx="6138465" cy="1014770"/>
          </a:xfrm>
          <a:prstGeom prst="rect">
            <a:avLst/>
          </a:prstGeom>
          <a:noFill/>
        </p:spPr>
        <p:txBody>
          <a:bodyPr wrap="square" lIns="91440" tIns="45720" rIns="91440" bIns="45720">
            <a:spAutoFit/>
          </a:bodyPr>
          <a:lstStyle/>
          <a:p>
            <a:pPr algn="ctr"/>
            <a:r>
              <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中野区立学校での学校サポーター</a:t>
            </a:r>
            <a:endParaRPr lang="en-US" altLang="ja-JP"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a:p>
            <a:pPr algn="ctr"/>
            <a:r>
              <a:rPr lang="ja-JP" altLang="en-US" sz="3000" b="1"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登録募集のご案内</a:t>
            </a:r>
            <a:endPar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p:txBody>
      </p:sp>
      <p:sp>
        <p:nvSpPr>
          <p:cNvPr id="1125" name="テキスト ボックス 119"/>
          <p:cNvSpPr txBox="1"/>
          <p:nvPr/>
        </p:nvSpPr>
        <p:spPr>
          <a:xfrm>
            <a:off x="88104" y="4326380"/>
            <a:ext cx="6554775"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⑴学習プリント等の印刷及び配布準備　　　　　 ⑵授業準備の補助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⑶採点業務の補助　　　　　　 ⑷その他副校長が必要と認めること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学校及び学校教育に係る機関等における事務経験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⑶校長が推薦する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令和８年４月～令和９年３月の間（長期休業期間も含む）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12日以内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日、月８日、月４日等）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午前８:</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15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～午後４:</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45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の間の</a:t>
            </a:r>
          </a:p>
          <a:p>
            <a:pPr>
              <a:lnSpc>
                <a:spcPts val="1400"/>
              </a:lnSpc>
            </a:pP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　　　　　　　　　　　　　　　　　　　　　　　　　　　７時間(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または3時間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10,078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円（7時間）または</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319</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円（3時間）※源泉徴収あり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　</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6" name="角丸四角形 118"/>
          <p:cNvSpPr/>
          <p:nvPr/>
        </p:nvSpPr>
        <p:spPr>
          <a:xfrm>
            <a:off x="48246" y="4051210"/>
            <a:ext cx="4892922"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スクール・サポート・スタッフ</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127" name="テキスト ボックス 121"/>
          <p:cNvSpPr txBox="1"/>
          <p:nvPr/>
        </p:nvSpPr>
        <p:spPr>
          <a:xfrm>
            <a:off x="88104" y="7337862"/>
            <a:ext cx="6554775"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⑴調査及び報告等の事務　　　　⑵教職員の服務管理　　　⑶施設管理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⑷その他副校長が必要と認めていること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⑴学校事務及び区市町村教育委員会等における行政事務経験のある方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⑵民間企業等における事務経験のある方　　　 ⑶校長が推薦する方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令和８年4月～令和９年3月の間(長期休業期間も含む)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勤務日：月１６日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勤務時間：１日あたり５時間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　　月額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134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695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8" name="角丸四角形 120"/>
          <p:cNvSpPr/>
          <p:nvPr/>
        </p:nvSpPr>
        <p:spPr>
          <a:xfrm>
            <a:off x="71747" y="7113240"/>
            <a:ext cx="4320779" cy="331346"/>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２</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副校長業務補助員</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133" name="Picture 2" descr="C:\Users\Mina Tokoro\AppData\Local\Microsoft\Windows\Temporary Internet Files\Content.IE5\30LE45ND\lgi01a201401010900[1].jpg"/>
          <p:cNvPicPr>
            <a:picLocks noChangeAspect="1" noChangeArrowheads="1"/>
          </p:cNvPicPr>
          <p:nvPr/>
        </p:nvPicPr>
        <p:blipFill>
          <a:blip r:embed="rId3"/>
          <a:stretch>
            <a:fillRect/>
          </a:stretch>
        </p:blipFill>
        <p:spPr>
          <a:xfrm>
            <a:off x="5229200" y="3255389"/>
            <a:ext cx="1038116" cy="795821"/>
          </a:xfrm>
          <a:prstGeom prst="rect">
            <a:avLst/>
          </a:prstGeom>
          <a:noFill/>
        </p:spPr>
      </p:pic>
      <p:sp>
        <p:nvSpPr>
          <p:cNvPr id="1134" name="テキスト ボックス 23"/>
          <p:cNvSpPr txBox="1"/>
          <p:nvPr/>
        </p:nvSpPr>
        <p:spPr>
          <a:xfrm>
            <a:off x="194420" y="2022274"/>
            <a:ext cx="6535768" cy="1224438"/>
          </a:xfrm>
          <a:prstGeom prst="rect">
            <a:avLst/>
          </a:prstGeom>
          <a:noFill/>
        </p:spPr>
        <p:txBody>
          <a:bodyPr wrap="square" rtlCol="0">
            <a:spAutoFit/>
          </a:bodyPr>
          <a:lstStyle/>
          <a:p>
            <a:pPr>
              <a:lnSpc>
                <a:spcPts val="1800"/>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中野区立小・中学校では、学校または子どもたちをサポートしてくださる学校サポーターにご登録いただける方を募集しています。中野区の子どもたちの学校生活をより楽しく充実するために、ぜひご協力ください。</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※本募集は、学校サポーター候補者として名簿に登録するためのものです。</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学校状況により、登録されても必ず採用されるとは限りませんのでご了承ください。</a:t>
            </a:r>
          </a:p>
        </p:txBody>
      </p:sp>
    </p:spTree>
    <p:extLst>
      <p:ext uri="{BB962C8B-B14F-4D97-AF65-F5344CB8AC3E}">
        <p14:creationId xmlns:p14="http://schemas.microsoft.com/office/powerpoint/2010/main" val="1012931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85">
            <a:extLst>
              <a:ext uri="{FF2B5EF4-FFF2-40B4-BE49-F238E27FC236}">
                <a16:creationId xmlns:a16="http://schemas.microsoft.com/office/drawing/2014/main" id="{5228B6BF-5BA6-F310-868D-589F6FC2AE93}"/>
              </a:ext>
            </a:extLst>
          </p:cNvPr>
          <p:cNvSpPr txBox="1"/>
          <p:nvPr/>
        </p:nvSpPr>
        <p:spPr>
          <a:xfrm>
            <a:off x="137644" y="6932859"/>
            <a:ext cx="6539321" cy="2587888"/>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⑴不登校及び不登校傾向の児童生徒に対する学習指導等に関すること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⑵不登校及び不登校傾向の児童生徒に対する登校支援に関すること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等において児童生徒に対し学習指導の経験のある方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教員免許状を保有する方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160</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299</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5">
            <a:extLst>
              <a:ext uri="{FF2B5EF4-FFF2-40B4-BE49-F238E27FC236}">
                <a16:creationId xmlns:a16="http://schemas.microsoft.com/office/drawing/2014/main" id="{D3AC2345-1C29-A43B-12E2-4F8E43462E78}"/>
              </a:ext>
            </a:extLst>
          </p:cNvPr>
          <p:cNvSpPr txBox="1"/>
          <p:nvPr/>
        </p:nvSpPr>
        <p:spPr>
          <a:xfrm>
            <a:off x="124669" y="3729420"/>
            <a:ext cx="6539321" cy="2767424"/>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⑴技術指導</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⑵安全管理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⑶大会等への引率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指導等の経験のある方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競技指導の経験のある方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en-US" sz="1200" spc="-20"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192</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5" name="テキスト ボックス 85"/>
          <p:cNvSpPr txBox="1"/>
          <p:nvPr/>
        </p:nvSpPr>
        <p:spPr>
          <a:xfrm>
            <a:off x="124671" y="363226"/>
            <a:ext cx="6539321" cy="2946961"/>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⑴学年・学級の経営上必要な業務全般の補助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⑵子どもからの相談対応や登下校時の見守り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⑶学習・生活指導の補助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⑷その他校長及び実施主体が組織運営に際し必要と認める業務</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学校及び学校教育に係る機関等における業務経験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⑵教員を目指している方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36000">
              <a:lnSpc>
                <a:spcPts val="14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校長が推薦する方</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７時間45分(</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1</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835</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社会保険（条件あり）適用</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4" name="角丸四角形 83"/>
          <p:cNvSpPr/>
          <p:nvPr/>
        </p:nvSpPr>
        <p:spPr>
          <a:xfrm>
            <a:off x="124671" y="200472"/>
            <a:ext cx="5109970"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３</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エデュケーション・アシスタント</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8" name="角丸四角形 83">
            <a:extLst>
              <a:ext uri="{FF2B5EF4-FFF2-40B4-BE49-F238E27FC236}">
                <a16:creationId xmlns:a16="http://schemas.microsoft.com/office/drawing/2014/main" id="{04039B12-63C0-7276-ABCE-C7FCA68A2CD1}"/>
              </a:ext>
            </a:extLst>
          </p:cNvPr>
          <p:cNvSpPr/>
          <p:nvPr/>
        </p:nvSpPr>
        <p:spPr>
          <a:xfrm>
            <a:off x="124670" y="3514828"/>
            <a:ext cx="4240434"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４</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部活動指導員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0" name="角丸四角形 83">
            <a:extLst>
              <a:ext uri="{FF2B5EF4-FFF2-40B4-BE49-F238E27FC236}">
                <a16:creationId xmlns:a16="http://schemas.microsoft.com/office/drawing/2014/main" id="{D3DCFEE6-FCFF-55F9-5A0A-2BF990DF77E4}"/>
              </a:ext>
            </a:extLst>
          </p:cNvPr>
          <p:cNvSpPr/>
          <p:nvPr/>
        </p:nvSpPr>
        <p:spPr>
          <a:xfrm>
            <a:off x="124669" y="6711436"/>
            <a:ext cx="4759608"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５</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校内別室指導支援員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2" name="図 11">
            <a:extLst>
              <a:ext uri="{FF2B5EF4-FFF2-40B4-BE49-F238E27FC236}">
                <a16:creationId xmlns:a16="http://schemas.microsoft.com/office/drawing/2014/main" id="{6117702D-AE85-89CD-4406-87C68CE0B609}"/>
              </a:ext>
            </a:extLst>
          </p:cNvPr>
          <p:cNvPicPr>
            <a:picLocks noChangeAspect="1"/>
          </p:cNvPicPr>
          <p:nvPr/>
        </p:nvPicPr>
        <p:blipFill>
          <a:blip r:embed="rId2"/>
          <a:stretch>
            <a:fillRect/>
          </a:stretch>
        </p:blipFill>
        <p:spPr>
          <a:xfrm>
            <a:off x="5373216" y="632520"/>
            <a:ext cx="1048603" cy="762066"/>
          </a:xfrm>
          <a:prstGeom prst="rect">
            <a:avLst/>
          </a:prstGeom>
        </p:spPr>
      </p:pic>
    </p:spTree>
    <p:extLst>
      <p:ext uri="{BB962C8B-B14F-4D97-AF65-F5344CB8AC3E}">
        <p14:creationId xmlns:p14="http://schemas.microsoft.com/office/powerpoint/2010/main" val="146572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123">
            <a:extLst>
              <a:ext uri="{FF2B5EF4-FFF2-40B4-BE49-F238E27FC236}">
                <a16:creationId xmlns:a16="http://schemas.microsoft.com/office/drawing/2014/main" id="{07BF93BD-D7EA-9997-E357-40959E562FDB}"/>
              </a:ext>
            </a:extLst>
          </p:cNvPr>
          <p:cNvSpPr txBox="1"/>
          <p:nvPr/>
        </p:nvSpPr>
        <p:spPr>
          <a:xfrm>
            <a:off x="132905" y="486259"/>
            <a:ext cx="6493917" cy="209968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子どもたちの悩み相談・話し相手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地域と学校の連携支援</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その他学校の教育活動の支援（教育指導、部活動の指導は除く）</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教育相談や心理学、社会福祉等に関し学識経験を有する方（大学生も可能）</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月（長期休業期間は除く）</a:t>
            </a: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活動形態(予定)  １日４時間、週２日（年間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300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償 費 (予定)  １時間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1,230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⑷交 通 費　　        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６　そ  の  他　  ⑴教育委員会との雇用契約はありません。講師としての立場で対応します。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活動開始日・期間・日数・時間数などは学校によって異なります。</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0" name="テキスト ボックス 5"/>
          <p:cNvSpPr txBox="1"/>
          <p:nvPr/>
        </p:nvSpPr>
        <p:spPr>
          <a:xfrm>
            <a:off x="1812796" y="6969000"/>
            <a:ext cx="2048252" cy="307777"/>
          </a:xfrm>
          <a:prstGeom prst="rect">
            <a:avLst/>
          </a:prstGeom>
          <a:noFill/>
        </p:spPr>
        <p:txBody>
          <a:bodyPr wrap="square" rtlCol="0">
            <a:spAutoFit/>
          </a:bodyPr>
          <a:lstStyle/>
          <a:p>
            <a:r>
              <a:rPr kumimoji="1" lang="en-US" altLang="ja-JP" sz="1400" b="1" dirty="0">
                <a:solidFill>
                  <a:srgbClr val="0000FF"/>
                </a:solidFill>
              </a:rPr>
              <a:t>※</a:t>
            </a:r>
            <a:r>
              <a:rPr kumimoji="1" lang="ja-JP" altLang="en-US" sz="1400" b="1" dirty="0">
                <a:solidFill>
                  <a:srgbClr val="0000FF"/>
                </a:solidFill>
              </a:rPr>
              <a:t>必ずご確認ください。</a:t>
            </a:r>
          </a:p>
        </p:txBody>
      </p:sp>
      <p:sp>
        <p:nvSpPr>
          <p:cNvPr id="1141" name="正方形/長方形 37"/>
          <p:cNvSpPr/>
          <p:nvPr/>
        </p:nvSpPr>
        <p:spPr>
          <a:xfrm>
            <a:off x="2996952" y="920552"/>
            <a:ext cx="198149" cy="315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2" name="カギ線コネクタ 40"/>
          <p:cNvCxnSpPr/>
          <p:nvPr/>
        </p:nvCxnSpPr>
        <p:spPr>
          <a:xfrm>
            <a:off x="6965259" y="943774"/>
            <a:ext cx="351673" cy="320453"/>
          </a:xfrm>
          <a:prstGeom prst="bentConnector3">
            <a:avLst>
              <a:gd name="adj1" fmla="val 144497"/>
            </a:avLst>
          </a:prstGeom>
          <a:ln>
            <a:noFill/>
          </a:ln>
        </p:spPr>
        <p:style>
          <a:lnRef idx="1">
            <a:schemeClr val="accent1"/>
          </a:lnRef>
          <a:fillRef idx="0">
            <a:schemeClr val="accent1"/>
          </a:fillRef>
          <a:effectRef idx="0">
            <a:schemeClr val="accent1"/>
          </a:effectRef>
          <a:fontRef idx="minor">
            <a:schemeClr val="tx1"/>
          </a:fontRef>
        </p:style>
      </p:cxnSp>
      <p:sp>
        <p:nvSpPr>
          <p:cNvPr id="1143" name="テキスト ボックス 68"/>
          <p:cNvSpPr txBox="1"/>
          <p:nvPr/>
        </p:nvSpPr>
        <p:spPr>
          <a:xfrm>
            <a:off x="235763" y="6879774"/>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そ　の　他</a:t>
            </a:r>
          </a:p>
        </p:txBody>
      </p:sp>
      <p:sp>
        <p:nvSpPr>
          <p:cNvPr id="1144" name="テキスト ボックス 69"/>
          <p:cNvSpPr txBox="1"/>
          <p:nvPr/>
        </p:nvSpPr>
        <p:spPr>
          <a:xfrm>
            <a:off x="173464" y="7257000"/>
            <a:ext cx="6323635" cy="892296"/>
          </a:xfrm>
          <a:prstGeom prst="rect">
            <a:avLst/>
          </a:prstGeom>
          <a:noFill/>
        </p:spPr>
        <p:txBody>
          <a:bodyPr wrap="square" rtlCol="0">
            <a:spAutoFit/>
          </a:bodyPr>
          <a:lstStyle/>
          <a:p>
            <a:pPr>
              <a:lnSpc>
                <a:spcPts val="16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⑴本活動中に知り得た個人情報を利用したり、他に漏らしたりする行為は法律で禁じられています。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ご提出いただいた「履歴書兼登録申請書」はお返しいたしませんので、ご了承願います。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ご提供いただいた個人情報は、学校サポーターの登録に関し必要な事務（名簿登載・小中学校への情報提供等）以外の目的で使用することはありません。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5" name="テキスト ボックス 46"/>
          <p:cNvSpPr txBox="1"/>
          <p:nvPr/>
        </p:nvSpPr>
        <p:spPr>
          <a:xfrm>
            <a:off x="236737" y="8932796"/>
            <a:ext cx="6384525" cy="923330"/>
          </a:xfrm>
          <a:prstGeom prst="rect">
            <a:avLst/>
          </a:prstGeom>
          <a:solidFill>
            <a:schemeClr val="accent1">
              <a:lumMod val="50000"/>
            </a:schemeClr>
          </a:solidFill>
        </p:spPr>
        <p:txBody>
          <a:bodyPr wrap="square" rtlCol="0">
            <a:spAutoFit/>
          </a:bodyPr>
          <a:lstStyle/>
          <a:p>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問合せ・書類提出先</a:t>
            </a:r>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164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8501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中野区中野</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中野区教育委員会事務局指導室事務係　</a:t>
            </a:r>
            <a:endPar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電話番号</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－5545　　ファクシミリ：</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5679</a:t>
            </a: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E</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–mail: sidousitu@city.tokyo-nakano.lg.jp</a:t>
            </a:r>
            <a:endPar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6" name="テキスト ボックス 2"/>
          <p:cNvSpPr txBox="1"/>
          <p:nvPr/>
        </p:nvSpPr>
        <p:spPr>
          <a:xfrm>
            <a:off x="244148" y="2855705"/>
            <a:ext cx="1338315" cy="307777"/>
          </a:xfrm>
          <a:prstGeom prst="rect">
            <a:avLst/>
          </a:prstGeom>
          <a:solidFill>
            <a:schemeClr val="bg1"/>
          </a:solidFill>
          <a:ln w="53975" cmpd="thickThin">
            <a:solidFill>
              <a:srgbClr val="003300"/>
            </a:solidFill>
          </a:ln>
        </p:spPr>
        <p:txBody>
          <a:bodyPr wrap="square" rtlCol="0">
            <a:spAutoFit/>
          </a:bodyPr>
          <a:lstStyle/>
          <a:p>
            <a:pPr algn="ctr"/>
            <a:r>
              <a:rPr lang="ja-JP" altLang="en-US" sz="1400" b="1" spc="-200" dirty="0">
                <a:solidFill>
                  <a:srgbClr val="FF0000"/>
                </a:solidFill>
              </a:rPr>
              <a:t>登　録　</a:t>
            </a:r>
            <a:r>
              <a:rPr kumimoji="1" lang="ja-JP" altLang="en-US" sz="1400" b="1" spc="-200" dirty="0">
                <a:solidFill>
                  <a:srgbClr val="FF0000"/>
                </a:solidFill>
              </a:rPr>
              <a:t>方　法</a:t>
            </a:r>
          </a:p>
        </p:txBody>
      </p:sp>
      <p:sp>
        <p:nvSpPr>
          <p:cNvPr id="1147" name="テキスト ボックス 5"/>
          <p:cNvSpPr txBox="1"/>
          <p:nvPr/>
        </p:nvSpPr>
        <p:spPr>
          <a:xfrm>
            <a:off x="132905" y="3297542"/>
            <a:ext cx="6323635" cy="830997"/>
          </a:xfrm>
          <a:prstGeom prst="rect">
            <a:avLst/>
          </a:prstGeom>
          <a:noFill/>
        </p:spPr>
        <p:txBody>
          <a:bodyPr wrap="square" rtlCol="0">
            <a:spAutoFit/>
          </a:bodyPr>
          <a:lstStyle/>
          <a:p>
            <a:r>
              <a:rPr kumimoji="1"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所定の「令和８年度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履歴書兼登録申請書」（表・裏）に必要事項を記入し、下記担当係までメール、郵送または持参にてご提出ください。様式は中野区のホームページからもご確認いただけます。</a:t>
            </a:r>
            <a:endParaRPr lang="ja-JP" altLang="en-US" dirty="0"/>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https://www.city.tokyo-nakano.lg.jp/から入り、「職員募集」→「アルバイト募集」→「令和８（202</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 中野区立学校での学校サポーター 登録募集のご案内」のページにアクセスしてください。</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8" name="テキスト ボックス 10"/>
          <p:cNvSpPr txBox="1"/>
          <p:nvPr/>
        </p:nvSpPr>
        <p:spPr>
          <a:xfrm>
            <a:off x="225509" y="4233861"/>
            <a:ext cx="1347051" cy="306884"/>
          </a:xfrm>
          <a:prstGeom prst="rect">
            <a:avLst/>
          </a:prstGeom>
          <a:solidFill>
            <a:schemeClr val="bg1"/>
          </a:solidFill>
          <a:ln w="53975" cmpd="thickThin">
            <a:solidFill>
              <a:srgbClr val="003300"/>
            </a:solidFill>
          </a:ln>
        </p:spPr>
        <p:txBody>
          <a:bodyPr wrap="square" rtlCol="0">
            <a:spAutoFit/>
          </a:bodyPr>
          <a:lstStyle/>
          <a:p>
            <a:pPr algn="ctr"/>
            <a:r>
              <a:rPr lang="ja-JP" altLang="en-US" sz="1400" b="1" dirty="0">
                <a:solidFill>
                  <a:srgbClr val="FF0000"/>
                </a:solidFill>
              </a:rPr>
              <a:t>登録受付</a:t>
            </a:r>
            <a:r>
              <a:rPr kumimoji="1" lang="ja-JP" altLang="en-US" sz="1400" b="1" dirty="0">
                <a:solidFill>
                  <a:srgbClr val="FF0000"/>
                </a:solidFill>
              </a:rPr>
              <a:t>期間</a:t>
            </a:r>
          </a:p>
        </p:txBody>
      </p:sp>
      <p:sp>
        <p:nvSpPr>
          <p:cNvPr id="1149" name="テキスト ボックス 11"/>
          <p:cNvSpPr txBox="1"/>
          <p:nvPr/>
        </p:nvSpPr>
        <p:spPr>
          <a:xfrm>
            <a:off x="132905" y="4585719"/>
            <a:ext cx="6433656" cy="461665"/>
          </a:xfrm>
          <a:prstGeom prst="rect">
            <a:avLst/>
          </a:prstGeom>
          <a:noFill/>
        </p:spPr>
        <p:txBody>
          <a:bodyPr wrap="square" rtlCol="0">
            <a:spAutoFit/>
          </a:bodyPr>
          <a:lstStyle/>
          <a:p>
            <a:r>
              <a:rPr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履歴書兼登録申請書は、年間を通じて随時受け付けていますが、名簿登載期間は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日から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月3</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日までです。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0" name="テキスト ボックス 12"/>
          <p:cNvSpPr txBox="1"/>
          <p:nvPr/>
        </p:nvSpPr>
        <p:spPr>
          <a:xfrm>
            <a:off x="191041" y="5203978"/>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今 後 の 流 れ</a:t>
            </a:r>
          </a:p>
        </p:txBody>
      </p:sp>
      <p:sp>
        <p:nvSpPr>
          <p:cNvPr id="1151" name="テキスト ボックス 13"/>
          <p:cNvSpPr txBox="1"/>
          <p:nvPr/>
        </p:nvSpPr>
        <p:spPr>
          <a:xfrm>
            <a:off x="196909" y="5552474"/>
            <a:ext cx="6408298" cy="1199436"/>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⑴ご提出いただいた「履歴書兼登録申請書」の情報を、教育委員会が名簿に登載します。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各学校からの希望に基づき、名簿に登載された方の中で条件の合う方を学校に紹介します。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各学校は、紹介された名簿登載者に直接電話連絡をします。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⑷</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連絡がない場合もありますので、ご了承願います。</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⑸各学校において面接を行い、希望や活動時間等を確認します。</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面接後、条件が合った方には、学校から改めて連絡し、活動を始めていただきます。</a:t>
            </a:r>
            <a:endParaRPr lang="ja-JP" altLang="en-US" sz="1200" b="0" i="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3" name="四角形吹き出し 114"/>
          <p:cNvSpPr/>
          <p:nvPr/>
        </p:nvSpPr>
        <p:spPr>
          <a:xfrm>
            <a:off x="1704600" y="8171148"/>
            <a:ext cx="4358920" cy="648000"/>
          </a:xfrm>
          <a:prstGeom prst="wedgeRectCallout">
            <a:avLst>
              <a:gd name="adj1" fmla="val -60779"/>
              <a:gd name="adj2" fmla="val -186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nSpc>
                <a:spcPts val="1100"/>
              </a:lnSpc>
            </a:pPr>
            <a:r>
              <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この他にも時間講師及び産休育休代替教員も募集しています。</a:t>
            </a:r>
            <a:endParaRPr kumimoji="1"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詳しくは以下のＨＰアドレスへ！</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kumimoji="1"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時間講師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3"/>
              </a:rPr>
              <a:t>https://www.city.tokyo-nakano.lg.jp/dept/654600/d026241.html</a:t>
            </a:r>
            <a:endParaRPr kumimoji="1"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産育休代替教員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4"/>
              </a:rPr>
              <a:t>https://www.city.tokyo-nakano.lg.jp/dept/654600/d026240.html</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5">
            <a:extLst>
              <a:ext uri="{FF2B5EF4-FFF2-40B4-BE49-F238E27FC236}">
                <a16:creationId xmlns:a16="http://schemas.microsoft.com/office/drawing/2014/main" id="{82469CDB-1580-B8EF-B7E9-33323DB6EC8F}"/>
              </a:ext>
            </a:extLst>
          </p:cNvPr>
          <p:cNvPicPr>
            <a:picLocks noChangeAspect="1"/>
          </p:cNvPicPr>
          <p:nvPr/>
        </p:nvPicPr>
        <p:blipFill>
          <a:blip r:embed="rId5"/>
          <a:stretch>
            <a:fillRect/>
          </a:stretch>
        </p:blipFill>
        <p:spPr>
          <a:xfrm>
            <a:off x="5781421" y="1856656"/>
            <a:ext cx="829128" cy="774259"/>
          </a:xfrm>
          <a:prstGeom prst="rect">
            <a:avLst/>
          </a:prstGeom>
        </p:spPr>
      </p:pic>
      <p:sp>
        <p:nvSpPr>
          <p:cNvPr id="2" name="角丸四角形 83">
            <a:extLst>
              <a:ext uri="{FF2B5EF4-FFF2-40B4-BE49-F238E27FC236}">
                <a16:creationId xmlns:a16="http://schemas.microsoft.com/office/drawing/2014/main" id="{79B4614F-7E42-0C63-7097-0F4FA6F3C324}"/>
              </a:ext>
            </a:extLst>
          </p:cNvPr>
          <p:cNvSpPr/>
          <p:nvPr/>
        </p:nvSpPr>
        <p:spPr>
          <a:xfrm>
            <a:off x="132905" y="271625"/>
            <a:ext cx="2520661"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６　心の教室相談員</a:t>
            </a:r>
            <a:endParaRPr sz="1400" dirty="0"/>
          </a:p>
        </p:txBody>
      </p:sp>
      <p:pic>
        <p:nvPicPr>
          <p:cNvPr id="4" name="図 3" descr="グラフィカル ユーザー インターフェイス&#10;&#10;中程度の精度で自動的に生成された説明">
            <a:extLst>
              <a:ext uri="{FF2B5EF4-FFF2-40B4-BE49-F238E27FC236}">
                <a16:creationId xmlns:a16="http://schemas.microsoft.com/office/drawing/2014/main" id="{1C3DE992-96E9-9FB2-748D-27FDFE5B6752}"/>
              </a:ext>
            </a:extLst>
          </p:cNvPr>
          <p:cNvPicPr>
            <a:picLocks noChangeAspect="1"/>
          </p:cNvPicPr>
          <p:nvPr/>
        </p:nvPicPr>
        <p:blipFill>
          <a:blip r:embed="rId6" cstate="print">
            <a:extLst>
              <a:ext uri="{28A0092B-C50C-407E-A947-70E740481C1C}">
                <a14:useLocalDpi xmlns:a14="http://schemas.microsoft.com/office/drawing/2010/main" val="0"/>
              </a:ext>
            </a:extLst>
          </a:blip>
          <a:srcRect l="25850" t="12406" r="26900" b="2513"/>
          <a:stretch/>
        </p:blipFill>
        <p:spPr>
          <a:xfrm>
            <a:off x="349257" y="8103717"/>
            <a:ext cx="819273" cy="782861"/>
          </a:xfrm>
          <a:prstGeom prst="rect">
            <a:avLst/>
          </a:prstGeom>
        </p:spPr>
      </p:pic>
    </p:spTree>
    <p:extLst>
      <p:ext uri="{BB962C8B-B14F-4D97-AF65-F5344CB8AC3E}">
        <p14:creationId xmlns:p14="http://schemas.microsoft.com/office/powerpoint/2010/main" val="745655195"/>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2867</TotalTime>
  <Words>1750</Words>
  <Application>Microsoft Office PowerPoint</Application>
  <PresentationFormat>A4 210 x 297 mm</PresentationFormat>
  <Paragraphs>122</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Arial</vt:lpstr>
      <vt:lpstr>Calibri</vt:lpstr>
      <vt:lpstr>Century Gothic</vt:lpstr>
      <vt:lpstr>Wingdings 3</vt:lpstr>
      <vt:lpstr>ウィスプ</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冨田　ひなの</cp:lastModifiedBy>
  <cp:revision>169</cp:revision>
  <cp:lastPrinted>2021-01-20T05:51:02Z</cp:lastPrinted>
  <dcterms:created xsi:type="dcterms:W3CDTF">2019-04-03T22:57:39Z</dcterms:created>
  <dcterms:modified xsi:type="dcterms:W3CDTF">2025-12-23T01:56:26Z</dcterms:modified>
</cp:coreProperties>
</file>