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9" r:id="rId2"/>
    <p:sldId id="350" r:id="rId3"/>
    <p:sldId id="351" r:id="rId4"/>
    <p:sldId id="352" r:id="rId5"/>
    <p:sldId id="353" r:id="rId6"/>
    <p:sldId id="354" r:id="rId7"/>
    <p:sldId id="357" r:id="rId8"/>
    <p:sldId id="356" r:id="rId9"/>
    <p:sldId id="358" r:id="rId10"/>
    <p:sldId id="359" r:id="rId11"/>
    <p:sldId id="360" r:id="rId12"/>
    <p:sldId id="361" r:id="rId13"/>
    <p:sldId id="362" r:id="rId14"/>
    <p:sldId id="363" r:id="rId15"/>
    <p:sldId id="364" r:id="rId16"/>
    <p:sldId id="366" r:id="rId17"/>
    <p:sldId id="365" r:id="rId18"/>
    <p:sldId id="367" r:id="rId19"/>
    <p:sldId id="368" r:id="rId20"/>
    <p:sldId id="430" r:id="rId21"/>
    <p:sldId id="370" r:id="rId22"/>
    <p:sldId id="371" r:id="rId23"/>
    <p:sldId id="381" r:id="rId24"/>
    <p:sldId id="382" r:id="rId25"/>
    <p:sldId id="383" r:id="rId26"/>
    <p:sldId id="386" r:id="rId27"/>
    <p:sldId id="389" r:id="rId28"/>
    <p:sldId id="395" r:id="rId29"/>
    <p:sldId id="396" r:id="rId30"/>
    <p:sldId id="429" r:id="rId31"/>
    <p:sldId id="431" r:id="rId32"/>
    <p:sldId id="432" r:id="rId33"/>
    <p:sldId id="433" r:id="rId34"/>
    <p:sldId id="434" r:id="rId35"/>
    <p:sldId id="407" r:id="rId36"/>
    <p:sldId id="416" r:id="rId37"/>
    <p:sldId id="417" r:id="rId38"/>
    <p:sldId id="418" r:id="rId39"/>
    <p:sldId id="435" r:id="rId40"/>
    <p:sldId id="428" r:id="rId4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93" d="100"/>
          <a:sy n="93" d="100"/>
        </p:scale>
        <p:origin x="211" y="67"/>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13" Type="http://schemas.openxmlformats.org/officeDocument/2006/relationships/slide" Target="slides/slide12.xml" />
  <Relationship Id="rId18" Type="http://schemas.openxmlformats.org/officeDocument/2006/relationships/slide" Target="slides/slide17.xml" />
  <Relationship Id="rId26" Type="http://schemas.openxmlformats.org/officeDocument/2006/relationships/slide" Target="slides/slide25.xml" />
  <Relationship Id="rId39" Type="http://schemas.openxmlformats.org/officeDocument/2006/relationships/slide" Target="slides/slide38.xml" />
  <Relationship Id="rId21" Type="http://schemas.openxmlformats.org/officeDocument/2006/relationships/slide" Target="slides/slide20.xml" />
  <Relationship Id="rId34" Type="http://schemas.openxmlformats.org/officeDocument/2006/relationships/slide" Target="slides/slide33.xml" />
  <Relationship Id="rId42" Type="http://schemas.openxmlformats.org/officeDocument/2006/relationships/presProps" Target="presProps.xml" />
  <Relationship Id="rId7" Type="http://schemas.openxmlformats.org/officeDocument/2006/relationships/slide" Target="slides/slide6.xml" />
  <Relationship Id="rId2" Type="http://schemas.openxmlformats.org/officeDocument/2006/relationships/slide" Target="slides/slide1.xml" />
  <Relationship Id="rId16" Type="http://schemas.openxmlformats.org/officeDocument/2006/relationships/slide" Target="slides/slide15.xml" />
  <Relationship Id="rId29" Type="http://schemas.openxmlformats.org/officeDocument/2006/relationships/slide" Target="slides/slide28.xml" />
  <Relationship Id="rId1" Type="http://schemas.openxmlformats.org/officeDocument/2006/relationships/slideMaster" Target="slideMasters/slideMaster1.xml" />
  <Relationship Id="rId6" Type="http://schemas.openxmlformats.org/officeDocument/2006/relationships/slide" Target="slides/slide5.xml" />
  <Relationship Id="rId11" Type="http://schemas.openxmlformats.org/officeDocument/2006/relationships/slide" Target="slides/slide10.xml" />
  <Relationship Id="rId24" Type="http://schemas.openxmlformats.org/officeDocument/2006/relationships/slide" Target="slides/slide23.xml" />
  <Relationship Id="rId32" Type="http://schemas.openxmlformats.org/officeDocument/2006/relationships/slide" Target="slides/slide31.xml" />
  <Relationship Id="rId37" Type="http://schemas.openxmlformats.org/officeDocument/2006/relationships/slide" Target="slides/slide36.xml" />
  <Relationship Id="rId40" Type="http://schemas.openxmlformats.org/officeDocument/2006/relationships/slide" Target="slides/slide39.xml" />
  <Relationship Id="rId45" Type="http://schemas.openxmlformats.org/officeDocument/2006/relationships/tableStyles" Target="tableStyles.xml" />
  <Relationship Id="rId5" Type="http://schemas.openxmlformats.org/officeDocument/2006/relationships/slide" Target="slides/slide4.xml" />
  <Relationship Id="rId15" Type="http://schemas.openxmlformats.org/officeDocument/2006/relationships/slide" Target="slides/slide14.xml" />
  <Relationship Id="rId23" Type="http://schemas.openxmlformats.org/officeDocument/2006/relationships/slide" Target="slides/slide22.xml" />
  <Relationship Id="rId28" Type="http://schemas.openxmlformats.org/officeDocument/2006/relationships/slide" Target="slides/slide27.xml" />
  <Relationship Id="rId36" Type="http://schemas.openxmlformats.org/officeDocument/2006/relationships/slide" Target="slides/slide35.xml" />
  <Relationship Id="rId10" Type="http://schemas.openxmlformats.org/officeDocument/2006/relationships/slide" Target="slides/slide9.xml" />
  <Relationship Id="rId19" Type="http://schemas.openxmlformats.org/officeDocument/2006/relationships/slide" Target="slides/slide18.xml" />
  <Relationship Id="rId31" Type="http://schemas.openxmlformats.org/officeDocument/2006/relationships/slide" Target="slides/slide30.xml" />
  <Relationship Id="rId44" Type="http://schemas.openxmlformats.org/officeDocument/2006/relationships/theme" Target="theme/theme1.xml" />
  <Relationship Id="rId4" Type="http://schemas.openxmlformats.org/officeDocument/2006/relationships/slide" Target="slides/slide3.xml" />
  <Relationship Id="rId9" Type="http://schemas.openxmlformats.org/officeDocument/2006/relationships/slide" Target="slides/slide8.xml" />
  <Relationship Id="rId14" Type="http://schemas.openxmlformats.org/officeDocument/2006/relationships/slide" Target="slides/slide13.xml" />
  <Relationship Id="rId22" Type="http://schemas.openxmlformats.org/officeDocument/2006/relationships/slide" Target="slides/slide21.xml" />
  <Relationship Id="rId27" Type="http://schemas.openxmlformats.org/officeDocument/2006/relationships/slide" Target="slides/slide26.xml" />
  <Relationship Id="rId30" Type="http://schemas.openxmlformats.org/officeDocument/2006/relationships/slide" Target="slides/slide29.xml" />
  <Relationship Id="rId35" Type="http://schemas.openxmlformats.org/officeDocument/2006/relationships/slide" Target="slides/slide34.xml" />
  <Relationship Id="rId43" Type="http://schemas.openxmlformats.org/officeDocument/2006/relationships/viewProps" Target="viewProps.xml" />
  <Relationship Id="rId8" Type="http://schemas.openxmlformats.org/officeDocument/2006/relationships/slide" Target="slides/slide7.xml" />
  <Relationship Id="rId3" Type="http://schemas.openxmlformats.org/officeDocument/2006/relationships/slide" Target="slides/slide2.xml" />
  <Relationship Id="rId12" Type="http://schemas.openxmlformats.org/officeDocument/2006/relationships/slide" Target="slides/slide11.xml" />
  <Relationship Id="rId17" Type="http://schemas.openxmlformats.org/officeDocument/2006/relationships/slide" Target="slides/slide16.xml" />
  <Relationship Id="rId25" Type="http://schemas.openxmlformats.org/officeDocument/2006/relationships/slide" Target="slides/slide24.xml" />
  <Relationship Id="rId33" Type="http://schemas.openxmlformats.org/officeDocument/2006/relationships/slide" Target="slides/slide32.xml" />
  <Relationship Id="rId38" Type="http://schemas.openxmlformats.org/officeDocument/2006/relationships/slide" Target="slides/slide37.xml" />
  <Relationship Id="rId20" Type="http://schemas.openxmlformats.org/officeDocument/2006/relationships/slide" Target="slides/slide19.xml" />
  <Relationship Id="rId41" Type="http://schemas.openxmlformats.org/officeDocument/2006/relationships/slide" Target="slides/slide40.xml" />
</Relationship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738C0B-1477-398B-07CE-111D7534C88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DD938D3-3DA7-0842-71FB-A659935872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DCF0090-3D3B-3730-6C43-E540A553FEEA}"/>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5" name="フッター プレースホルダー 4">
            <a:extLst>
              <a:ext uri="{FF2B5EF4-FFF2-40B4-BE49-F238E27FC236}">
                <a16:creationId xmlns:a16="http://schemas.microsoft.com/office/drawing/2014/main" id="{EECBDCAE-2650-A715-05C9-AA4F89D7AAF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4B88A34-C95D-0801-BDD4-6AF5779535A6}"/>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680770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EB33D3-6CBF-75ED-F5A1-6E1113E17EC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3B09CB3-5397-43E0-CFAF-611D8942C4D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911B7A-4ACF-53FA-5871-F6746FF292C1}"/>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5" name="フッター プレースホルダー 4">
            <a:extLst>
              <a:ext uri="{FF2B5EF4-FFF2-40B4-BE49-F238E27FC236}">
                <a16:creationId xmlns:a16="http://schemas.microsoft.com/office/drawing/2014/main" id="{E7A54434-0013-E25F-834B-D2706E046F5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01C169D-8996-8E40-B69C-EA7CEA7E7F69}"/>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1240872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C6E2E41-23AC-6214-0C5C-60045CCA86D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AC66CA0-7135-CF3E-440B-74C68A1232F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DA5495D-BEBC-2064-DBCD-DDD0D0A26F30}"/>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5" name="フッター プレースホルダー 4">
            <a:extLst>
              <a:ext uri="{FF2B5EF4-FFF2-40B4-BE49-F238E27FC236}">
                <a16:creationId xmlns:a16="http://schemas.microsoft.com/office/drawing/2014/main" id="{0617F3B4-0017-2247-74B2-ADF43E182B4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9464ED-661D-1335-81C6-4D60DDC98D16}"/>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28675554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白紙">
    <p:bg>
      <p:bgPr>
        <a:solidFill>
          <a:srgbClr val="003466"/>
        </a:solid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6FFF88A2-87B1-8509-4A75-0F1C1A46DDB6}"/>
              </a:ext>
            </a:extLst>
          </p:cNvPr>
          <p:cNvSpPr/>
          <p:nvPr userDrawn="1"/>
        </p:nvSpPr>
        <p:spPr>
          <a:xfrm>
            <a:off x="819521" y="675000"/>
            <a:ext cx="10552957" cy="550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327D0AF0-410E-BAB2-2C0D-EDDF1B7D434C}"/>
              </a:ext>
            </a:extLst>
          </p:cNvPr>
          <p:cNvSpPr>
            <a:spLocks noGrp="1"/>
          </p:cNvSpPr>
          <p:nvPr>
            <p:ph type="ctrTitle"/>
          </p:nvPr>
        </p:nvSpPr>
        <p:spPr>
          <a:xfrm>
            <a:off x="1523999" y="2051753"/>
            <a:ext cx="9144000" cy="1201112"/>
          </a:xfrm>
        </p:spPr>
        <p:txBody>
          <a:bodyPr anchor="ctr">
            <a:normAutofit/>
          </a:bodyPr>
          <a:lstStyle>
            <a:lvl1pPr algn="ctr">
              <a:defRPr sz="4800" b="1" i="0">
                <a:latin typeface="Yu Gothic" panose="020B0400000000000000" pitchFamily="34" charset="-128"/>
                <a:ea typeface="Yu Gothic" panose="020B0400000000000000" pitchFamily="34" charset="-128"/>
              </a:defRPr>
            </a:lvl1pPr>
          </a:lstStyle>
          <a:p>
            <a:r>
              <a:rPr kumimoji="1" lang="ja-JP" altLang="en-US"/>
              <a:t>マスター タイトルの書式設定</a:t>
            </a:r>
          </a:p>
        </p:txBody>
      </p:sp>
      <p:sp>
        <p:nvSpPr>
          <p:cNvPr id="4" name="サブタイトル 2">
            <a:extLst>
              <a:ext uri="{FF2B5EF4-FFF2-40B4-BE49-F238E27FC236}">
                <a16:creationId xmlns:a16="http://schemas.microsoft.com/office/drawing/2014/main" id="{E9C5E845-6823-A929-059F-479212E631E5}"/>
              </a:ext>
            </a:extLst>
          </p:cNvPr>
          <p:cNvSpPr>
            <a:spLocks noGrp="1"/>
          </p:cNvSpPr>
          <p:nvPr>
            <p:ph type="subTitle" idx="1"/>
          </p:nvPr>
        </p:nvSpPr>
        <p:spPr>
          <a:xfrm>
            <a:off x="1523999" y="3605136"/>
            <a:ext cx="9144000" cy="1655762"/>
          </a:xfrm>
        </p:spPr>
        <p:txBody>
          <a:bodyPr>
            <a:normAutofit/>
          </a:bodyPr>
          <a:lstStyle>
            <a:lvl1pPr marL="0" indent="0" algn="ctr">
              <a:buNone/>
              <a:defRPr sz="3200" b="1" i="0">
                <a:latin typeface="Yu Gothic" panose="020B0400000000000000" pitchFamily="34" charset="-128"/>
                <a:ea typeface="Yu Gothic" panose="020B0400000000000000" pitchFamily="34"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673970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白紙">
    <p:bg>
      <p:bgPr>
        <a:solidFill>
          <a:srgbClr val="003466"/>
        </a:solid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6FFF88A2-87B1-8509-4A75-0F1C1A46DDB6}"/>
              </a:ext>
            </a:extLst>
          </p:cNvPr>
          <p:cNvSpPr/>
          <p:nvPr userDrawn="1"/>
        </p:nvSpPr>
        <p:spPr>
          <a:xfrm>
            <a:off x="292844" y="255819"/>
            <a:ext cx="11606311" cy="634636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914DC2DA-475C-741F-7821-D195C13DCFAF}"/>
              </a:ext>
            </a:extLst>
          </p:cNvPr>
          <p:cNvSpPr>
            <a:spLocks noGrp="1"/>
          </p:cNvSpPr>
          <p:nvPr>
            <p:ph type="title"/>
          </p:nvPr>
        </p:nvSpPr>
        <p:spPr>
          <a:xfrm>
            <a:off x="523408" y="395105"/>
            <a:ext cx="10515600" cy="1035282"/>
          </a:xfrm>
        </p:spPr>
        <p:txBody>
          <a:bodyPr>
            <a:normAutofit/>
          </a:bodyPr>
          <a:lstStyle>
            <a:lvl1pPr>
              <a:defRPr sz="4000" b="1" i="0">
                <a:latin typeface="Yu Gothic" panose="020B0400000000000000" pitchFamily="34" charset="-128"/>
                <a:ea typeface="Yu Gothic" panose="020B0400000000000000" pitchFamily="34" charset="-128"/>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F6A115B-B53F-886E-509E-9B7A9EC491E5}"/>
              </a:ext>
            </a:extLst>
          </p:cNvPr>
          <p:cNvSpPr>
            <a:spLocks noGrp="1"/>
          </p:cNvSpPr>
          <p:nvPr>
            <p:ph idx="1"/>
          </p:nvPr>
        </p:nvSpPr>
        <p:spPr>
          <a:xfrm>
            <a:off x="523408" y="1708879"/>
            <a:ext cx="11213890" cy="4754016"/>
          </a:xfrm>
        </p:spPr>
        <p:txBody>
          <a:bodyPr/>
          <a:lstStyle>
            <a:lvl1pPr>
              <a:defRPr b="0" i="0">
                <a:latin typeface="Yu Gothic Medium" panose="020B0400000000000000" pitchFamily="34" charset="-128"/>
                <a:ea typeface="Yu Gothic Medium" panose="020B0400000000000000" pitchFamily="34" charset="-128"/>
              </a:defRPr>
            </a:lvl1pPr>
            <a:lvl2pPr>
              <a:defRPr b="0" i="0">
                <a:latin typeface="Yu Gothic Medium" panose="020B0400000000000000" pitchFamily="34" charset="-128"/>
                <a:ea typeface="Yu Gothic Medium" panose="020B0400000000000000" pitchFamily="34" charset="-128"/>
              </a:defRPr>
            </a:lvl2pPr>
            <a:lvl3pPr>
              <a:defRPr b="0" i="0">
                <a:latin typeface="Yu Gothic Medium" panose="020B0400000000000000" pitchFamily="34" charset="-128"/>
                <a:ea typeface="Yu Gothic Medium" panose="020B0400000000000000" pitchFamily="34" charset="-128"/>
              </a:defRPr>
            </a:lvl3pPr>
            <a:lvl4pPr>
              <a:defRPr b="0" i="0">
                <a:latin typeface="Yu Gothic Medium" panose="020B0400000000000000" pitchFamily="34" charset="-128"/>
                <a:ea typeface="Yu Gothic Medium" panose="020B0400000000000000" pitchFamily="34" charset="-128"/>
              </a:defRPr>
            </a:lvl4pPr>
            <a:lvl5pPr>
              <a:defRPr b="0" i="0">
                <a:latin typeface="Yu Gothic Medium" panose="020B0400000000000000" pitchFamily="34" charset="-128"/>
                <a:ea typeface="Yu Gothic Medium" panose="020B0400000000000000" pitchFamily="34"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928925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1F2748-C8AD-400D-5B44-0D20A4B42DB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C9DED8-7AF3-69EC-0A3A-054E13D25CC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F837EDA-E84A-9836-19C6-C41885053585}"/>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5" name="フッター プレースホルダー 4">
            <a:extLst>
              <a:ext uri="{FF2B5EF4-FFF2-40B4-BE49-F238E27FC236}">
                <a16:creationId xmlns:a16="http://schemas.microsoft.com/office/drawing/2014/main" id="{13DA3645-4F34-8F91-52B0-8CDBDF3599C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E9D095-17ED-5B76-BB26-0AACC5DC37CB}"/>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2396079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C7F6A-56C6-BDC4-5A78-5C501D451D3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B4B007-EBB8-1A73-AE2D-A5486A99AF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43A1C22-BD28-F171-950F-9637ED15E33F}"/>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5" name="フッター プレースホルダー 4">
            <a:extLst>
              <a:ext uri="{FF2B5EF4-FFF2-40B4-BE49-F238E27FC236}">
                <a16:creationId xmlns:a16="http://schemas.microsoft.com/office/drawing/2014/main" id="{288767E7-402A-F577-DDFF-ED166A216D1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F5C5A55-ADAC-ED2E-497C-874128D579D8}"/>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1854995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96A066-4CAD-1FFB-F28F-FFFACDA4E6B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A4610C3-3166-31C9-B81C-6BDE37154F9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62962C4-4E52-2BE5-456A-D2D5EEC19B5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4FA0664-9C53-C892-C88B-6B8B80471580}"/>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6" name="フッター プレースホルダー 5">
            <a:extLst>
              <a:ext uri="{FF2B5EF4-FFF2-40B4-BE49-F238E27FC236}">
                <a16:creationId xmlns:a16="http://schemas.microsoft.com/office/drawing/2014/main" id="{1721652B-1F00-7CDC-E395-3E8850E3736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CF7B73B-6C83-6614-735D-396531CB608A}"/>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3305614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F8FC07-E985-BF20-CC44-131DF84F14C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3FA960F-337B-5451-719D-E865A5CB23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B080DC1-11CE-B377-0744-13AD9D6E62B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DC7F9CB-398C-DD15-B7AA-145157F094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DA8F653-0034-6578-6B5F-204ED6EE955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CE82E0B-8A87-5811-9F5E-F62BADCCB5F5}"/>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8" name="フッター プレースホルダー 7">
            <a:extLst>
              <a:ext uri="{FF2B5EF4-FFF2-40B4-BE49-F238E27FC236}">
                <a16:creationId xmlns:a16="http://schemas.microsoft.com/office/drawing/2014/main" id="{03B41325-F555-74DB-2E95-FFB55B97365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ED92526-896B-0247-06B1-1FD67507413A}"/>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3562626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16DC7F-3B60-32C5-2FA0-8A842EBF47B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689EE64-5CF5-1418-7556-AFC313D1F279}"/>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4" name="フッター プレースホルダー 3">
            <a:extLst>
              <a:ext uri="{FF2B5EF4-FFF2-40B4-BE49-F238E27FC236}">
                <a16:creationId xmlns:a16="http://schemas.microsoft.com/office/drawing/2014/main" id="{E669647A-7309-B8AC-6902-4733A0DA506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25E4535-3442-A8E6-049E-826C7C1ABF6B}"/>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342697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D8152EE-3FEA-4EB1-36DC-9654AB7FD4AE}"/>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3" name="フッター プレースホルダー 2">
            <a:extLst>
              <a:ext uri="{FF2B5EF4-FFF2-40B4-BE49-F238E27FC236}">
                <a16:creationId xmlns:a16="http://schemas.microsoft.com/office/drawing/2014/main" id="{00DC4804-E617-DA1D-2D16-A121824AEA3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A37612D-1278-6083-F8B6-3099DAA00C24}"/>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1839787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CF7DEC-B09D-6F4E-5790-33A286D62C0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379A61E-5631-724E-BD06-2506D5012A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EFFCD2B-BDB3-9C7D-A570-284D84060F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6AB1A3F-2022-A7F4-6B98-A5678E91112E}"/>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6" name="フッター プレースホルダー 5">
            <a:extLst>
              <a:ext uri="{FF2B5EF4-FFF2-40B4-BE49-F238E27FC236}">
                <a16:creationId xmlns:a16="http://schemas.microsoft.com/office/drawing/2014/main" id="{7C42ED16-8B27-5122-2005-9B1E023CED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6867769-70F4-78EC-7AAF-B7B082F067AA}"/>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3329220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A5DD01-CDDC-F856-03D4-08E24DF649E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CC9A95F-E6A8-E611-7FB2-13FF2D9307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72C15A3-426C-01BE-B7F3-4513956076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4B9A661-2076-4470-27B3-6440BC66B543}"/>
              </a:ext>
            </a:extLst>
          </p:cNvPr>
          <p:cNvSpPr>
            <a:spLocks noGrp="1"/>
          </p:cNvSpPr>
          <p:nvPr>
            <p:ph type="dt" sz="half" idx="10"/>
          </p:nvPr>
        </p:nvSpPr>
        <p:spPr/>
        <p:txBody>
          <a:bodyPr/>
          <a:lstStyle/>
          <a:p>
            <a:fld id="{67D50880-D132-4401-A4BC-17B0FE211271}" type="datetimeFigureOut">
              <a:rPr kumimoji="1" lang="ja-JP" altLang="en-US" smtClean="0"/>
              <a:t>2025/11/14</a:t>
            </a:fld>
            <a:endParaRPr kumimoji="1" lang="ja-JP" altLang="en-US"/>
          </a:p>
        </p:txBody>
      </p:sp>
      <p:sp>
        <p:nvSpPr>
          <p:cNvPr id="6" name="フッター プレースホルダー 5">
            <a:extLst>
              <a:ext uri="{FF2B5EF4-FFF2-40B4-BE49-F238E27FC236}">
                <a16:creationId xmlns:a16="http://schemas.microsoft.com/office/drawing/2014/main" id="{5D88852E-C4D7-C0F6-F6C8-0BE5DBD1103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6CB8E3C-6272-C97D-7711-64BA1C992BED}"/>
              </a:ext>
            </a:extLst>
          </p:cNvPr>
          <p:cNvSpPr>
            <a:spLocks noGrp="1"/>
          </p:cNvSpPr>
          <p:nvPr>
            <p:ph type="sldNum" sz="quarter" idx="12"/>
          </p:nvPr>
        </p:nvSpPr>
        <p:spPr/>
        <p:txBody>
          <a:body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1790349029"/>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13" Type="http://schemas.openxmlformats.org/officeDocument/2006/relationships/slideLayout" Target="../slideLayouts/slideLayout13.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slideLayout" Target="../slideLayouts/slideLayout12.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 Id="rId14" Type="http://schemas.openxmlformats.org/officeDocument/2006/relationships/theme" Target="../theme/theme1.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7646874-8EC3-6453-FFA6-2A7427EF7B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F7393B9-0546-F1BA-64BE-99DC478FEA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8D6B959-291E-55C5-74D6-E79AAC9762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D50880-D132-4401-A4BC-17B0FE211271}" type="datetimeFigureOut">
              <a:rPr kumimoji="1" lang="ja-JP" altLang="en-US" smtClean="0"/>
              <a:t>2025/11/14</a:t>
            </a:fld>
            <a:endParaRPr kumimoji="1" lang="ja-JP" altLang="en-US"/>
          </a:p>
        </p:txBody>
      </p:sp>
      <p:sp>
        <p:nvSpPr>
          <p:cNvPr id="5" name="フッター プレースホルダー 4">
            <a:extLst>
              <a:ext uri="{FF2B5EF4-FFF2-40B4-BE49-F238E27FC236}">
                <a16:creationId xmlns:a16="http://schemas.microsoft.com/office/drawing/2014/main" id="{8A93F6F1-29FC-5CB7-1C42-C61D824F76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5009DEA-89E2-115E-0AEC-DC3CA904CF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05C001-03CD-4F61-8846-8308C763D099}" type="slidenum">
              <a:rPr kumimoji="1" lang="ja-JP" altLang="en-US" smtClean="0"/>
              <a:t>‹#›</a:t>
            </a:fld>
            <a:endParaRPr kumimoji="1" lang="ja-JP" altLang="en-US"/>
          </a:p>
        </p:txBody>
      </p:sp>
    </p:spTree>
    <p:extLst>
      <p:ext uri="{BB962C8B-B14F-4D97-AF65-F5344CB8AC3E}">
        <p14:creationId xmlns:p14="http://schemas.microsoft.com/office/powerpoint/2010/main" val="2605688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2.xml" />
</Relationships>
</file>

<file path=ppt/slides/_rels/slide10.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11.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12.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13.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14.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15.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16.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17.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18.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19.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0.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1.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2.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3.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4.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5.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6.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7.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8.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29.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0.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1.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2.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3.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4.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5.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6.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7.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8.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39.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40.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5.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6.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7.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9.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C2F39A-A6A7-B125-91F4-9B46E60EF410}"/>
              </a:ext>
            </a:extLst>
          </p:cNvPr>
          <p:cNvSpPr>
            <a:spLocks noGrp="1"/>
          </p:cNvSpPr>
          <p:nvPr>
            <p:ph type="ctrTitle"/>
          </p:nvPr>
        </p:nvSpPr>
        <p:spPr>
          <a:xfrm>
            <a:off x="1595250" y="2587667"/>
            <a:ext cx="9144000" cy="998388"/>
          </a:xfrm>
        </p:spPr>
        <p:txBody>
          <a:bodyPr>
            <a:normAutofit fontScale="90000"/>
          </a:bodyPr>
          <a:lstStyle/>
          <a:p>
            <a:r>
              <a:rPr lang="ja-JP" altLang="en-US" dirty="0"/>
              <a:t>セクシュアルマイノリティについて </a:t>
            </a:r>
            <a:endParaRPr kumimoji="1" lang="ja-JP" altLang="en-US" dirty="0"/>
          </a:p>
        </p:txBody>
      </p:sp>
      <p:sp>
        <p:nvSpPr>
          <p:cNvPr id="3" name="字幕 2">
            <a:extLst>
              <a:ext uri="{FF2B5EF4-FFF2-40B4-BE49-F238E27FC236}">
                <a16:creationId xmlns:a16="http://schemas.microsoft.com/office/drawing/2014/main" id="{68A47A0A-72EB-6ED3-8D59-F824480171FD}"/>
              </a:ext>
            </a:extLst>
          </p:cNvPr>
          <p:cNvSpPr>
            <a:spLocks noGrp="1"/>
          </p:cNvSpPr>
          <p:nvPr>
            <p:ph type="subTitle" idx="1"/>
          </p:nvPr>
        </p:nvSpPr>
        <p:spPr>
          <a:xfrm>
            <a:off x="1523999" y="4775198"/>
            <a:ext cx="9144000" cy="480727"/>
          </a:xfrm>
        </p:spPr>
        <p:txBody>
          <a:bodyPr>
            <a:normAutofit/>
          </a:bodyPr>
          <a:lstStyle/>
          <a:p>
            <a:r>
              <a:rPr lang="ja-JP" altLang="en-US" sz="2400"/>
              <a:t>弁護士　永野</a:t>
            </a:r>
            <a:r>
              <a:rPr lang="en-US" altLang="ja-JP" sz="2400" dirty="0"/>
              <a:t> </a:t>
            </a:r>
            <a:r>
              <a:rPr lang="ja-JP" altLang="en-US" sz="2400"/>
              <a:t>靖（永野・山下・平本法律事務所）</a:t>
            </a:r>
            <a:endParaRPr lang="en-US" altLang="ja-JP" sz="2400" dirty="0"/>
          </a:p>
          <a:p>
            <a:endParaRPr kumimoji="1" lang="ja-JP" altLang="en-US" sz="2400"/>
          </a:p>
        </p:txBody>
      </p:sp>
      <p:sp>
        <p:nvSpPr>
          <p:cNvPr id="8" name="テキスト ボックス 7">
            <a:extLst>
              <a:ext uri="{FF2B5EF4-FFF2-40B4-BE49-F238E27FC236}">
                <a16:creationId xmlns:a16="http://schemas.microsoft.com/office/drawing/2014/main" id="{2CD16B30-4335-D68F-4991-9D936C914F4F}"/>
              </a:ext>
            </a:extLst>
          </p:cNvPr>
          <p:cNvSpPr txBox="1"/>
          <p:nvPr/>
        </p:nvSpPr>
        <p:spPr>
          <a:xfrm>
            <a:off x="9950371" y="851670"/>
            <a:ext cx="1224411" cy="426646"/>
          </a:xfrm>
          <a:prstGeom prst="rect">
            <a:avLst/>
          </a:prstGeom>
          <a:noFill/>
          <a:ln w="25400">
            <a:solidFill>
              <a:srgbClr val="ED627F"/>
            </a:solidFill>
          </a:ln>
        </p:spPr>
        <p:txBody>
          <a:bodyPr wrap="square" tIns="72000" anchor="ctr">
            <a:spAutoFit/>
          </a:bodyPr>
          <a:lstStyle/>
          <a:p>
            <a:pPr algn="ctr"/>
            <a:r>
              <a:rPr kumimoji="1" lang="ja-JP" altLang="en-US" sz="2000" b="1">
                <a:solidFill>
                  <a:srgbClr val="ED627F"/>
                </a:solidFill>
                <a:latin typeface="Yu Gothic" panose="020B0400000000000000" pitchFamily="34" charset="-128"/>
                <a:ea typeface="Yu Gothic" panose="020B0400000000000000" pitchFamily="34" charset="-128"/>
              </a:rPr>
              <a:t>転載不可</a:t>
            </a:r>
            <a:endParaRPr kumimoji="1" lang="en-US" altLang="ja-JP" sz="2000" b="1" dirty="0">
              <a:solidFill>
                <a:srgbClr val="ED627F"/>
              </a:solidFill>
              <a:latin typeface="Yu Gothic" panose="020B0400000000000000" pitchFamily="34" charset="-128"/>
              <a:ea typeface="Yu Gothic" panose="020B0400000000000000" pitchFamily="34" charset="-128"/>
            </a:endParaRPr>
          </a:p>
        </p:txBody>
      </p:sp>
      <p:sp>
        <p:nvSpPr>
          <p:cNvPr id="4" name="タイトル 1">
            <a:extLst>
              <a:ext uri="{FF2B5EF4-FFF2-40B4-BE49-F238E27FC236}">
                <a16:creationId xmlns:a16="http://schemas.microsoft.com/office/drawing/2014/main" id="{F050C7D9-C198-2553-F160-61660C3E5AEF}"/>
              </a:ext>
            </a:extLst>
          </p:cNvPr>
          <p:cNvSpPr txBox="1">
            <a:spLocks/>
          </p:cNvSpPr>
          <p:nvPr/>
        </p:nvSpPr>
        <p:spPr>
          <a:xfrm>
            <a:off x="1250866" y="3493619"/>
            <a:ext cx="9690265" cy="723258"/>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4800" b="1" i="0" kern="1200">
                <a:solidFill>
                  <a:schemeClr val="tx1"/>
                </a:solidFill>
                <a:latin typeface="Yu Gothic" panose="020B0400000000000000" pitchFamily="34" charset="-128"/>
                <a:ea typeface="Yu Gothic" panose="020B0400000000000000" pitchFamily="34" charset="-128"/>
                <a:cs typeface="+mj-cs"/>
              </a:defRPr>
            </a:lvl1pPr>
          </a:lstStyle>
          <a:p>
            <a:r>
              <a:rPr lang="ja-JP" altLang="en-US" sz="3600" dirty="0"/>
              <a:t>～社会生活において直面する困難～ </a:t>
            </a:r>
          </a:p>
        </p:txBody>
      </p:sp>
      <p:sp>
        <p:nvSpPr>
          <p:cNvPr id="5" name="テキスト ボックス 4">
            <a:extLst>
              <a:ext uri="{FF2B5EF4-FFF2-40B4-BE49-F238E27FC236}">
                <a16:creationId xmlns:a16="http://schemas.microsoft.com/office/drawing/2014/main" id="{8CF1F7A7-5999-0FA1-68C7-B693EFBA08A4}"/>
              </a:ext>
            </a:extLst>
          </p:cNvPr>
          <p:cNvSpPr txBox="1"/>
          <p:nvPr/>
        </p:nvSpPr>
        <p:spPr>
          <a:xfrm>
            <a:off x="2438586" y="1710278"/>
            <a:ext cx="7311617" cy="461665"/>
          </a:xfrm>
          <a:prstGeom prst="rect">
            <a:avLst/>
          </a:prstGeom>
          <a:noFill/>
        </p:spPr>
        <p:txBody>
          <a:bodyPr wrap="none" rtlCol="0">
            <a:spAutoFit/>
          </a:bodyPr>
          <a:lstStyle/>
          <a:p>
            <a:r>
              <a:rPr lang="en-US" altLang="ja-JP" sz="2400" b="1" u="sng" dirty="0">
                <a:latin typeface="Yu Gothic" panose="020B0400000000000000" pitchFamily="34" charset="-128"/>
                <a:ea typeface="Yu Gothic" panose="020B0400000000000000" pitchFamily="34" charset="-128"/>
              </a:rPr>
              <a:t>2025</a:t>
            </a:r>
            <a:r>
              <a:rPr lang="ja-JP" altLang="en-US" sz="2400" b="1" u="sng" dirty="0">
                <a:latin typeface="Yu Gothic" panose="020B0400000000000000" pitchFamily="34" charset="-128"/>
                <a:ea typeface="Yu Gothic" panose="020B0400000000000000" pitchFamily="34" charset="-128"/>
              </a:rPr>
              <a:t>年</a:t>
            </a:r>
            <a:r>
              <a:rPr lang="en-US" altLang="ja-JP" sz="2400" b="1" u="sng" dirty="0">
                <a:latin typeface="Yu Gothic" panose="020B0400000000000000" pitchFamily="34" charset="-128"/>
                <a:ea typeface="Yu Gothic" panose="020B0400000000000000" pitchFamily="34" charset="-128"/>
              </a:rPr>
              <a:t>11</a:t>
            </a:r>
            <a:r>
              <a:rPr lang="ja-JP" altLang="en-US" sz="2400" b="1" u="sng" dirty="0">
                <a:latin typeface="Yu Gothic" panose="020B0400000000000000" pitchFamily="34" charset="-128"/>
                <a:ea typeface="Yu Gothic" panose="020B0400000000000000" pitchFamily="34" charset="-128"/>
              </a:rPr>
              <a:t>月</a:t>
            </a:r>
            <a:r>
              <a:rPr lang="en-US" altLang="ja-JP" sz="2400" b="1" u="sng" dirty="0">
                <a:latin typeface="Yu Gothic" panose="020B0400000000000000" pitchFamily="34" charset="-128"/>
                <a:ea typeface="Yu Gothic" panose="020B0400000000000000" pitchFamily="34" charset="-128"/>
              </a:rPr>
              <a:t>13</a:t>
            </a:r>
            <a:r>
              <a:rPr lang="ja-JP" altLang="en-US" sz="2400" b="1" u="sng" dirty="0">
                <a:latin typeface="Yu Gothic" panose="020B0400000000000000" pitchFamily="34" charset="-128"/>
                <a:ea typeface="Yu Gothic" panose="020B0400000000000000" pitchFamily="34" charset="-128"/>
              </a:rPr>
              <a:t>日　中野区人権施策推進審議会第</a:t>
            </a:r>
            <a:r>
              <a:rPr lang="en-US" altLang="ja-JP" sz="2400" b="1" u="sng" dirty="0">
                <a:latin typeface="Yu Gothic" panose="020B0400000000000000" pitchFamily="34" charset="-128"/>
                <a:ea typeface="Yu Gothic" panose="020B0400000000000000" pitchFamily="34" charset="-128"/>
              </a:rPr>
              <a:t>4</a:t>
            </a:r>
            <a:r>
              <a:rPr lang="ja-JP" altLang="en-US" sz="2400" b="1" u="sng" dirty="0">
                <a:latin typeface="Yu Gothic" panose="020B0400000000000000" pitchFamily="34" charset="-128"/>
                <a:ea typeface="Yu Gothic" panose="020B0400000000000000" pitchFamily="34" charset="-128"/>
              </a:rPr>
              <a:t>回</a:t>
            </a:r>
            <a:endParaRPr kumimoji="1" lang="ja-JP" altLang="en-US" sz="2400" b="1" u="sng" dirty="0">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2704516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DD2CE-8471-B054-E77F-9368527E956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2A452CE-79B7-CD8E-ED36-B64C0901FB81}"/>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AD6B7E6E-B227-2779-6772-15936206BFA0}"/>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4C8DA1C-09B1-C69A-315B-23F11AD14CCD}"/>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3.</a:t>
            </a:r>
            <a:r>
              <a:rPr lang="ja-JP" altLang="en-US" sz="3200" b="1">
                <a:latin typeface="Yu Gothic" panose="020B0400000000000000" pitchFamily="34" charset="-128"/>
                <a:ea typeface="Yu Gothic" panose="020B0400000000000000" pitchFamily="34" charset="-128"/>
              </a:rPr>
              <a:t>困難の現状：</a:t>
            </a:r>
            <a:r>
              <a:rPr lang="ja-JP" altLang="en-US" sz="3200" b="1">
                <a:solidFill>
                  <a:srgbClr val="ED627F"/>
                </a:solidFill>
                <a:latin typeface="Yu Gothic" panose="020B0400000000000000" pitchFamily="34" charset="-128"/>
                <a:ea typeface="Yu Gothic" panose="020B0400000000000000" pitchFamily="34" charset="-128"/>
              </a:rPr>
              <a:t>残存する偏見・無理解</a:t>
            </a:r>
          </a:p>
        </p:txBody>
      </p:sp>
      <p:sp>
        <p:nvSpPr>
          <p:cNvPr id="10" name="テキスト ボックス 9">
            <a:extLst>
              <a:ext uri="{FF2B5EF4-FFF2-40B4-BE49-F238E27FC236}">
                <a16:creationId xmlns:a16="http://schemas.microsoft.com/office/drawing/2014/main" id="{71F0B20A-9D12-B587-4E12-C97DB6D2D3D5}"/>
              </a:ext>
            </a:extLst>
          </p:cNvPr>
          <p:cNvSpPr txBox="1"/>
          <p:nvPr/>
        </p:nvSpPr>
        <p:spPr>
          <a:xfrm>
            <a:off x="748297" y="2388285"/>
            <a:ext cx="10205453" cy="2092881"/>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Ｑ</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小学校の教員になってほしくない性的マイノリティ</a:t>
            </a:r>
            <a:endParaRPr lang="en-US" altLang="ja-JP" sz="2600" dirty="0">
              <a:latin typeface="Yu Gothic Medium" panose="020B0400000000000000" pitchFamily="34" charset="-128"/>
              <a:ea typeface="Yu Gothic Medium" panose="020B0400000000000000" pitchFamily="34" charset="-128"/>
            </a:endParaRPr>
          </a:p>
          <a:p>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→同性愛の男性</a:t>
            </a:r>
            <a:r>
              <a:rPr lang="en-US" altLang="ja-JP" sz="2600" dirty="0">
                <a:latin typeface="Yu Gothic Medium" panose="020B0400000000000000" pitchFamily="34" charset="-128"/>
                <a:ea typeface="Yu Gothic Medium" panose="020B0400000000000000" pitchFamily="34" charset="-128"/>
              </a:rPr>
              <a:t>24.4</a:t>
            </a:r>
            <a:r>
              <a:rPr lang="ja-JP" altLang="en-US" sz="2600">
                <a:latin typeface="Yu Gothic Medium" panose="020B0400000000000000" pitchFamily="34" charset="-128"/>
                <a:ea typeface="Yu Gothic Medium" panose="020B0400000000000000" pitchFamily="34" charset="-128"/>
              </a:rPr>
              <a:t>％</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同性愛の女性</a:t>
            </a:r>
            <a:r>
              <a:rPr lang="en-US" altLang="ja-JP" sz="2600" dirty="0">
                <a:latin typeface="Yu Gothic Medium" panose="020B0400000000000000" pitchFamily="34" charset="-128"/>
                <a:ea typeface="Yu Gothic Medium" panose="020B0400000000000000" pitchFamily="34" charset="-128"/>
              </a:rPr>
              <a:t>21.8</a:t>
            </a:r>
            <a:r>
              <a:rPr lang="ja-JP" altLang="en-US" sz="2600">
                <a:latin typeface="Yu Gothic Medium" panose="020B0400000000000000" pitchFamily="34" charset="-128"/>
                <a:ea typeface="Yu Gothic Medium" panose="020B0400000000000000" pitchFamily="34" charset="-128"/>
              </a:rPr>
              <a:t>％</a:t>
            </a:r>
            <a:endParaRPr lang="en-US" altLang="ja-JP" sz="2600" dirty="0">
              <a:latin typeface="Yu Gothic Medium" panose="020B0400000000000000" pitchFamily="34" charset="-128"/>
              <a:ea typeface="Yu Gothic Medium" panose="020B0400000000000000" pitchFamily="34" charset="-128"/>
            </a:endParaRPr>
          </a:p>
          <a:p>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性別を女性から男性に変えた人</a:t>
            </a:r>
            <a:r>
              <a:rPr lang="en-US" altLang="ja-JP" sz="2600" dirty="0">
                <a:latin typeface="Yu Gothic Medium" panose="020B0400000000000000" pitchFamily="34" charset="-128"/>
                <a:ea typeface="Yu Gothic Medium" panose="020B0400000000000000" pitchFamily="34" charset="-128"/>
              </a:rPr>
              <a:t>19.4</a:t>
            </a:r>
            <a:r>
              <a:rPr lang="ja-JP" altLang="en-US" sz="2600">
                <a:latin typeface="Yu Gothic Medium" panose="020B0400000000000000" pitchFamily="34" charset="-128"/>
                <a:ea typeface="Yu Gothic Medium" panose="020B0400000000000000" pitchFamily="34" charset="-128"/>
              </a:rPr>
              <a:t>％</a:t>
            </a:r>
            <a:endParaRPr lang="en-US" altLang="ja-JP" sz="2600" dirty="0">
              <a:latin typeface="Yu Gothic Medium" panose="020B0400000000000000" pitchFamily="34" charset="-128"/>
              <a:ea typeface="Yu Gothic Medium" panose="020B0400000000000000" pitchFamily="34" charset="-128"/>
            </a:endParaRPr>
          </a:p>
          <a:p>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性別を男性から女性に変えた人</a:t>
            </a:r>
            <a:r>
              <a:rPr lang="en-US" altLang="ja-JP" sz="2600" dirty="0">
                <a:latin typeface="Yu Gothic Medium" panose="020B0400000000000000" pitchFamily="34" charset="-128"/>
                <a:ea typeface="Yu Gothic Medium" panose="020B0400000000000000" pitchFamily="34" charset="-128"/>
              </a:rPr>
              <a:t>19.9</a:t>
            </a:r>
            <a:r>
              <a:rPr lang="ja-JP" altLang="en-US" sz="2600">
                <a:latin typeface="Yu Gothic Medium" panose="020B0400000000000000" pitchFamily="34" charset="-128"/>
                <a:ea typeface="Yu Gothic Medium" panose="020B0400000000000000" pitchFamily="34" charset="-128"/>
              </a:rPr>
              <a:t>％</a:t>
            </a:r>
          </a:p>
        </p:txBody>
      </p:sp>
      <p:sp>
        <p:nvSpPr>
          <p:cNvPr id="13" name="テキスト ボックス 12">
            <a:extLst>
              <a:ext uri="{FF2B5EF4-FFF2-40B4-BE49-F238E27FC236}">
                <a16:creationId xmlns:a16="http://schemas.microsoft.com/office/drawing/2014/main" id="{4A06A73E-F863-7D18-5031-D8D3D9A7D309}"/>
              </a:ext>
            </a:extLst>
          </p:cNvPr>
          <p:cNvSpPr txBox="1"/>
          <p:nvPr/>
        </p:nvSpPr>
        <p:spPr>
          <a:xfrm>
            <a:off x="786396" y="5694991"/>
            <a:ext cx="9748253" cy="338554"/>
          </a:xfrm>
          <a:prstGeom prst="rect">
            <a:avLst/>
          </a:prstGeom>
          <a:noFill/>
        </p:spPr>
        <p:txBody>
          <a:bodyPr wrap="square" rtlCol="0">
            <a:spAutoFit/>
          </a:bodyPr>
          <a:lstStyle/>
          <a:p>
            <a:r>
              <a:rPr lang="ja-JP" altLang="en-US" sz="1600">
                <a:latin typeface="Yu Gothic Medium" panose="020B0400000000000000" pitchFamily="34" charset="-128"/>
                <a:ea typeface="Yu Gothic Medium" panose="020B0400000000000000" pitchFamily="34" charset="-128"/>
              </a:rPr>
              <a:t>河口和也他「性的マイノリティについての意識</a:t>
            </a:r>
            <a:r>
              <a:rPr lang="en-US" altLang="ja-JP" sz="1600" dirty="0">
                <a:latin typeface="Yu Gothic Medium" panose="020B0400000000000000" pitchFamily="34" charset="-128"/>
                <a:ea typeface="Yu Gothic Medium" panose="020B0400000000000000" pitchFamily="34" charset="-128"/>
              </a:rPr>
              <a:t>2019</a:t>
            </a:r>
            <a:r>
              <a:rPr lang="ja-JP" altLang="en-US" sz="1600">
                <a:latin typeface="Yu Gothic Medium" panose="020B0400000000000000" pitchFamily="34" charset="-128"/>
                <a:ea typeface="Yu Gothic Medium" panose="020B0400000000000000" pitchFamily="34" charset="-128"/>
              </a:rPr>
              <a:t>年全国調査」</a:t>
            </a:r>
            <a:endParaRPr lang="en-US" altLang="ja-JP" sz="16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2725832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166EA-8703-AA58-57A6-F4851307F52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16A21D6-02C6-DBC1-63D5-4AACEE93D092}"/>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32823EDD-B568-187F-1E43-8A71334E7088}"/>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6CFD6B27-8D4B-64F6-D4ED-06DCBEB79307}"/>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4.</a:t>
            </a:r>
            <a:r>
              <a:rPr lang="ja-JP" altLang="en-US" sz="3200" b="1" dirty="0">
                <a:latin typeface="Yu Gothic" panose="020B0400000000000000" pitchFamily="34" charset="-128"/>
                <a:ea typeface="Yu Gothic" panose="020B0400000000000000" pitchFamily="34" charset="-128"/>
              </a:rPr>
              <a:t>困難の現状：</a:t>
            </a:r>
            <a:r>
              <a:rPr lang="ja-JP" altLang="en-US" sz="3200" b="1" dirty="0">
                <a:solidFill>
                  <a:srgbClr val="ED627F"/>
                </a:solidFill>
                <a:latin typeface="Yu Gothic" panose="020B0400000000000000" pitchFamily="34" charset="-128"/>
                <a:ea typeface="Yu Gothic" panose="020B0400000000000000" pitchFamily="34" charset="-128"/>
              </a:rPr>
              <a:t>青少年の安心できる居場所がない</a:t>
            </a:r>
          </a:p>
        </p:txBody>
      </p:sp>
      <p:sp>
        <p:nvSpPr>
          <p:cNvPr id="10" name="テキスト ボックス 9">
            <a:extLst>
              <a:ext uri="{FF2B5EF4-FFF2-40B4-BE49-F238E27FC236}">
                <a16:creationId xmlns:a16="http://schemas.microsoft.com/office/drawing/2014/main" id="{23B8A7FB-75C5-CDFF-974C-3A139D6EAEED}"/>
              </a:ext>
            </a:extLst>
          </p:cNvPr>
          <p:cNvSpPr txBox="1"/>
          <p:nvPr/>
        </p:nvSpPr>
        <p:spPr>
          <a:xfrm>
            <a:off x="786396" y="2927232"/>
            <a:ext cx="10205453" cy="738664"/>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→親へのカミングアウト率は</a:t>
            </a:r>
            <a:r>
              <a:rPr lang="en-US" altLang="ja-JP" sz="2600" dirty="0">
                <a:solidFill>
                  <a:srgbClr val="ED627F"/>
                </a:solidFill>
                <a:latin typeface="Yu Gothic Medium" panose="020B0400000000000000" pitchFamily="34" charset="-128"/>
                <a:ea typeface="Yu Gothic Medium" panose="020B0400000000000000" pitchFamily="34" charset="-128"/>
              </a:rPr>
              <a:t>26</a:t>
            </a:r>
            <a:r>
              <a:rPr lang="ja-JP" altLang="en-US" sz="2600">
                <a:solidFill>
                  <a:srgbClr val="ED627F"/>
                </a:solidFill>
                <a:latin typeface="Yu Gothic Medium" panose="020B0400000000000000" pitchFamily="34" charset="-128"/>
                <a:ea typeface="Yu Gothic Medium" panose="020B0400000000000000" pitchFamily="34" charset="-128"/>
              </a:rPr>
              <a:t>％</a:t>
            </a:r>
            <a:br>
              <a:rPr lang="en-US" altLang="ja-JP" sz="2600" dirty="0">
                <a:solidFill>
                  <a:srgbClr val="ED627F"/>
                </a:solidFill>
                <a:latin typeface="Yu Gothic Medium" panose="020B0400000000000000" pitchFamily="34" charset="-128"/>
                <a:ea typeface="Yu Gothic Medium" panose="020B0400000000000000" pitchFamily="34" charset="-128"/>
              </a:rPr>
            </a:br>
            <a:r>
              <a:rPr lang="ja-JP" altLang="en-US" sz="1600">
                <a:latin typeface="Yu Gothic Medium" panose="020B0400000000000000" pitchFamily="34" charset="-128"/>
                <a:ea typeface="Yu Gothic Medium" panose="020B0400000000000000" pitchFamily="34" charset="-128"/>
              </a:rPr>
              <a:t>日高庸晴</a:t>
            </a:r>
            <a:r>
              <a:rPr lang="en-US" altLang="ja-JP" sz="1600" dirty="0">
                <a:latin typeface="Yu Gothic Medium" panose="020B0400000000000000" pitchFamily="34" charset="-128"/>
                <a:ea typeface="Yu Gothic Medium" panose="020B0400000000000000" pitchFamily="34" charset="-128"/>
              </a:rPr>
              <a:t>『LGBTQ+</a:t>
            </a:r>
            <a:r>
              <a:rPr lang="ja-JP" altLang="en-US" sz="1600">
                <a:latin typeface="Yu Gothic Medium" panose="020B0400000000000000" pitchFamily="34" charset="-128"/>
                <a:ea typeface="Yu Gothic Medium" panose="020B0400000000000000" pitchFamily="34" charset="-128"/>
              </a:rPr>
              <a:t>の健康レポート</a:t>
            </a:r>
            <a:r>
              <a:rPr lang="en-US" altLang="ja-JP" sz="1600" dirty="0">
                <a:latin typeface="Yu Gothic Medium" panose="020B0400000000000000" pitchFamily="34" charset="-128"/>
                <a:ea typeface="Yu Gothic Medium" panose="020B0400000000000000" pitchFamily="34" charset="-128"/>
              </a:rPr>
              <a:t>』</a:t>
            </a:r>
            <a:endParaRPr lang="ja-JP" altLang="en-US" sz="1600">
              <a:latin typeface="Yu Gothic Medium" panose="020B0400000000000000" pitchFamily="34" charset="-128"/>
              <a:ea typeface="Yu Gothic Medium" panose="020B0400000000000000" pitchFamily="34" charset="-128"/>
            </a:endParaRPr>
          </a:p>
        </p:txBody>
      </p:sp>
      <p:sp>
        <p:nvSpPr>
          <p:cNvPr id="5" name="テキスト ボックス 4">
            <a:extLst>
              <a:ext uri="{FF2B5EF4-FFF2-40B4-BE49-F238E27FC236}">
                <a16:creationId xmlns:a16="http://schemas.microsoft.com/office/drawing/2014/main" id="{D61C4AA8-3800-E54C-87B6-6B75E3AE594C}"/>
              </a:ext>
            </a:extLst>
          </p:cNvPr>
          <p:cNvSpPr txBox="1"/>
          <p:nvPr/>
        </p:nvSpPr>
        <p:spPr>
          <a:xfrm>
            <a:off x="786397" y="3817719"/>
            <a:ext cx="10205453" cy="1169551"/>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a:t>
            </a:r>
            <a:r>
              <a:rPr lang="en" altLang="ja-JP" sz="2600" dirty="0">
                <a:latin typeface="Yu Gothic Medium" panose="020B0400000000000000" pitchFamily="34" charset="-128"/>
                <a:ea typeface="Yu Gothic Medium" panose="020B0400000000000000" pitchFamily="34" charset="-128"/>
              </a:rPr>
              <a:t>LGBTQ</a:t>
            </a:r>
            <a:r>
              <a:rPr lang="ja-JP" altLang="en-US" sz="2600">
                <a:latin typeface="Yu Gothic Medium" panose="020B0400000000000000" pitchFamily="34" charset="-128"/>
                <a:ea typeface="Yu Gothic Medium" panose="020B0400000000000000" pitchFamily="34" charset="-128"/>
              </a:rPr>
              <a:t>ユースの</a:t>
            </a:r>
            <a:r>
              <a:rPr lang="en-US" altLang="ja-JP" sz="2600" dirty="0">
                <a:solidFill>
                  <a:srgbClr val="ED627F"/>
                </a:solidFill>
                <a:latin typeface="Yu Gothic Medium" panose="020B0400000000000000" pitchFamily="34" charset="-128"/>
                <a:ea typeface="Yu Gothic Medium" panose="020B0400000000000000" pitchFamily="34" charset="-128"/>
              </a:rPr>
              <a:t>91.6%</a:t>
            </a:r>
            <a:r>
              <a:rPr lang="ja-JP" altLang="en-US" sz="2600">
                <a:latin typeface="Yu Gothic Medium" panose="020B0400000000000000" pitchFamily="34" charset="-128"/>
                <a:ea typeface="Yu Gothic Medium" panose="020B0400000000000000" pitchFamily="34" charset="-128"/>
              </a:rPr>
              <a:t>が、</a:t>
            </a:r>
            <a:r>
              <a:rPr lang="ja-JP" altLang="en-US" sz="2600">
                <a:solidFill>
                  <a:srgbClr val="ED627F"/>
                </a:solidFill>
                <a:latin typeface="Yu Gothic Medium" panose="020B0400000000000000" pitchFamily="34" charset="-128"/>
                <a:ea typeface="Yu Gothic Medium" panose="020B0400000000000000" pitchFamily="34" charset="-128"/>
              </a:rPr>
              <a:t>保護者にセクシュアリティに関して安心して話せない</a:t>
            </a:r>
            <a:r>
              <a:rPr lang="ja-JP" altLang="en-US" sz="2600">
                <a:latin typeface="Yu Gothic Medium" panose="020B0400000000000000" pitchFamily="34" charset="-128"/>
                <a:ea typeface="Yu Gothic Medium" panose="020B0400000000000000" pitchFamily="34" charset="-128"/>
              </a:rPr>
              <a:t>状況にある。</a:t>
            </a:r>
            <a:endParaRPr lang="en-US" altLang="ja-JP" sz="2600" dirty="0">
              <a:latin typeface="Yu Gothic Medium" panose="020B0400000000000000" pitchFamily="34" charset="-128"/>
              <a:ea typeface="Yu Gothic Medium" panose="020B0400000000000000" pitchFamily="34" charset="-128"/>
            </a:endParaRPr>
          </a:p>
          <a:p>
            <a:r>
              <a:rPr lang="ja-JP" altLang="en-US" sz="1600">
                <a:latin typeface="Yu Gothic Medium" panose="020B0400000000000000" pitchFamily="34" charset="-128"/>
                <a:ea typeface="Yu Gothic Medium" panose="020B0400000000000000" pitchFamily="34" charset="-128"/>
              </a:rPr>
              <a:t>認定</a:t>
            </a:r>
            <a:r>
              <a:rPr lang="en-US" altLang="ja-JP" sz="1600" dirty="0">
                <a:latin typeface="Yu Gothic Medium" panose="020B0400000000000000" pitchFamily="34" charset="-128"/>
                <a:ea typeface="Yu Gothic Medium" panose="020B0400000000000000" pitchFamily="34" charset="-128"/>
              </a:rPr>
              <a:t>NPO</a:t>
            </a:r>
            <a:r>
              <a:rPr lang="ja-JP" altLang="en-US" sz="1600">
                <a:latin typeface="Yu Gothic Medium" panose="020B0400000000000000" pitchFamily="34" charset="-128"/>
                <a:ea typeface="Yu Gothic Medium" panose="020B0400000000000000" pitchFamily="34" charset="-128"/>
              </a:rPr>
              <a:t>法人</a:t>
            </a:r>
            <a:r>
              <a:rPr lang="en" altLang="ja-JP" sz="1600" dirty="0" err="1">
                <a:latin typeface="Yu Gothic Medium" panose="020B0400000000000000" pitchFamily="34" charset="-128"/>
                <a:ea typeface="Yu Gothic Medium" panose="020B0400000000000000" pitchFamily="34" charset="-128"/>
              </a:rPr>
              <a:t>ReBit</a:t>
            </a:r>
            <a:r>
              <a:rPr lang="en" altLang="ja-JP" sz="1600" dirty="0">
                <a:latin typeface="Yu Gothic Medium" panose="020B0400000000000000" pitchFamily="34" charset="-128"/>
                <a:ea typeface="Yu Gothic Medium" panose="020B0400000000000000" pitchFamily="34" charset="-128"/>
              </a:rPr>
              <a:t> 2022</a:t>
            </a:r>
            <a:r>
              <a:rPr lang="ja-JP" altLang="en-US" sz="1600">
                <a:latin typeface="Yu Gothic Medium" panose="020B0400000000000000" pitchFamily="34" charset="-128"/>
                <a:ea typeface="Yu Gothic Medium" panose="020B0400000000000000" pitchFamily="34" charset="-128"/>
              </a:rPr>
              <a:t>年</a:t>
            </a:r>
            <a:r>
              <a:rPr lang="en-US" altLang="ja-JP" sz="1600" dirty="0">
                <a:latin typeface="Yu Gothic Medium" panose="020B0400000000000000" pitchFamily="34" charset="-128"/>
                <a:ea typeface="Yu Gothic Medium" panose="020B0400000000000000" pitchFamily="34" charset="-128"/>
              </a:rPr>
              <a:t>9</a:t>
            </a:r>
            <a:r>
              <a:rPr lang="ja-JP" altLang="en-US" sz="1600">
                <a:latin typeface="Yu Gothic Medium" panose="020B0400000000000000" pitchFamily="34" charset="-128"/>
                <a:ea typeface="Yu Gothic Medium" panose="020B0400000000000000" pitchFamily="34" charset="-128"/>
              </a:rPr>
              <a:t>月「</a:t>
            </a:r>
            <a:r>
              <a:rPr lang="en" altLang="ja-JP" sz="1600" dirty="0">
                <a:latin typeface="Yu Gothic Medium" panose="020B0400000000000000" pitchFamily="34" charset="-128"/>
                <a:ea typeface="Yu Gothic Medium" panose="020B0400000000000000" pitchFamily="34" charset="-128"/>
              </a:rPr>
              <a:t>LGBTQ</a:t>
            </a:r>
            <a:r>
              <a:rPr lang="ja-JP" altLang="en-US" sz="1600">
                <a:latin typeface="Yu Gothic Medium" panose="020B0400000000000000" pitchFamily="34" charset="-128"/>
                <a:ea typeface="Yu Gothic Medium" panose="020B0400000000000000" pitchFamily="34" charset="-128"/>
              </a:rPr>
              <a:t>子ども・若者調査</a:t>
            </a:r>
            <a:r>
              <a:rPr lang="en-US" altLang="ja-JP" sz="1600" dirty="0">
                <a:latin typeface="Yu Gothic Medium" panose="020B0400000000000000" pitchFamily="34" charset="-128"/>
                <a:ea typeface="Yu Gothic Medium" panose="020B0400000000000000" pitchFamily="34" charset="-128"/>
              </a:rPr>
              <a:t>2022</a:t>
            </a:r>
            <a:r>
              <a:rPr lang="ja-JP" altLang="en-US" sz="1600">
                <a:latin typeface="Yu Gothic Medium" panose="020B0400000000000000" pitchFamily="34" charset="-128"/>
                <a:ea typeface="Yu Gothic Medium" panose="020B0400000000000000" pitchFamily="34" charset="-128"/>
              </a:rPr>
              <a:t>」</a:t>
            </a:r>
            <a:endParaRPr lang="en-US" altLang="ja-JP" sz="1600" dirty="0">
              <a:latin typeface="Yu Gothic Medium" panose="020B0400000000000000" pitchFamily="34" charset="-128"/>
              <a:ea typeface="Yu Gothic Medium" panose="020B0400000000000000" pitchFamily="34" charset="-128"/>
            </a:endParaRPr>
          </a:p>
        </p:txBody>
      </p:sp>
      <p:sp>
        <p:nvSpPr>
          <p:cNvPr id="7" name="テキスト ボックス 6">
            <a:extLst>
              <a:ext uri="{FF2B5EF4-FFF2-40B4-BE49-F238E27FC236}">
                <a16:creationId xmlns:a16="http://schemas.microsoft.com/office/drawing/2014/main" id="{B3AB8A3B-C6DA-30E4-ACDA-BEB2B3604734}"/>
              </a:ext>
            </a:extLst>
          </p:cNvPr>
          <p:cNvSpPr txBox="1"/>
          <p:nvPr/>
        </p:nvSpPr>
        <p:spPr>
          <a:xfrm>
            <a:off x="786396" y="2306935"/>
            <a:ext cx="6096000" cy="523220"/>
          </a:xfrm>
          <a:prstGeom prst="rect">
            <a:avLst/>
          </a:prstGeom>
          <a:noFill/>
        </p:spPr>
        <p:txBody>
          <a:bodyPr wrap="square">
            <a:spAutoFit/>
          </a:bodyPr>
          <a:lstStyle/>
          <a:p>
            <a:r>
              <a:rPr lang="ja-JP" altLang="en-US" sz="2800" dirty="0">
                <a:latin typeface="Yu Gothic Medium" panose="020B0400000000000000" pitchFamily="34" charset="-128"/>
                <a:ea typeface="Yu Gothic Medium" panose="020B0400000000000000" pitchFamily="34" charset="-128"/>
              </a:rPr>
              <a:t>家庭における困難</a:t>
            </a:r>
            <a:endParaRPr lang="ja-JP" altLang="en-US" sz="2800" dirty="0"/>
          </a:p>
        </p:txBody>
      </p:sp>
    </p:spTree>
    <p:extLst>
      <p:ext uri="{BB962C8B-B14F-4D97-AF65-F5344CB8AC3E}">
        <p14:creationId xmlns:p14="http://schemas.microsoft.com/office/powerpoint/2010/main" val="2532960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402AE-3AA1-F55C-1684-7A79F0265BC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EFCCED6-B571-FC4E-C2CA-720678807233}"/>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124A69E3-309E-6855-12BE-5200D71A0D14}"/>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19DFD55C-D2BA-7CB8-4698-5DBCD6CEA71F}"/>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4.</a:t>
            </a:r>
            <a:r>
              <a:rPr lang="ja-JP" altLang="en-US" sz="3200" b="1" dirty="0">
                <a:latin typeface="Yu Gothic" panose="020B0400000000000000" pitchFamily="34" charset="-128"/>
                <a:ea typeface="Yu Gothic" panose="020B0400000000000000" pitchFamily="34" charset="-128"/>
              </a:rPr>
              <a:t>困難の現状：</a:t>
            </a:r>
            <a:r>
              <a:rPr lang="ja-JP" altLang="en-US" sz="3200" b="1" dirty="0">
                <a:solidFill>
                  <a:srgbClr val="ED627F"/>
                </a:solidFill>
                <a:latin typeface="Yu Gothic" panose="020B0400000000000000" pitchFamily="34" charset="-128"/>
                <a:ea typeface="Yu Gothic" panose="020B0400000000000000" pitchFamily="34" charset="-128"/>
              </a:rPr>
              <a:t>青少年の安心できる居場所がない</a:t>
            </a:r>
          </a:p>
        </p:txBody>
      </p:sp>
      <p:sp>
        <p:nvSpPr>
          <p:cNvPr id="10" name="テキスト ボックス 9">
            <a:extLst>
              <a:ext uri="{FF2B5EF4-FFF2-40B4-BE49-F238E27FC236}">
                <a16:creationId xmlns:a16="http://schemas.microsoft.com/office/drawing/2014/main" id="{F666096D-7D1D-2C4D-E919-B838E7FB0BA0}"/>
              </a:ext>
            </a:extLst>
          </p:cNvPr>
          <p:cNvSpPr txBox="1"/>
          <p:nvPr/>
        </p:nvSpPr>
        <p:spPr>
          <a:xfrm>
            <a:off x="786396" y="2868255"/>
            <a:ext cx="10205453" cy="1292662"/>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a:t>
            </a:r>
            <a:r>
              <a:rPr lang="en-US" altLang="ja-JP" sz="2600" dirty="0">
                <a:solidFill>
                  <a:srgbClr val="ED627F"/>
                </a:solidFill>
                <a:latin typeface="Yu Gothic Medium" panose="020B0400000000000000" pitchFamily="34" charset="-128"/>
                <a:ea typeface="Yu Gothic Medium" panose="020B0400000000000000" pitchFamily="34" charset="-128"/>
              </a:rPr>
              <a:t>84</a:t>
            </a:r>
            <a:r>
              <a:rPr lang="ja-JP" altLang="en-US" sz="2600">
                <a:solidFill>
                  <a:srgbClr val="ED627F"/>
                </a:solidFill>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がいわゆる「</a:t>
            </a:r>
            <a:r>
              <a:rPr lang="ja-JP" altLang="en-US" sz="2600">
                <a:solidFill>
                  <a:srgbClr val="ED627F"/>
                </a:solidFill>
                <a:latin typeface="Yu Gothic Medium" panose="020B0400000000000000" pitchFamily="34" charset="-128"/>
                <a:ea typeface="Yu Gothic Medium" panose="020B0400000000000000" pitchFamily="34" charset="-128"/>
              </a:rPr>
              <a:t>ホモネタ</a:t>
            </a:r>
            <a:r>
              <a:rPr lang="ja-JP" altLang="en-US" sz="2600">
                <a:latin typeface="Yu Gothic Medium" panose="020B0400000000000000" pitchFamily="34" charset="-128"/>
                <a:ea typeface="Yu Gothic Medium" panose="020B0400000000000000" pitchFamily="34" charset="-128"/>
              </a:rPr>
              <a:t>」を見聞</a:t>
            </a:r>
            <a:endParaRPr lang="en-US" altLang="ja-JP" sz="2600" dirty="0">
              <a:latin typeface="Yu Gothic Medium" panose="020B0400000000000000" pitchFamily="34" charset="-128"/>
              <a:ea typeface="Yu Gothic Medium" panose="020B0400000000000000" pitchFamily="34" charset="-128"/>
            </a:endParaRPr>
          </a:p>
          <a:p>
            <a:r>
              <a:rPr lang="ja-JP" altLang="en-US" sz="2600">
                <a:latin typeface="Yu Gothic Medium" panose="020B0400000000000000" pitchFamily="34" charset="-128"/>
                <a:ea typeface="Yu Gothic Medium" panose="020B0400000000000000" pitchFamily="34" charset="-128"/>
              </a:rPr>
              <a:t>　約</a:t>
            </a:r>
            <a:r>
              <a:rPr lang="en-US" altLang="ja-JP" sz="2600" dirty="0">
                <a:latin typeface="Yu Gothic Medium" panose="020B0400000000000000" pitchFamily="34" charset="-128"/>
                <a:ea typeface="Yu Gothic Medium" panose="020B0400000000000000" pitchFamily="34" charset="-128"/>
              </a:rPr>
              <a:t>7</a:t>
            </a:r>
            <a:r>
              <a:rPr lang="ja-JP" altLang="en-US" sz="2600">
                <a:latin typeface="Yu Gothic Medium" panose="020B0400000000000000" pitchFamily="34" charset="-128"/>
                <a:ea typeface="Yu Gothic Medium" panose="020B0400000000000000" pitchFamily="34" charset="-128"/>
              </a:rPr>
              <a:t>割がいじめ被害経験あり</a:t>
            </a:r>
            <a:endParaRPr lang="en-US" altLang="ja-JP" sz="2600" dirty="0">
              <a:latin typeface="Yu Gothic Medium" panose="020B0400000000000000" pitchFamily="34" charset="-128"/>
              <a:ea typeface="Yu Gothic Medium" panose="020B0400000000000000" pitchFamily="34" charset="-128"/>
            </a:endParaRPr>
          </a:p>
          <a:p>
            <a:r>
              <a:rPr lang="ja-JP" altLang="en-US" sz="2600">
                <a:latin typeface="Yu Gothic Medium" panose="020B0400000000000000" pitchFamily="34" charset="-128"/>
                <a:ea typeface="Yu Gothic Medium" panose="020B0400000000000000" pitchFamily="34" charset="-128"/>
              </a:rPr>
              <a:t>　特に性別違和を持つ男子では身体的暴力</a:t>
            </a:r>
            <a:r>
              <a:rPr lang="en-US" altLang="ja-JP" sz="2600" dirty="0">
                <a:latin typeface="Yu Gothic Medium" panose="020B0400000000000000" pitchFamily="34" charset="-128"/>
                <a:ea typeface="Yu Gothic Medium" panose="020B0400000000000000" pitchFamily="34" charset="-128"/>
              </a:rPr>
              <a:t>48</a:t>
            </a:r>
            <a:r>
              <a:rPr lang="ja-JP" altLang="en-US" sz="2600">
                <a:latin typeface="Yu Gothic Medium" panose="020B0400000000000000" pitchFamily="34" charset="-128"/>
                <a:ea typeface="Yu Gothic Medium" panose="020B0400000000000000" pitchFamily="34" charset="-128"/>
              </a:rPr>
              <a:t>％、性的暴力</a:t>
            </a:r>
            <a:r>
              <a:rPr lang="en-US" altLang="ja-JP" sz="2600" dirty="0">
                <a:latin typeface="Yu Gothic Medium" panose="020B0400000000000000" pitchFamily="34" charset="-128"/>
                <a:ea typeface="Yu Gothic Medium" panose="020B0400000000000000" pitchFamily="34" charset="-128"/>
              </a:rPr>
              <a:t>23</a:t>
            </a:r>
            <a:r>
              <a:rPr lang="ja-JP" altLang="en-US" sz="2600">
                <a:latin typeface="Yu Gothic Medium" panose="020B0400000000000000" pitchFamily="34" charset="-128"/>
                <a:ea typeface="Yu Gothic Medium" panose="020B0400000000000000" pitchFamily="34" charset="-128"/>
              </a:rPr>
              <a:t>％</a:t>
            </a:r>
          </a:p>
        </p:txBody>
      </p:sp>
      <p:sp>
        <p:nvSpPr>
          <p:cNvPr id="5" name="テキスト ボックス 4">
            <a:extLst>
              <a:ext uri="{FF2B5EF4-FFF2-40B4-BE49-F238E27FC236}">
                <a16:creationId xmlns:a16="http://schemas.microsoft.com/office/drawing/2014/main" id="{C0595C6E-61BB-AFC1-5189-2B461182830E}"/>
              </a:ext>
            </a:extLst>
          </p:cNvPr>
          <p:cNvSpPr txBox="1"/>
          <p:nvPr/>
        </p:nvSpPr>
        <p:spPr>
          <a:xfrm>
            <a:off x="786396" y="4607937"/>
            <a:ext cx="10982271" cy="1292662"/>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→学校生活（小・中・高校）における「いじめ」は全体の</a:t>
            </a:r>
            <a:r>
              <a:rPr lang="en-US" altLang="ja-JP" sz="2600" dirty="0">
                <a:solidFill>
                  <a:srgbClr val="ED627F"/>
                </a:solidFill>
                <a:latin typeface="Yu Gothic Medium" panose="020B0400000000000000" pitchFamily="34" charset="-128"/>
                <a:ea typeface="Yu Gothic Medium" panose="020B0400000000000000" pitchFamily="34" charset="-128"/>
              </a:rPr>
              <a:t>58.2</a:t>
            </a:r>
            <a:r>
              <a:rPr lang="ja-JP" altLang="en-US" sz="2600">
                <a:solidFill>
                  <a:srgbClr val="ED627F"/>
                </a:solidFill>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が経験</a:t>
            </a:r>
            <a:endParaRPr lang="en-US" altLang="ja-JP" sz="2600" dirty="0">
              <a:latin typeface="Yu Gothic Medium" panose="020B0400000000000000" pitchFamily="34" charset="-128"/>
              <a:ea typeface="Yu Gothic Medium" panose="020B0400000000000000" pitchFamily="34" charset="-128"/>
            </a:endParaRPr>
          </a:p>
          <a:p>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「ホモ、おかま、おとこおんな」などの言葉によるいじめ</a:t>
            </a:r>
            <a:r>
              <a:rPr lang="ja-JP" altLang="en-US" sz="2600" dirty="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63.8</a:t>
            </a:r>
            <a:r>
              <a:rPr lang="ja-JP" altLang="en-US" sz="2600">
                <a:latin typeface="Yu Gothic Medium" panose="020B0400000000000000" pitchFamily="34" charset="-128"/>
                <a:ea typeface="Yu Gothic Medium" panose="020B0400000000000000" pitchFamily="34" charset="-128"/>
              </a:rPr>
              <a:t>％</a:t>
            </a:r>
            <a:endParaRPr lang="en-US" altLang="ja-JP" sz="2600" dirty="0">
              <a:latin typeface="Yu Gothic Medium" panose="020B0400000000000000" pitchFamily="34" charset="-128"/>
              <a:ea typeface="Yu Gothic Medium" panose="020B0400000000000000" pitchFamily="34" charset="-128"/>
            </a:endParaRPr>
          </a:p>
          <a:p>
            <a:r>
              <a:rPr lang="ja-JP" altLang="en-US" sz="2600">
                <a:latin typeface="Yu Gothic Medium" panose="020B0400000000000000" pitchFamily="34" charset="-128"/>
                <a:ea typeface="Yu Gothic Medium" panose="020B0400000000000000" pitchFamily="34" charset="-128"/>
              </a:rPr>
              <a:t>　服を脱がされるいじめ被害率　</a:t>
            </a:r>
            <a:r>
              <a:rPr lang="en-US" altLang="ja-JP" sz="2600" dirty="0">
                <a:latin typeface="Yu Gothic Medium" panose="020B0400000000000000" pitchFamily="34" charset="-128"/>
                <a:ea typeface="Yu Gothic Medium" panose="020B0400000000000000" pitchFamily="34" charset="-128"/>
              </a:rPr>
              <a:t>18.3</a:t>
            </a:r>
            <a:r>
              <a:rPr lang="ja-JP" altLang="en-US" sz="2600">
                <a:latin typeface="Yu Gothic Medium" panose="020B0400000000000000" pitchFamily="34" charset="-128"/>
                <a:ea typeface="Yu Gothic Medium" panose="020B0400000000000000" pitchFamily="34" charset="-128"/>
              </a:rPr>
              <a:t>％</a:t>
            </a:r>
          </a:p>
        </p:txBody>
      </p:sp>
      <p:sp>
        <p:nvSpPr>
          <p:cNvPr id="7" name="テキスト ボックス 6">
            <a:extLst>
              <a:ext uri="{FF2B5EF4-FFF2-40B4-BE49-F238E27FC236}">
                <a16:creationId xmlns:a16="http://schemas.microsoft.com/office/drawing/2014/main" id="{AC480507-CBC8-76CB-E123-AEC7B77FC0F3}"/>
              </a:ext>
            </a:extLst>
          </p:cNvPr>
          <p:cNvSpPr txBox="1"/>
          <p:nvPr/>
        </p:nvSpPr>
        <p:spPr>
          <a:xfrm>
            <a:off x="786396" y="2306935"/>
            <a:ext cx="7176504" cy="523220"/>
          </a:xfrm>
          <a:prstGeom prst="rect">
            <a:avLst/>
          </a:prstGeom>
          <a:noFill/>
        </p:spPr>
        <p:txBody>
          <a:bodyPr wrap="square">
            <a:spAutoFit/>
          </a:bodyPr>
          <a:lstStyle/>
          <a:p>
            <a:r>
              <a:rPr lang="ja-JP" altLang="en-US" sz="2800">
                <a:latin typeface="Yu Gothic Medium" panose="020B0400000000000000" pitchFamily="34" charset="-128"/>
                <a:ea typeface="Yu Gothic Medium" panose="020B0400000000000000" pitchFamily="34" charset="-128"/>
              </a:rPr>
              <a:t>学校における困難＝いじめ・からかい</a:t>
            </a:r>
            <a:endParaRPr lang="ja-JP" altLang="en-US" sz="2800"/>
          </a:p>
        </p:txBody>
      </p:sp>
      <p:sp>
        <p:nvSpPr>
          <p:cNvPr id="3" name="テキスト ボックス 2">
            <a:extLst>
              <a:ext uri="{FF2B5EF4-FFF2-40B4-BE49-F238E27FC236}">
                <a16:creationId xmlns:a16="http://schemas.microsoft.com/office/drawing/2014/main" id="{87025B9D-B8B7-495F-1677-1B433A7ACB02}"/>
              </a:ext>
            </a:extLst>
          </p:cNvPr>
          <p:cNvSpPr txBox="1"/>
          <p:nvPr/>
        </p:nvSpPr>
        <p:spPr>
          <a:xfrm>
            <a:off x="1014996" y="4160917"/>
            <a:ext cx="10205453" cy="338554"/>
          </a:xfrm>
          <a:prstGeom prst="rect">
            <a:avLst/>
          </a:prstGeom>
          <a:noFill/>
        </p:spPr>
        <p:txBody>
          <a:bodyPr wrap="square" rtlCol="0">
            <a:spAutoFit/>
          </a:bodyPr>
          <a:lstStyle/>
          <a:p>
            <a:r>
              <a:rPr lang="ja-JP" altLang="en-US" sz="1600">
                <a:latin typeface="Yu Gothic Medium" panose="020B0400000000000000" pitchFamily="34" charset="-128"/>
                <a:ea typeface="Yu Gothic Medium" panose="020B0400000000000000" pitchFamily="34" charset="-128"/>
              </a:rPr>
              <a:t>いのち</a:t>
            </a:r>
            <a:r>
              <a:rPr lang="en-US" altLang="ja-JP" sz="1600" dirty="0">
                <a:latin typeface="Yu Gothic Medium" panose="020B0400000000000000" pitchFamily="34" charset="-128"/>
                <a:ea typeface="Yu Gothic Medium" panose="020B0400000000000000" pitchFamily="34" charset="-128"/>
              </a:rPr>
              <a:t> </a:t>
            </a:r>
            <a:r>
              <a:rPr lang="ja-JP" altLang="en-US" sz="1600">
                <a:latin typeface="Yu Gothic Medium" panose="020B0400000000000000" pitchFamily="34" charset="-128"/>
                <a:ea typeface="Yu Gothic Medium" panose="020B0400000000000000" pitchFamily="34" charset="-128"/>
              </a:rPr>
              <a:t>リスペクト。ホワイトリボン・キャンペーン「</a:t>
            </a:r>
            <a:r>
              <a:rPr lang="en-US" altLang="ja-JP" sz="1600" dirty="0">
                <a:latin typeface="Yu Gothic Medium" panose="020B0400000000000000" pitchFamily="34" charset="-128"/>
                <a:ea typeface="Yu Gothic Medium" panose="020B0400000000000000" pitchFamily="34" charset="-128"/>
              </a:rPr>
              <a:t> LGBT</a:t>
            </a:r>
            <a:r>
              <a:rPr lang="ja-JP" altLang="en-US" sz="1600">
                <a:latin typeface="Yu Gothic Medium" panose="020B0400000000000000" pitchFamily="34" charset="-128"/>
                <a:ea typeface="Yu Gothic Medium" panose="020B0400000000000000" pitchFamily="34" charset="-128"/>
              </a:rPr>
              <a:t>学校生活実態調査</a:t>
            </a:r>
            <a:r>
              <a:rPr lang="en-US" altLang="ja-JP" sz="1600" dirty="0">
                <a:latin typeface="Yu Gothic Medium" panose="020B0400000000000000" pitchFamily="34" charset="-128"/>
                <a:ea typeface="Yu Gothic Medium" panose="020B0400000000000000" pitchFamily="34" charset="-128"/>
              </a:rPr>
              <a:t>2013</a:t>
            </a:r>
            <a:r>
              <a:rPr lang="ja-JP" altLang="en-US" sz="1600">
                <a:latin typeface="Yu Gothic Medium" panose="020B0400000000000000" pitchFamily="34" charset="-128"/>
                <a:ea typeface="Yu Gothic Medium" panose="020B0400000000000000" pitchFamily="34" charset="-128"/>
              </a:rPr>
              <a:t>」</a:t>
            </a:r>
          </a:p>
        </p:txBody>
      </p:sp>
      <p:sp>
        <p:nvSpPr>
          <p:cNvPr id="6" name="テキスト ボックス 5">
            <a:extLst>
              <a:ext uri="{FF2B5EF4-FFF2-40B4-BE49-F238E27FC236}">
                <a16:creationId xmlns:a16="http://schemas.microsoft.com/office/drawing/2014/main" id="{0923712F-2D8A-EFC7-209B-A84807D14EEF}"/>
              </a:ext>
            </a:extLst>
          </p:cNvPr>
          <p:cNvSpPr txBox="1"/>
          <p:nvPr/>
        </p:nvSpPr>
        <p:spPr>
          <a:xfrm>
            <a:off x="993273" y="5942660"/>
            <a:ext cx="10205453" cy="338554"/>
          </a:xfrm>
          <a:prstGeom prst="rect">
            <a:avLst/>
          </a:prstGeom>
          <a:noFill/>
        </p:spPr>
        <p:txBody>
          <a:bodyPr wrap="square" rtlCol="0">
            <a:spAutoFit/>
          </a:bodyPr>
          <a:lstStyle/>
          <a:p>
            <a:r>
              <a:rPr lang="ja-JP" altLang="en-US" sz="1600">
                <a:latin typeface="Yu Gothic Medium" panose="020B0400000000000000" pitchFamily="34" charset="-128"/>
                <a:ea typeface="Yu Gothic Medium" panose="020B0400000000000000" pitchFamily="34" charset="-128"/>
              </a:rPr>
              <a:t>日高庸晴教授「</a:t>
            </a:r>
            <a:r>
              <a:rPr lang="en-US" altLang="ja-JP" sz="1600" dirty="0">
                <a:latin typeface="Yu Gothic Medium" panose="020B0400000000000000" pitchFamily="34" charset="-128"/>
                <a:ea typeface="Yu Gothic Medium" panose="020B0400000000000000" pitchFamily="34" charset="-128"/>
              </a:rPr>
              <a:t>LGBT</a:t>
            </a:r>
            <a:r>
              <a:rPr lang="ja-JP" altLang="en-US" sz="1600">
                <a:latin typeface="Yu Gothic Medium" panose="020B0400000000000000" pitchFamily="34" charset="-128"/>
                <a:ea typeface="Yu Gothic Medium" panose="020B0400000000000000" pitchFamily="34" charset="-128"/>
              </a:rPr>
              <a:t>当事者の意識調査　</a:t>
            </a:r>
            <a:r>
              <a:rPr lang="en-US" altLang="ja-JP" sz="1600" dirty="0">
                <a:latin typeface="Yu Gothic Medium" panose="020B0400000000000000" pitchFamily="34" charset="-128"/>
                <a:ea typeface="Yu Gothic Medium" panose="020B0400000000000000" pitchFamily="34" charset="-128"/>
              </a:rPr>
              <a:t>Reach online 2016</a:t>
            </a:r>
            <a:r>
              <a:rPr lang="ja-JP" altLang="en-US" sz="1600">
                <a:latin typeface="Yu Gothic Medium" panose="020B0400000000000000" pitchFamily="34" charset="-128"/>
                <a:ea typeface="Yu Gothic Medium" panose="020B0400000000000000" pitchFamily="34" charset="-128"/>
              </a:rPr>
              <a:t>」</a:t>
            </a:r>
          </a:p>
        </p:txBody>
      </p:sp>
    </p:spTree>
    <p:extLst>
      <p:ext uri="{BB962C8B-B14F-4D97-AF65-F5344CB8AC3E}">
        <p14:creationId xmlns:p14="http://schemas.microsoft.com/office/powerpoint/2010/main" val="4172279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88A9C-33A4-09BC-D568-F498C8A8A0E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4B247F0-8CE5-1AEC-4162-D1741631B5D8}"/>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FF1CCA32-7536-5B04-C4B8-E770697D3A2A}"/>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D457C3E-FB9A-3893-B0EA-8356BD933CD1}"/>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4.</a:t>
            </a:r>
            <a:r>
              <a:rPr lang="ja-JP" altLang="en-US" sz="3200" b="1" dirty="0">
                <a:latin typeface="Yu Gothic" panose="020B0400000000000000" pitchFamily="34" charset="-128"/>
                <a:ea typeface="Yu Gothic" panose="020B0400000000000000" pitchFamily="34" charset="-128"/>
              </a:rPr>
              <a:t>困難の現状：</a:t>
            </a:r>
            <a:r>
              <a:rPr lang="ja-JP" altLang="en-US" sz="3200" b="1" dirty="0">
                <a:solidFill>
                  <a:srgbClr val="ED627F"/>
                </a:solidFill>
                <a:latin typeface="Yu Gothic" panose="020B0400000000000000" pitchFamily="34" charset="-128"/>
                <a:ea typeface="Yu Gothic" panose="020B0400000000000000" pitchFamily="34" charset="-128"/>
              </a:rPr>
              <a:t>青少年の安心できる居場所がない</a:t>
            </a:r>
          </a:p>
        </p:txBody>
      </p:sp>
      <p:sp>
        <p:nvSpPr>
          <p:cNvPr id="10" name="テキスト ボックス 9">
            <a:extLst>
              <a:ext uri="{FF2B5EF4-FFF2-40B4-BE49-F238E27FC236}">
                <a16:creationId xmlns:a16="http://schemas.microsoft.com/office/drawing/2014/main" id="{6B3ED890-2393-79A3-A649-D68B639E65B6}"/>
              </a:ext>
            </a:extLst>
          </p:cNvPr>
          <p:cNvSpPr txBox="1"/>
          <p:nvPr/>
        </p:nvSpPr>
        <p:spPr>
          <a:xfrm>
            <a:off x="786396" y="2359095"/>
            <a:ext cx="10205453" cy="892552"/>
          </a:xfrm>
          <a:prstGeom prst="rect">
            <a:avLst/>
          </a:prstGeom>
          <a:noFill/>
        </p:spPr>
        <p:txBody>
          <a:bodyPr wrap="square" rtlCol="0">
            <a:spAutoFit/>
          </a:bodyPr>
          <a:lstStyle/>
          <a:p>
            <a:pPr marL="457200" indent="-457200">
              <a:buFont typeface="Arial" panose="020B0604020202020204" pitchFamily="34" charset="0"/>
              <a:buChar char="•"/>
            </a:pPr>
            <a:r>
              <a:rPr lang="ja-JP" altLang="en-US" sz="2600">
                <a:latin typeface="Yu Gothic Medium" panose="020B0400000000000000" pitchFamily="34" charset="-128"/>
                <a:ea typeface="Yu Gothic Medium" panose="020B0400000000000000" pitchFamily="34" charset="-128"/>
              </a:rPr>
              <a:t>殴る、蹴る、怒鳴る、脅すなどの行為をされた</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a:t>
            </a:r>
            <a:r>
              <a:rPr lang="zh-CN" altLang="en-US" sz="2600" dirty="0">
                <a:solidFill>
                  <a:srgbClr val="ED627F"/>
                </a:solidFill>
                <a:latin typeface="Yu Gothic Medium" panose="020B0400000000000000" pitchFamily="34" charset="-128"/>
                <a:ea typeface="Yu Gothic Medium" panose="020B0400000000000000" pitchFamily="34" charset="-128"/>
              </a:rPr>
              <a:t>当事者</a:t>
            </a:r>
            <a:r>
              <a:rPr lang="en-US" altLang="zh-CN" sz="2600" dirty="0">
                <a:solidFill>
                  <a:srgbClr val="ED627F"/>
                </a:solidFill>
                <a:latin typeface="Yu Gothic Medium" panose="020B0400000000000000" pitchFamily="34" charset="-128"/>
                <a:ea typeface="Yu Gothic Medium" panose="020B0400000000000000" pitchFamily="34" charset="-128"/>
              </a:rPr>
              <a:t>19.4</a:t>
            </a:r>
            <a:r>
              <a:rPr lang="zh-CN" altLang="en-US" sz="2600" dirty="0">
                <a:solidFill>
                  <a:srgbClr val="ED627F"/>
                </a:solidFill>
                <a:latin typeface="Yu Gothic Medium" panose="020B0400000000000000" pitchFamily="34" charset="-128"/>
                <a:ea typeface="Yu Gothic Medium" panose="020B0400000000000000" pitchFamily="34" charset="-128"/>
              </a:rPr>
              <a:t>％　</a:t>
            </a:r>
            <a:r>
              <a:rPr lang="zh-CN" altLang="en-US" sz="2600" dirty="0">
                <a:latin typeface="Yu Gothic Medium" panose="020B0400000000000000" pitchFamily="34" charset="-128"/>
                <a:ea typeface="Yu Gothic Medium" panose="020B0400000000000000" pitchFamily="34" charset="-128"/>
              </a:rPr>
              <a:t>非当事者</a:t>
            </a:r>
            <a:r>
              <a:rPr lang="en-US" altLang="zh-CN" sz="2600" dirty="0">
                <a:latin typeface="Yu Gothic Medium" panose="020B0400000000000000" pitchFamily="34" charset="-128"/>
                <a:ea typeface="Yu Gothic Medium" panose="020B0400000000000000" pitchFamily="34" charset="-128"/>
              </a:rPr>
              <a:t>9.2</a:t>
            </a:r>
            <a:r>
              <a:rPr lang="zh-CN" altLang="en-US" sz="2600" dirty="0">
                <a:latin typeface="Yu Gothic Medium" panose="020B0400000000000000" pitchFamily="34" charset="-128"/>
                <a:ea typeface="Yu Gothic Medium" panose="020B0400000000000000" pitchFamily="34" charset="-128"/>
              </a:rPr>
              <a:t>％</a:t>
            </a:r>
          </a:p>
        </p:txBody>
      </p:sp>
      <p:sp>
        <p:nvSpPr>
          <p:cNvPr id="5" name="テキスト ボックス 4">
            <a:extLst>
              <a:ext uri="{FF2B5EF4-FFF2-40B4-BE49-F238E27FC236}">
                <a16:creationId xmlns:a16="http://schemas.microsoft.com/office/drawing/2014/main" id="{30685380-4CE7-F203-F1A1-7C2DDBF15413}"/>
              </a:ext>
            </a:extLst>
          </p:cNvPr>
          <p:cNvSpPr txBox="1"/>
          <p:nvPr/>
        </p:nvSpPr>
        <p:spPr>
          <a:xfrm>
            <a:off x="786396" y="4174977"/>
            <a:ext cx="10982271" cy="892552"/>
          </a:xfrm>
          <a:prstGeom prst="rect">
            <a:avLst/>
          </a:prstGeom>
          <a:noFill/>
        </p:spPr>
        <p:txBody>
          <a:bodyPr wrap="square" rtlCol="0">
            <a:spAutoFit/>
          </a:bodyPr>
          <a:lstStyle/>
          <a:p>
            <a:pPr marL="457200" indent="-457200">
              <a:buFont typeface="Arial" panose="020B0604020202020204" pitchFamily="34" charset="0"/>
              <a:buChar char="•"/>
            </a:pPr>
            <a:r>
              <a:rPr lang="ja-JP" altLang="en-US" sz="2600">
                <a:latin typeface="Yu Gothic Medium" panose="020B0400000000000000" pitchFamily="34" charset="-128"/>
                <a:ea typeface="Yu Gothic Medium" panose="020B0400000000000000" pitchFamily="34" charset="-128"/>
              </a:rPr>
              <a:t>「女</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男らしくない」「ホモ」「レズ」「おかま」と言われた</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a:t>
            </a:r>
            <a:r>
              <a:rPr lang="zh-CN" altLang="en-US" sz="2600" dirty="0">
                <a:solidFill>
                  <a:srgbClr val="ED627F"/>
                </a:solidFill>
                <a:latin typeface="Yu Gothic Medium" panose="020B0400000000000000" pitchFamily="34" charset="-128"/>
                <a:ea typeface="Yu Gothic Medium" panose="020B0400000000000000" pitchFamily="34" charset="-128"/>
              </a:rPr>
              <a:t>当事者</a:t>
            </a:r>
            <a:r>
              <a:rPr lang="en-US" altLang="zh-CN" sz="2600" dirty="0">
                <a:solidFill>
                  <a:srgbClr val="ED627F"/>
                </a:solidFill>
                <a:latin typeface="Yu Gothic Medium" panose="020B0400000000000000" pitchFamily="34" charset="-128"/>
                <a:ea typeface="Yu Gothic Medium" panose="020B0400000000000000" pitchFamily="34" charset="-128"/>
              </a:rPr>
              <a:t>29.3</a:t>
            </a:r>
            <a:r>
              <a:rPr lang="zh-CN" altLang="en-US" sz="2600" dirty="0">
                <a:solidFill>
                  <a:srgbClr val="ED627F"/>
                </a:solidFill>
                <a:latin typeface="Yu Gothic Medium" panose="020B0400000000000000" pitchFamily="34" charset="-128"/>
                <a:ea typeface="Yu Gothic Medium" panose="020B0400000000000000" pitchFamily="34" charset="-128"/>
              </a:rPr>
              <a:t>％　</a:t>
            </a:r>
            <a:r>
              <a:rPr lang="zh-CN" altLang="en-US" sz="2600" dirty="0">
                <a:latin typeface="Yu Gothic Medium" panose="020B0400000000000000" pitchFamily="34" charset="-128"/>
                <a:ea typeface="Yu Gothic Medium" panose="020B0400000000000000" pitchFamily="34" charset="-128"/>
              </a:rPr>
              <a:t>非当事者</a:t>
            </a:r>
            <a:r>
              <a:rPr lang="en-US" altLang="zh-CN" sz="2600" dirty="0">
                <a:latin typeface="Yu Gothic Medium" panose="020B0400000000000000" pitchFamily="34" charset="-128"/>
                <a:ea typeface="Yu Gothic Medium" panose="020B0400000000000000" pitchFamily="34" charset="-128"/>
              </a:rPr>
              <a:t>9.7</a:t>
            </a:r>
            <a:r>
              <a:rPr lang="zh-CN" altLang="en-US" sz="2600" dirty="0">
                <a:latin typeface="Yu Gothic Medium" panose="020B0400000000000000" pitchFamily="34" charset="-128"/>
                <a:ea typeface="Yu Gothic Medium" panose="020B0400000000000000" pitchFamily="34" charset="-128"/>
              </a:rPr>
              <a:t>％</a:t>
            </a:r>
            <a:endParaRPr lang="en-US" altLang="zh-CN" sz="2600" dirty="0">
              <a:latin typeface="Yu Gothic Medium" panose="020B0400000000000000" pitchFamily="34" charset="-128"/>
              <a:ea typeface="Yu Gothic Medium" panose="020B0400000000000000" pitchFamily="34" charset="-128"/>
            </a:endParaRPr>
          </a:p>
        </p:txBody>
      </p:sp>
      <p:sp>
        <p:nvSpPr>
          <p:cNvPr id="6" name="テキスト ボックス 5">
            <a:extLst>
              <a:ext uri="{FF2B5EF4-FFF2-40B4-BE49-F238E27FC236}">
                <a16:creationId xmlns:a16="http://schemas.microsoft.com/office/drawing/2014/main" id="{8575C158-22D4-7E60-D591-B1896024F736}"/>
              </a:ext>
            </a:extLst>
          </p:cNvPr>
          <p:cNvSpPr txBox="1"/>
          <p:nvPr/>
        </p:nvSpPr>
        <p:spPr>
          <a:xfrm>
            <a:off x="993273" y="5899261"/>
            <a:ext cx="10205453" cy="584775"/>
          </a:xfrm>
          <a:prstGeom prst="rect">
            <a:avLst/>
          </a:prstGeom>
          <a:noFill/>
        </p:spPr>
        <p:txBody>
          <a:bodyPr wrap="square" rtlCol="0">
            <a:spAutoFit/>
          </a:bodyPr>
          <a:lstStyle/>
          <a:p>
            <a:r>
              <a:rPr lang="ja-JP" altLang="en-US" sz="1600">
                <a:latin typeface="Yu Gothic Medium" panose="020B0400000000000000" pitchFamily="34" charset="-128"/>
                <a:ea typeface="Yu Gothic Medium" panose="020B0400000000000000" pitchFamily="34" charset="-128"/>
              </a:rPr>
              <a:t>日高庸晴教授、フレンテみえ「多様な性と生活についてのアンケート調査　報告書」</a:t>
            </a:r>
            <a:endParaRPr lang="en-US" altLang="ja-JP" sz="1600" dirty="0">
              <a:latin typeface="Yu Gothic Medium" panose="020B0400000000000000" pitchFamily="34" charset="-128"/>
              <a:ea typeface="Yu Gothic Medium" panose="020B0400000000000000" pitchFamily="34" charset="-128"/>
            </a:endParaRPr>
          </a:p>
          <a:p>
            <a:r>
              <a:rPr lang="ja-JP" altLang="en-US" sz="1600">
                <a:latin typeface="Yu Gothic Medium" panose="020B0400000000000000" pitchFamily="34" charset="-128"/>
                <a:ea typeface="Yu Gothic Medium" panose="020B0400000000000000" pitchFamily="34" charset="-128"/>
              </a:rPr>
              <a:t>日高庸晴教授「</a:t>
            </a:r>
            <a:r>
              <a:rPr lang="en-US" altLang="ja-JP" sz="1600" dirty="0">
                <a:latin typeface="Yu Gothic Medium" panose="020B0400000000000000" pitchFamily="34" charset="-128"/>
                <a:ea typeface="Yu Gothic Medium" panose="020B0400000000000000" pitchFamily="34" charset="-128"/>
              </a:rPr>
              <a:t>LGBT</a:t>
            </a:r>
            <a:r>
              <a:rPr lang="ja-JP" altLang="en-US" sz="1600">
                <a:latin typeface="Yu Gothic Medium" panose="020B0400000000000000" pitchFamily="34" charset="-128"/>
                <a:ea typeface="Yu Gothic Medium" panose="020B0400000000000000" pitchFamily="34" charset="-128"/>
              </a:rPr>
              <a:t>当事者の意識調査　</a:t>
            </a:r>
            <a:r>
              <a:rPr lang="en-US" altLang="ja-JP" sz="1600" dirty="0">
                <a:latin typeface="Yu Gothic Medium" panose="020B0400000000000000" pitchFamily="34" charset="-128"/>
                <a:ea typeface="Yu Gothic Medium" panose="020B0400000000000000" pitchFamily="34" charset="-128"/>
              </a:rPr>
              <a:t>Reach online 2016</a:t>
            </a:r>
            <a:r>
              <a:rPr lang="ja-JP" altLang="en-US" sz="1600">
                <a:latin typeface="Yu Gothic Medium" panose="020B0400000000000000" pitchFamily="34" charset="-128"/>
                <a:ea typeface="Yu Gothic Medium" panose="020B0400000000000000" pitchFamily="34" charset="-128"/>
              </a:rPr>
              <a:t>」</a:t>
            </a:r>
          </a:p>
        </p:txBody>
      </p:sp>
      <p:sp>
        <p:nvSpPr>
          <p:cNvPr id="9" name="テキスト ボックス 8">
            <a:extLst>
              <a:ext uri="{FF2B5EF4-FFF2-40B4-BE49-F238E27FC236}">
                <a16:creationId xmlns:a16="http://schemas.microsoft.com/office/drawing/2014/main" id="{597ADDB3-2D39-E681-85F4-1B5094166207}"/>
              </a:ext>
            </a:extLst>
          </p:cNvPr>
          <p:cNvSpPr txBox="1"/>
          <p:nvPr/>
        </p:nvSpPr>
        <p:spPr>
          <a:xfrm>
            <a:off x="786395" y="3252391"/>
            <a:ext cx="10205453" cy="892552"/>
          </a:xfrm>
          <a:prstGeom prst="rect">
            <a:avLst/>
          </a:prstGeom>
          <a:noFill/>
        </p:spPr>
        <p:txBody>
          <a:bodyPr wrap="square" rtlCol="0">
            <a:spAutoFit/>
          </a:bodyPr>
          <a:lstStyle/>
          <a:p>
            <a:pPr marL="457200" indent="-457200">
              <a:buFont typeface="Arial" panose="020B0604020202020204" pitchFamily="34" charset="0"/>
              <a:buChar char="•"/>
            </a:pPr>
            <a:r>
              <a:rPr lang="ja-JP" altLang="en-US" sz="2600">
                <a:latin typeface="Yu Gothic Medium" panose="020B0400000000000000" pitchFamily="34" charset="-128"/>
                <a:ea typeface="Yu Gothic Medium" panose="020B0400000000000000" pitchFamily="34" charset="-128"/>
              </a:rPr>
              <a:t>無視や仲間外れにされた</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a:t>
            </a:r>
            <a:r>
              <a:rPr lang="zh-CN" altLang="en-US" sz="2600" dirty="0">
                <a:solidFill>
                  <a:srgbClr val="ED627F"/>
                </a:solidFill>
                <a:latin typeface="Yu Gothic Medium" panose="020B0400000000000000" pitchFamily="34" charset="-128"/>
                <a:ea typeface="Yu Gothic Medium" panose="020B0400000000000000" pitchFamily="34" charset="-128"/>
              </a:rPr>
              <a:t>当事者</a:t>
            </a:r>
            <a:r>
              <a:rPr lang="en-US" altLang="zh-CN" sz="2600" dirty="0">
                <a:solidFill>
                  <a:srgbClr val="ED627F"/>
                </a:solidFill>
                <a:latin typeface="Yu Gothic Medium" panose="020B0400000000000000" pitchFamily="34" charset="-128"/>
                <a:ea typeface="Yu Gothic Medium" panose="020B0400000000000000" pitchFamily="34" charset="-128"/>
              </a:rPr>
              <a:t>35.6</a:t>
            </a:r>
            <a:r>
              <a:rPr lang="zh-CN" altLang="en-US" sz="2600" dirty="0">
                <a:solidFill>
                  <a:srgbClr val="ED627F"/>
                </a:solidFill>
                <a:latin typeface="Yu Gothic Medium" panose="020B0400000000000000" pitchFamily="34" charset="-128"/>
                <a:ea typeface="Yu Gothic Medium" panose="020B0400000000000000" pitchFamily="34" charset="-128"/>
              </a:rPr>
              <a:t>％　</a:t>
            </a:r>
            <a:r>
              <a:rPr lang="zh-CN" altLang="en-US" sz="2600" dirty="0">
                <a:latin typeface="Yu Gothic Medium" panose="020B0400000000000000" pitchFamily="34" charset="-128"/>
                <a:ea typeface="Yu Gothic Medium" panose="020B0400000000000000" pitchFamily="34" charset="-128"/>
              </a:rPr>
              <a:t>非当事者</a:t>
            </a:r>
            <a:r>
              <a:rPr lang="en-US" altLang="zh-CN" sz="2600" dirty="0">
                <a:latin typeface="Yu Gothic Medium" panose="020B0400000000000000" pitchFamily="34" charset="-128"/>
                <a:ea typeface="Yu Gothic Medium" panose="020B0400000000000000" pitchFamily="34" charset="-128"/>
              </a:rPr>
              <a:t>18.5</a:t>
            </a:r>
            <a:r>
              <a:rPr lang="zh-CN" altLang="en-US" sz="2600" dirty="0">
                <a:latin typeface="Yu Gothic Medium" panose="020B0400000000000000" pitchFamily="34" charset="-128"/>
                <a:ea typeface="Yu Gothic Medium" panose="020B0400000000000000" pitchFamily="34" charset="-128"/>
              </a:rPr>
              <a:t>％</a:t>
            </a:r>
          </a:p>
        </p:txBody>
      </p:sp>
      <p:sp>
        <p:nvSpPr>
          <p:cNvPr id="11" name="テキスト ボックス 10">
            <a:extLst>
              <a:ext uri="{FF2B5EF4-FFF2-40B4-BE49-F238E27FC236}">
                <a16:creationId xmlns:a16="http://schemas.microsoft.com/office/drawing/2014/main" id="{E59FEA5F-5893-A91D-A969-A8A3E81A5255}"/>
              </a:ext>
            </a:extLst>
          </p:cNvPr>
          <p:cNvSpPr txBox="1"/>
          <p:nvPr/>
        </p:nvSpPr>
        <p:spPr>
          <a:xfrm>
            <a:off x="786396" y="5098307"/>
            <a:ext cx="10982271" cy="492443"/>
          </a:xfrm>
          <a:prstGeom prst="rect">
            <a:avLst/>
          </a:prstGeom>
          <a:noFill/>
        </p:spPr>
        <p:txBody>
          <a:bodyPr wrap="square" rtlCol="0">
            <a:spAutoFit/>
          </a:bodyPr>
          <a:lstStyle/>
          <a:p>
            <a:pPr marL="457200" indent="-457200">
              <a:buFont typeface="Arial" panose="020B0604020202020204" pitchFamily="34" charset="0"/>
              <a:buChar char="•"/>
            </a:pPr>
            <a:r>
              <a:rPr lang="ja-JP" altLang="en-US" sz="2600" dirty="0">
                <a:latin typeface="Yu Gothic Medium" panose="020B0400000000000000" pitchFamily="34" charset="-128"/>
                <a:ea typeface="Yu Gothic Medium" panose="020B0400000000000000" pitchFamily="34" charset="-128"/>
              </a:rPr>
              <a:t>学校で同性愛について</a:t>
            </a:r>
            <a:r>
              <a:rPr lang="ja-JP" altLang="en-US" sz="2600" dirty="0">
                <a:solidFill>
                  <a:srgbClr val="ED627F"/>
                </a:solidFill>
                <a:latin typeface="Yu Gothic Medium" panose="020B0400000000000000" pitchFamily="34" charset="-128"/>
                <a:ea typeface="Yu Gothic Medium" panose="020B0400000000000000" pitchFamily="34" charset="-128"/>
              </a:rPr>
              <a:t>「一切習っていない」</a:t>
            </a:r>
            <a:r>
              <a:rPr lang="en-US" altLang="ja-JP" sz="2600" dirty="0">
                <a:solidFill>
                  <a:srgbClr val="ED627F"/>
                </a:solidFill>
                <a:latin typeface="Yu Gothic Medium" panose="020B0400000000000000" pitchFamily="34" charset="-128"/>
                <a:ea typeface="Yu Gothic Medium" panose="020B0400000000000000" pitchFamily="34" charset="-128"/>
              </a:rPr>
              <a:t> 68</a:t>
            </a:r>
            <a:r>
              <a:rPr lang="en-US" altLang="ja-JP" sz="2600">
                <a:solidFill>
                  <a:srgbClr val="ED627F"/>
                </a:solidFill>
                <a:latin typeface="Yu Gothic Medium" panose="020B0400000000000000" pitchFamily="34" charset="-128"/>
                <a:ea typeface="Yu Gothic Medium" panose="020B0400000000000000" pitchFamily="34" charset="-128"/>
              </a:rPr>
              <a:t>%</a:t>
            </a:r>
            <a:r>
              <a:rPr lang="ja-JP" altLang="en-US" sz="2600" dirty="0">
                <a:solidFill>
                  <a:srgbClr val="ED627F"/>
                </a:solidFill>
                <a:latin typeface="Yu Gothic Medium" panose="020B0400000000000000" pitchFamily="34" charset="-128"/>
                <a:ea typeface="Yu Gothic Medium" panose="020B0400000000000000" pitchFamily="34" charset="-128"/>
              </a:rPr>
              <a:t>　　</a:t>
            </a:r>
            <a:endParaRPr lang="en-US" altLang="zh-CN" sz="2600" dirty="0">
              <a:solidFill>
                <a:srgbClr val="ED627F"/>
              </a:solidFill>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1995071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E89E8-1B48-772D-435F-EC30AE41B70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E79EB3F-DA68-5ECF-55D2-94EBA95B6035}"/>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5D3D0436-00AD-2D3C-2030-B7C5047EEFB6}"/>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D7489732-6BA9-9E3F-83E1-D812A24AAED0}"/>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4.</a:t>
            </a:r>
            <a:r>
              <a:rPr lang="ja-JP" altLang="en-US" sz="3200" b="1" dirty="0">
                <a:latin typeface="Yu Gothic" panose="020B0400000000000000" pitchFamily="34" charset="-128"/>
                <a:ea typeface="Yu Gothic" panose="020B0400000000000000" pitchFamily="34" charset="-128"/>
              </a:rPr>
              <a:t>困難の現状：</a:t>
            </a:r>
            <a:r>
              <a:rPr lang="ja-JP" altLang="en-US" sz="3200" b="1" dirty="0">
                <a:solidFill>
                  <a:srgbClr val="ED627F"/>
                </a:solidFill>
                <a:latin typeface="Yu Gothic" panose="020B0400000000000000" pitchFamily="34" charset="-128"/>
                <a:ea typeface="Yu Gothic" panose="020B0400000000000000" pitchFamily="34" charset="-128"/>
              </a:rPr>
              <a:t>青少年の安心できる居場所がない</a:t>
            </a:r>
          </a:p>
        </p:txBody>
      </p:sp>
      <p:sp>
        <p:nvSpPr>
          <p:cNvPr id="10" name="テキスト ボックス 9">
            <a:extLst>
              <a:ext uri="{FF2B5EF4-FFF2-40B4-BE49-F238E27FC236}">
                <a16:creationId xmlns:a16="http://schemas.microsoft.com/office/drawing/2014/main" id="{B471FC4A-284A-7BF4-D95C-748FA9DD3643}"/>
              </a:ext>
            </a:extLst>
          </p:cNvPr>
          <p:cNvSpPr txBox="1"/>
          <p:nvPr/>
        </p:nvSpPr>
        <p:spPr>
          <a:xfrm>
            <a:off x="786396" y="2359095"/>
            <a:ext cx="10205453" cy="1292662"/>
          </a:xfrm>
          <a:prstGeom prst="rect">
            <a:avLst/>
          </a:prstGeom>
          <a:noFill/>
        </p:spPr>
        <p:txBody>
          <a:bodyPr wrap="square" rtlCol="0">
            <a:spAutoFit/>
          </a:bodyPr>
          <a:lstStyle/>
          <a:p>
            <a:pPr marL="457200" indent="-457200">
              <a:buFont typeface="Arial" panose="020B0604020202020204" pitchFamily="34" charset="0"/>
              <a:buChar char="•"/>
            </a:pPr>
            <a:r>
              <a:rPr lang="ja-JP" altLang="en-US" sz="2600" dirty="0">
                <a:latin typeface="Yu Gothic Medium" panose="020B0400000000000000" pitchFamily="34" charset="-128"/>
                <a:ea typeface="Yu Gothic Medium" panose="020B0400000000000000" pitchFamily="34" charset="-128"/>
              </a:rPr>
              <a:t>トランスジェンダーの生徒の困難</a:t>
            </a:r>
            <a:br>
              <a:rPr lang="en-US" altLang="ja-JP" sz="2600" dirty="0">
                <a:latin typeface="Yu Gothic Medium" panose="020B0400000000000000" pitchFamily="34" charset="-128"/>
                <a:ea typeface="Yu Gothic Medium" panose="020B0400000000000000" pitchFamily="34" charset="-128"/>
              </a:rPr>
            </a:br>
            <a:r>
              <a:rPr lang="ja-JP" altLang="en-US" sz="2600" dirty="0">
                <a:latin typeface="Yu Gothic Medium" panose="020B0400000000000000" pitchFamily="34" charset="-128"/>
                <a:ea typeface="Yu Gothic Medium" panose="020B0400000000000000" pitchFamily="34" charset="-128"/>
              </a:rPr>
              <a:t>→服装、髪型、男女別名簿、トイレ、更衣室、体育の授業、</a:t>
            </a:r>
            <a:br>
              <a:rPr lang="en-US" altLang="ja-JP" sz="2600" dirty="0">
                <a:latin typeface="Yu Gothic Medium" panose="020B0400000000000000" pitchFamily="34" charset="-128"/>
                <a:ea typeface="Yu Gothic Medium" panose="020B0400000000000000" pitchFamily="34" charset="-128"/>
              </a:rPr>
            </a:br>
            <a:r>
              <a:rPr lang="ja-JP" altLang="en-US" sz="2600" dirty="0">
                <a:latin typeface="Yu Gothic Medium" panose="020B0400000000000000" pitchFamily="34" charset="-128"/>
                <a:ea typeface="Yu Gothic Medium" panose="020B0400000000000000" pitchFamily="34" charset="-128"/>
              </a:rPr>
              <a:t>　水泳の授業、修学旅行等</a:t>
            </a:r>
          </a:p>
        </p:txBody>
      </p:sp>
      <p:sp>
        <p:nvSpPr>
          <p:cNvPr id="3" name="テキスト ボックス 2">
            <a:extLst>
              <a:ext uri="{FF2B5EF4-FFF2-40B4-BE49-F238E27FC236}">
                <a16:creationId xmlns:a16="http://schemas.microsoft.com/office/drawing/2014/main" id="{861E4889-9647-BFA9-C316-2AA8863D09A0}"/>
              </a:ext>
            </a:extLst>
          </p:cNvPr>
          <p:cNvSpPr txBox="1"/>
          <p:nvPr/>
        </p:nvSpPr>
        <p:spPr>
          <a:xfrm>
            <a:off x="1215886" y="3826658"/>
            <a:ext cx="9775963" cy="1323439"/>
          </a:xfrm>
          <a:prstGeom prst="rect">
            <a:avLst/>
          </a:prstGeom>
          <a:noFill/>
        </p:spPr>
        <p:txBody>
          <a:bodyPr wrap="square" rtlCol="0">
            <a:spAutoFit/>
          </a:bodyPr>
          <a:lstStyle/>
          <a:p>
            <a:r>
              <a:rPr lang="ja-JP" altLang="en-US" sz="2000" dirty="0">
                <a:latin typeface="Yu Gothic Medium" panose="020B0400000000000000" pitchFamily="34" charset="-128"/>
                <a:ea typeface="Yu Gothic Medium" panose="020B0400000000000000" pitchFamily="34" charset="-128"/>
              </a:rPr>
              <a:t>参考：文部科学省「性同一性障害に係る児童生徒に対するきめ細かな対応の実施等について」（平成</a:t>
            </a:r>
            <a:r>
              <a:rPr lang="en-US" altLang="ja-JP" sz="2000" dirty="0">
                <a:latin typeface="Yu Gothic Medium" panose="020B0400000000000000" pitchFamily="34" charset="-128"/>
                <a:ea typeface="Yu Gothic Medium" panose="020B0400000000000000" pitchFamily="34" charset="-128"/>
              </a:rPr>
              <a:t>27</a:t>
            </a:r>
            <a:r>
              <a:rPr lang="ja-JP" altLang="en-US" sz="2000" dirty="0">
                <a:latin typeface="Yu Gothic Medium" panose="020B0400000000000000" pitchFamily="34" charset="-128"/>
                <a:ea typeface="Yu Gothic Medium" panose="020B0400000000000000" pitchFamily="34" charset="-128"/>
              </a:rPr>
              <a:t>年</a:t>
            </a:r>
            <a:r>
              <a:rPr lang="en-US" altLang="ja-JP" sz="2000" dirty="0">
                <a:latin typeface="Yu Gothic Medium" panose="020B0400000000000000" pitchFamily="34" charset="-128"/>
                <a:ea typeface="Yu Gothic Medium" panose="020B0400000000000000" pitchFamily="34" charset="-128"/>
              </a:rPr>
              <a:t>4</a:t>
            </a:r>
            <a:r>
              <a:rPr lang="ja-JP" altLang="en-US" sz="2000" dirty="0">
                <a:latin typeface="Yu Gothic Medium" panose="020B0400000000000000" pitchFamily="34" charset="-128"/>
                <a:ea typeface="Yu Gothic Medium" panose="020B0400000000000000" pitchFamily="34" charset="-128"/>
              </a:rPr>
              <a:t>月</a:t>
            </a:r>
            <a:r>
              <a:rPr lang="en-US" altLang="ja-JP" sz="2000" dirty="0">
                <a:latin typeface="Yu Gothic Medium" panose="020B0400000000000000" pitchFamily="34" charset="-128"/>
                <a:ea typeface="Yu Gothic Medium" panose="020B0400000000000000" pitchFamily="34" charset="-128"/>
              </a:rPr>
              <a:t>30</a:t>
            </a:r>
            <a:r>
              <a:rPr lang="ja-JP" altLang="en-US" sz="2000" dirty="0">
                <a:latin typeface="Yu Gothic Medium" panose="020B0400000000000000" pitchFamily="34" charset="-128"/>
                <a:ea typeface="Yu Gothic Medium" panose="020B0400000000000000" pitchFamily="34" charset="-128"/>
              </a:rPr>
              <a:t>日</a:t>
            </a:r>
            <a:r>
              <a:rPr lang="en-US" altLang="ja-JP" sz="2000" dirty="0">
                <a:latin typeface="Yu Gothic Medium" panose="020B0400000000000000" pitchFamily="34" charset="-128"/>
                <a:ea typeface="Yu Gothic Medium" panose="020B0400000000000000" pitchFamily="34" charset="-128"/>
              </a:rPr>
              <a:t>27</a:t>
            </a:r>
            <a:r>
              <a:rPr lang="ja-JP" altLang="en-US" sz="2000" dirty="0">
                <a:latin typeface="Yu Gothic Medium" panose="020B0400000000000000" pitchFamily="34" charset="-128"/>
                <a:ea typeface="Yu Gothic Medium" panose="020B0400000000000000" pitchFamily="34" charset="-128"/>
              </a:rPr>
              <a:t>文科初児生第</a:t>
            </a:r>
            <a:r>
              <a:rPr lang="en-US" altLang="ja-JP" sz="2000" dirty="0">
                <a:latin typeface="Yu Gothic Medium" panose="020B0400000000000000" pitchFamily="34" charset="-128"/>
                <a:ea typeface="Yu Gothic Medium" panose="020B0400000000000000" pitchFamily="34" charset="-128"/>
              </a:rPr>
              <a:t>3</a:t>
            </a:r>
            <a:r>
              <a:rPr lang="ja-JP" altLang="en-US" sz="2000" dirty="0">
                <a:latin typeface="Yu Gothic Medium" panose="020B0400000000000000" pitchFamily="34" charset="-128"/>
                <a:ea typeface="Yu Gothic Medium" panose="020B0400000000000000" pitchFamily="34" charset="-128"/>
              </a:rPr>
              <a:t>号）</a:t>
            </a:r>
            <a:br>
              <a:rPr lang="en" altLang="ja-JP" sz="2000" dirty="0">
                <a:latin typeface="Yu Gothic Medium" panose="020B0400000000000000" pitchFamily="34" charset="-128"/>
                <a:ea typeface="Yu Gothic Medium" panose="020B0400000000000000" pitchFamily="34" charset="-128"/>
              </a:rPr>
            </a:br>
            <a:endParaRPr lang="en" altLang="ja-JP" sz="2000" dirty="0">
              <a:latin typeface="Yu Gothic Medium" panose="020B0400000000000000" pitchFamily="34" charset="-128"/>
              <a:ea typeface="Yu Gothic Medium" panose="020B0400000000000000" pitchFamily="34" charset="-128"/>
            </a:endParaRPr>
          </a:p>
          <a:p>
            <a:endParaRPr lang="ja-JP" altLang="en-US" sz="20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2666778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C6FFA-04E2-5A5D-32C7-8C6841B1364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77C9346-E9CE-8774-48B0-5EEB1013C14E}"/>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0577BF5E-A92E-A6BC-6F44-714006F305B5}"/>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F2A0B4DA-E6A9-078A-6981-8602BD6EE630}"/>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5.</a:t>
            </a:r>
            <a:r>
              <a:rPr lang="ja-JP" altLang="en-US" sz="3200" b="1" dirty="0">
                <a:latin typeface="Yu Gothic" panose="020B0400000000000000" pitchFamily="34" charset="-128"/>
                <a:ea typeface="Yu Gothic" panose="020B0400000000000000" pitchFamily="34" charset="-128"/>
              </a:rPr>
              <a:t>困難の現状：</a:t>
            </a:r>
            <a:r>
              <a:rPr lang="ja-JP" altLang="en-US" sz="3200" b="1" dirty="0">
                <a:solidFill>
                  <a:srgbClr val="ED627F"/>
                </a:solidFill>
                <a:latin typeface="Yu Gothic" panose="020B0400000000000000" pitchFamily="34" charset="-128"/>
                <a:ea typeface="Yu Gothic" panose="020B0400000000000000" pitchFamily="34" charset="-128"/>
              </a:rPr>
              <a:t>自殺リスクの高さ、メンタルヘルスの悪化</a:t>
            </a:r>
          </a:p>
        </p:txBody>
      </p:sp>
      <p:sp>
        <p:nvSpPr>
          <p:cNvPr id="10" name="テキスト ボックス 9">
            <a:extLst>
              <a:ext uri="{FF2B5EF4-FFF2-40B4-BE49-F238E27FC236}">
                <a16:creationId xmlns:a16="http://schemas.microsoft.com/office/drawing/2014/main" id="{B2F57647-BA65-3887-E2E4-E9BA15032361}"/>
              </a:ext>
            </a:extLst>
          </p:cNvPr>
          <p:cNvSpPr txBox="1"/>
          <p:nvPr/>
        </p:nvSpPr>
        <p:spPr>
          <a:xfrm>
            <a:off x="786396" y="2359095"/>
            <a:ext cx="10205453" cy="461665"/>
          </a:xfrm>
          <a:prstGeom prst="rect">
            <a:avLst/>
          </a:prstGeom>
          <a:noFill/>
        </p:spPr>
        <p:txBody>
          <a:bodyPr wrap="square" rtlCol="0">
            <a:spAutoFit/>
          </a:bodyPr>
          <a:lstStyle/>
          <a:p>
            <a:pPr marL="457200" indent="-457200">
              <a:buFont typeface="Arial" panose="020B0604020202020204" pitchFamily="34" charset="0"/>
              <a:buChar char="•"/>
            </a:pPr>
            <a:r>
              <a:rPr lang="ja-JP" altLang="en-US" sz="2400">
                <a:latin typeface="Yu Gothic Medium" panose="020B0400000000000000" pitchFamily="34" charset="-128"/>
                <a:ea typeface="Yu Gothic Medium" panose="020B0400000000000000" pitchFamily="34" charset="-128"/>
              </a:rPr>
              <a:t>いじめ被害者の</a:t>
            </a:r>
            <a:r>
              <a:rPr lang="ja-JP" altLang="en-US" sz="2400">
                <a:solidFill>
                  <a:srgbClr val="ED627F"/>
                </a:solidFill>
                <a:latin typeface="Yu Gothic Medium" panose="020B0400000000000000" pitchFamily="34" charset="-128"/>
                <a:ea typeface="Yu Gothic Medium" panose="020B0400000000000000" pitchFamily="34" charset="-128"/>
              </a:rPr>
              <a:t>約</a:t>
            </a:r>
            <a:r>
              <a:rPr lang="en-US" altLang="ja-JP" sz="2400" dirty="0">
                <a:solidFill>
                  <a:srgbClr val="ED627F"/>
                </a:solidFill>
                <a:latin typeface="Yu Gothic Medium" panose="020B0400000000000000" pitchFamily="34" charset="-128"/>
                <a:ea typeface="Yu Gothic Medium" panose="020B0400000000000000" pitchFamily="34" charset="-128"/>
              </a:rPr>
              <a:t>3</a:t>
            </a:r>
            <a:r>
              <a:rPr lang="ja-JP" altLang="en-US" sz="2400">
                <a:solidFill>
                  <a:srgbClr val="ED627F"/>
                </a:solidFill>
                <a:latin typeface="Yu Gothic Medium" panose="020B0400000000000000" pitchFamily="34" charset="-128"/>
                <a:ea typeface="Yu Gothic Medium" panose="020B0400000000000000" pitchFamily="34" charset="-128"/>
              </a:rPr>
              <a:t>割が自殺を考えたことがある</a:t>
            </a:r>
          </a:p>
        </p:txBody>
      </p:sp>
      <p:sp>
        <p:nvSpPr>
          <p:cNvPr id="6" name="テキスト ボックス 5">
            <a:extLst>
              <a:ext uri="{FF2B5EF4-FFF2-40B4-BE49-F238E27FC236}">
                <a16:creationId xmlns:a16="http://schemas.microsoft.com/office/drawing/2014/main" id="{048439E3-63FA-9E8B-B056-E988C8856EC3}"/>
              </a:ext>
            </a:extLst>
          </p:cNvPr>
          <p:cNvSpPr txBox="1"/>
          <p:nvPr/>
        </p:nvSpPr>
        <p:spPr>
          <a:xfrm>
            <a:off x="1273173" y="2824830"/>
            <a:ext cx="9718675" cy="338554"/>
          </a:xfrm>
          <a:prstGeom prst="rect">
            <a:avLst/>
          </a:prstGeom>
          <a:noFill/>
        </p:spPr>
        <p:txBody>
          <a:bodyPr wrap="square">
            <a:spAutoFit/>
          </a:bodyPr>
          <a:lstStyle/>
          <a:p>
            <a:r>
              <a:rPr lang="en-US" altLang="ja-JP" sz="1600" dirty="0">
                <a:latin typeface="Yu Gothic Medium" panose="020B0400000000000000" pitchFamily="34" charset="-128"/>
                <a:ea typeface="Yu Gothic Medium" panose="020B0400000000000000" pitchFamily="34" charset="-128"/>
              </a:rPr>
              <a:t>LGBT</a:t>
            </a:r>
            <a:r>
              <a:rPr lang="ja-JP" altLang="en-US" sz="1600">
                <a:latin typeface="Yu Gothic Medium" panose="020B0400000000000000" pitchFamily="34" charset="-128"/>
                <a:ea typeface="Yu Gothic Medium" panose="020B0400000000000000" pitchFamily="34" charset="-128"/>
              </a:rPr>
              <a:t>学校生活実態調査</a:t>
            </a:r>
            <a:r>
              <a:rPr lang="en-US" altLang="ja-JP" sz="1600" dirty="0">
                <a:latin typeface="Yu Gothic Medium" panose="020B0400000000000000" pitchFamily="34" charset="-128"/>
                <a:ea typeface="Yu Gothic Medium" panose="020B0400000000000000" pitchFamily="34" charset="-128"/>
              </a:rPr>
              <a:t>2013</a:t>
            </a:r>
            <a:r>
              <a:rPr lang="ja-JP" altLang="en-US" sz="1600">
                <a:latin typeface="Yu Gothic Medium" panose="020B0400000000000000" pitchFamily="34" charset="-128"/>
                <a:ea typeface="Yu Gothic Medium" panose="020B0400000000000000" pitchFamily="34" charset="-128"/>
              </a:rPr>
              <a:t>（「いのち　リスペクト。ホワイトリボン・キャンペーン）</a:t>
            </a:r>
          </a:p>
        </p:txBody>
      </p:sp>
      <p:sp>
        <p:nvSpPr>
          <p:cNvPr id="9" name="テキスト ボックス 8">
            <a:extLst>
              <a:ext uri="{FF2B5EF4-FFF2-40B4-BE49-F238E27FC236}">
                <a16:creationId xmlns:a16="http://schemas.microsoft.com/office/drawing/2014/main" id="{F47B08CC-A47A-8BD9-91E2-BFAE20C3382F}"/>
              </a:ext>
            </a:extLst>
          </p:cNvPr>
          <p:cNvSpPr txBox="1"/>
          <p:nvPr/>
        </p:nvSpPr>
        <p:spPr>
          <a:xfrm>
            <a:off x="786396" y="3409950"/>
            <a:ext cx="7919156" cy="830997"/>
          </a:xfrm>
          <a:prstGeom prst="rect">
            <a:avLst/>
          </a:prstGeom>
          <a:noFill/>
        </p:spPr>
        <p:txBody>
          <a:bodyPr wrap="none" rtlCol="0">
            <a:spAutoFit/>
          </a:bodyPr>
          <a:lstStyle/>
          <a:p>
            <a:pPr marL="285750" indent="-285750">
              <a:buFont typeface="Arial" panose="020B0604020202020204" pitchFamily="34" charset="0"/>
              <a:buChar char="•"/>
            </a:pPr>
            <a:r>
              <a:rPr kumimoji="1" lang="en-US" altLang="ja-JP" sz="2400" dirty="0">
                <a:latin typeface="Yu Gothic Medium" panose="020B0400000000000000" pitchFamily="34" charset="-128"/>
                <a:ea typeface="Yu Gothic Medium" panose="020B0400000000000000" pitchFamily="34" charset="-128"/>
              </a:rPr>
              <a:t>  </a:t>
            </a:r>
            <a:r>
              <a:rPr kumimoji="1" lang="ja-JP" altLang="en-US" sz="2400">
                <a:latin typeface="Yu Gothic Medium" panose="020B0400000000000000" pitchFamily="34" charset="-128"/>
                <a:ea typeface="Yu Gothic Medium" panose="020B0400000000000000" pitchFamily="34" charset="-128"/>
              </a:rPr>
              <a:t>抑うつ、特性不安、孤独感が高く、自尊感情が低い</a:t>
            </a:r>
            <a:br>
              <a:rPr kumimoji="1" lang="en-US" altLang="ja-JP" sz="2400" dirty="0">
                <a:latin typeface="Yu Gothic Medium" panose="020B0400000000000000" pitchFamily="34" charset="-128"/>
                <a:ea typeface="Yu Gothic Medium" panose="020B0400000000000000" pitchFamily="34" charset="-128"/>
              </a:rPr>
            </a:br>
            <a:r>
              <a:rPr kumimoji="1" lang="en-US" altLang="ja-JP" sz="2400" dirty="0">
                <a:latin typeface="Yu Gothic Medium" panose="020B0400000000000000" pitchFamily="34" charset="-128"/>
                <a:ea typeface="Yu Gothic Medium" panose="020B0400000000000000" pitchFamily="34" charset="-128"/>
              </a:rPr>
              <a:t>  </a:t>
            </a:r>
            <a:r>
              <a:rPr kumimoji="1" lang="ja-JP" altLang="en-US" sz="2400">
                <a:latin typeface="Yu Gothic Medium" panose="020B0400000000000000" pitchFamily="34" charset="-128"/>
                <a:ea typeface="Yu Gothic Medium" panose="020B0400000000000000" pitchFamily="34" charset="-128"/>
              </a:rPr>
              <a:t>→</a:t>
            </a:r>
            <a:r>
              <a:rPr kumimoji="1" lang="ja-JP" altLang="en-US" sz="2400">
                <a:solidFill>
                  <a:srgbClr val="ED627F"/>
                </a:solidFill>
                <a:latin typeface="Yu Gothic Medium" panose="020B0400000000000000" pitchFamily="34" charset="-128"/>
                <a:ea typeface="Yu Gothic Medium" panose="020B0400000000000000" pitchFamily="34" charset="-128"/>
              </a:rPr>
              <a:t>自殺を考えたことがある</a:t>
            </a:r>
            <a:r>
              <a:rPr kumimoji="1" lang="en-US" altLang="ja-JP" sz="2400" dirty="0">
                <a:solidFill>
                  <a:srgbClr val="ED627F"/>
                </a:solidFill>
                <a:latin typeface="Yu Gothic Medium" panose="020B0400000000000000" pitchFamily="34" charset="-128"/>
                <a:ea typeface="Yu Gothic Medium" panose="020B0400000000000000" pitchFamily="34" charset="-128"/>
              </a:rPr>
              <a:t> 64</a:t>
            </a:r>
            <a:r>
              <a:rPr kumimoji="1" lang="ja-JP" altLang="en-US" sz="2400">
                <a:solidFill>
                  <a:srgbClr val="ED627F"/>
                </a:solidFill>
                <a:latin typeface="Yu Gothic Medium" panose="020B0400000000000000" pitchFamily="34" charset="-128"/>
                <a:ea typeface="Yu Gothic Medium" panose="020B0400000000000000" pitchFamily="34" charset="-128"/>
              </a:rPr>
              <a:t>％　自殺未遂</a:t>
            </a:r>
            <a:r>
              <a:rPr kumimoji="1" lang="en-US" altLang="ja-JP" sz="2400" dirty="0">
                <a:solidFill>
                  <a:srgbClr val="ED627F"/>
                </a:solidFill>
                <a:latin typeface="Yu Gothic Medium" panose="020B0400000000000000" pitchFamily="34" charset="-128"/>
                <a:ea typeface="Yu Gothic Medium" panose="020B0400000000000000" pitchFamily="34" charset="-128"/>
              </a:rPr>
              <a:t> 15.1</a:t>
            </a:r>
            <a:r>
              <a:rPr kumimoji="1" lang="ja-JP" altLang="en-US" sz="2400">
                <a:solidFill>
                  <a:srgbClr val="ED627F"/>
                </a:solidFill>
                <a:latin typeface="Yu Gothic Medium" panose="020B0400000000000000" pitchFamily="34" charset="-128"/>
                <a:ea typeface="Yu Gothic Medium" panose="020B0400000000000000" pitchFamily="34" charset="-128"/>
              </a:rPr>
              <a:t>％</a:t>
            </a:r>
          </a:p>
        </p:txBody>
      </p:sp>
      <p:sp>
        <p:nvSpPr>
          <p:cNvPr id="11" name="テキスト ボックス 10">
            <a:extLst>
              <a:ext uri="{FF2B5EF4-FFF2-40B4-BE49-F238E27FC236}">
                <a16:creationId xmlns:a16="http://schemas.microsoft.com/office/drawing/2014/main" id="{11A6AC4C-59B8-72A7-EA2D-23F5106319D8}"/>
              </a:ext>
            </a:extLst>
          </p:cNvPr>
          <p:cNvSpPr txBox="1"/>
          <p:nvPr/>
        </p:nvSpPr>
        <p:spPr>
          <a:xfrm>
            <a:off x="786395" y="4812305"/>
            <a:ext cx="10205453" cy="492443"/>
          </a:xfrm>
          <a:prstGeom prst="rect">
            <a:avLst/>
          </a:prstGeom>
          <a:noFill/>
        </p:spPr>
        <p:txBody>
          <a:bodyPr wrap="square" rtlCol="0">
            <a:spAutoFit/>
          </a:bodyPr>
          <a:lstStyle/>
          <a:p>
            <a:pPr marL="457200" indent="-457200">
              <a:buFont typeface="Arial" panose="020B0604020202020204" pitchFamily="34" charset="0"/>
              <a:buChar char="•"/>
            </a:pPr>
            <a:r>
              <a:rPr lang="ja-JP" altLang="en-US" sz="2600">
                <a:latin typeface="Yu Gothic Medium" panose="020B0400000000000000" pitchFamily="34" charset="-128"/>
                <a:ea typeface="Yu Gothic Medium" panose="020B0400000000000000" pitchFamily="34" charset="-128"/>
              </a:rPr>
              <a:t>自殺未遂率　</a:t>
            </a:r>
            <a:r>
              <a:rPr lang="ja-JP" altLang="en-US" sz="2600">
                <a:solidFill>
                  <a:srgbClr val="ED627F"/>
                </a:solidFill>
                <a:latin typeface="Yu Gothic Medium" panose="020B0400000000000000" pitchFamily="34" charset="-128"/>
                <a:ea typeface="Yu Gothic Medium" panose="020B0400000000000000" pitchFamily="34" charset="-128"/>
              </a:rPr>
              <a:t>ゲイ・バイセクシュアル男性は異性愛者の</a:t>
            </a:r>
            <a:r>
              <a:rPr lang="en-US" altLang="ja-JP" sz="2600" dirty="0">
                <a:solidFill>
                  <a:srgbClr val="ED627F"/>
                </a:solidFill>
                <a:latin typeface="Yu Gothic Medium" panose="020B0400000000000000" pitchFamily="34" charset="-128"/>
                <a:ea typeface="Yu Gothic Medium" panose="020B0400000000000000" pitchFamily="34" charset="-128"/>
              </a:rPr>
              <a:t>5.98</a:t>
            </a:r>
            <a:r>
              <a:rPr lang="ja-JP" altLang="en-US" sz="2600">
                <a:solidFill>
                  <a:srgbClr val="ED627F"/>
                </a:solidFill>
                <a:latin typeface="Yu Gothic Medium" panose="020B0400000000000000" pitchFamily="34" charset="-128"/>
                <a:ea typeface="Yu Gothic Medium" panose="020B0400000000000000" pitchFamily="34" charset="-128"/>
              </a:rPr>
              <a:t>倍</a:t>
            </a:r>
          </a:p>
        </p:txBody>
      </p:sp>
      <p:sp>
        <p:nvSpPr>
          <p:cNvPr id="12" name="テキスト ボックス 11">
            <a:extLst>
              <a:ext uri="{FF2B5EF4-FFF2-40B4-BE49-F238E27FC236}">
                <a16:creationId xmlns:a16="http://schemas.microsoft.com/office/drawing/2014/main" id="{85BA3EE6-A911-3309-28D7-1B4B41264EC0}"/>
              </a:ext>
            </a:extLst>
          </p:cNvPr>
          <p:cNvSpPr txBox="1"/>
          <p:nvPr/>
        </p:nvSpPr>
        <p:spPr>
          <a:xfrm>
            <a:off x="1236662" y="4227092"/>
            <a:ext cx="9718675" cy="338554"/>
          </a:xfrm>
          <a:prstGeom prst="rect">
            <a:avLst/>
          </a:prstGeom>
          <a:noFill/>
        </p:spPr>
        <p:txBody>
          <a:bodyPr wrap="square">
            <a:spAutoFit/>
          </a:bodyPr>
          <a:lstStyle/>
          <a:p>
            <a:r>
              <a:rPr lang="ja-JP" altLang="en-US" sz="1600">
                <a:latin typeface="Yu Gothic Medium" panose="020B0400000000000000" pitchFamily="34" charset="-128"/>
                <a:ea typeface="Yu Gothic Medium" panose="020B0400000000000000" pitchFamily="34" charset="-128"/>
              </a:rPr>
              <a:t>日高庸晴教授</a:t>
            </a:r>
            <a:r>
              <a:rPr lang="en-US" altLang="ja-JP" sz="1600" dirty="0">
                <a:latin typeface="Yu Gothic Medium" panose="020B0400000000000000" pitchFamily="34" charset="-128"/>
                <a:ea typeface="Yu Gothic Medium" panose="020B0400000000000000" pitchFamily="34" charset="-128"/>
              </a:rPr>
              <a:t>(</a:t>
            </a:r>
            <a:r>
              <a:rPr lang="ja-JP" altLang="en-US" sz="1600">
                <a:latin typeface="Yu Gothic Medium" panose="020B0400000000000000" pitchFamily="34" charset="-128"/>
                <a:ea typeface="Yu Gothic Medium" panose="020B0400000000000000" pitchFamily="34" charset="-128"/>
              </a:rPr>
              <a:t>宝塚大学看護学部</a:t>
            </a:r>
            <a:r>
              <a:rPr lang="en-US" altLang="ja-JP" sz="1600" dirty="0">
                <a:latin typeface="Yu Gothic Medium" panose="020B0400000000000000" pitchFamily="34" charset="-128"/>
                <a:ea typeface="Yu Gothic Medium" panose="020B0400000000000000" pitchFamily="34" charset="-128"/>
              </a:rPr>
              <a:t>)</a:t>
            </a:r>
            <a:r>
              <a:rPr lang="ja-JP" altLang="en-US" sz="1600">
                <a:latin typeface="Yu Gothic Medium" panose="020B0400000000000000" pitchFamily="34" charset="-128"/>
                <a:ea typeface="Yu Gothic Medium" panose="020B0400000000000000" pitchFamily="34" charset="-128"/>
              </a:rPr>
              <a:t>「ゲイ・バイセクシュアル男性の健康レポート」</a:t>
            </a:r>
            <a:r>
              <a:rPr lang="en-US" altLang="ja-JP" sz="1600" dirty="0">
                <a:latin typeface="Yu Gothic Medium" panose="020B0400000000000000" pitchFamily="34" charset="-128"/>
                <a:ea typeface="Yu Gothic Medium" panose="020B0400000000000000" pitchFamily="34" charset="-128"/>
              </a:rPr>
              <a:t>2004</a:t>
            </a:r>
            <a:r>
              <a:rPr lang="ja-JP" altLang="en-US" sz="1600">
                <a:latin typeface="Yu Gothic Medium" panose="020B0400000000000000" pitchFamily="34" charset="-128"/>
                <a:ea typeface="Yu Gothic Medium" panose="020B0400000000000000" pitchFamily="34" charset="-128"/>
              </a:rPr>
              <a:t>年</a:t>
            </a:r>
          </a:p>
        </p:txBody>
      </p:sp>
      <p:sp>
        <p:nvSpPr>
          <p:cNvPr id="13" name="テキスト ボックス 12">
            <a:extLst>
              <a:ext uri="{FF2B5EF4-FFF2-40B4-BE49-F238E27FC236}">
                <a16:creationId xmlns:a16="http://schemas.microsoft.com/office/drawing/2014/main" id="{3F63300D-3A8B-9F3C-DE32-FD506D1F4DD2}"/>
              </a:ext>
            </a:extLst>
          </p:cNvPr>
          <p:cNvSpPr txBox="1"/>
          <p:nvPr/>
        </p:nvSpPr>
        <p:spPr>
          <a:xfrm>
            <a:off x="1273172" y="5308253"/>
            <a:ext cx="9718675" cy="584775"/>
          </a:xfrm>
          <a:prstGeom prst="rect">
            <a:avLst/>
          </a:prstGeom>
          <a:noFill/>
        </p:spPr>
        <p:txBody>
          <a:bodyPr wrap="square">
            <a:spAutoFit/>
          </a:bodyPr>
          <a:lstStyle/>
          <a:p>
            <a:r>
              <a:rPr lang="ja-JP" altLang="en-US" sz="1600">
                <a:latin typeface="Yu Gothic Medium" panose="020B0400000000000000" pitchFamily="34" charset="-128"/>
                <a:ea typeface="Yu Gothic Medium" panose="020B0400000000000000" pitchFamily="34" charset="-128"/>
              </a:rPr>
              <a:t>日高庸晴教授他「わが国における都会の若者の自殺未遂経験割合とその関連要因に関する研究」調査期間</a:t>
            </a:r>
            <a:r>
              <a:rPr lang="en-US" altLang="ja-JP" sz="1600" dirty="0">
                <a:latin typeface="Yu Gothic Medium" panose="020B0400000000000000" pitchFamily="34" charset="-128"/>
                <a:ea typeface="Yu Gothic Medium" panose="020B0400000000000000" pitchFamily="34" charset="-128"/>
              </a:rPr>
              <a:t>2001</a:t>
            </a:r>
            <a:r>
              <a:rPr lang="ja-JP" altLang="en-US" sz="1600">
                <a:latin typeface="Yu Gothic Medium" panose="020B0400000000000000" pitchFamily="34" charset="-128"/>
                <a:ea typeface="Yu Gothic Medium" panose="020B0400000000000000" pitchFamily="34" charset="-128"/>
              </a:rPr>
              <a:t>年</a:t>
            </a:r>
            <a:r>
              <a:rPr lang="en-US" altLang="ja-JP" sz="1600" dirty="0">
                <a:latin typeface="Yu Gothic Medium" panose="020B0400000000000000" pitchFamily="34" charset="-128"/>
                <a:ea typeface="Yu Gothic Medium" panose="020B0400000000000000" pitchFamily="34" charset="-128"/>
              </a:rPr>
              <a:t>8</a:t>
            </a:r>
            <a:r>
              <a:rPr lang="ja-JP" altLang="en-US" sz="1600">
                <a:latin typeface="Yu Gothic Medium" panose="020B0400000000000000" pitchFamily="34" charset="-128"/>
                <a:ea typeface="Yu Gothic Medium" panose="020B0400000000000000" pitchFamily="34" charset="-128"/>
              </a:rPr>
              <a:t>月～</a:t>
            </a:r>
            <a:r>
              <a:rPr lang="en-US" altLang="ja-JP" sz="1600" dirty="0">
                <a:latin typeface="Yu Gothic Medium" panose="020B0400000000000000" pitchFamily="34" charset="-128"/>
                <a:ea typeface="Yu Gothic Medium" panose="020B0400000000000000" pitchFamily="34" charset="-128"/>
              </a:rPr>
              <a:t>9</a:t>
            </a:r>
            <a:r>
              <a:rPr lang="ja-JP" altLang="en-US" sz="1600">
                <a:latin typeface="Yu Gothic Medium" panose="020B0400000000000000" pitchFamily="34" charset="-128"/>
                <a:ea typeface="Yu Gothic Medium" panose="020B0400000000000000" pitchFamily="34" charset="-128"/>
              </a:rPr>
              <a:t>月</a:t>
            </a:r>
          </a:p>
        </p:txBody>
      </p:sp>
    </p:spTree>
    <p:extLst>
      <p:ext uri="{BB962C8B-B14F-4D97-AF65-F5344CB8AC3E}">
        <p14:creationId xmlns:p14="http://schemas.microsoft.com/office/powerpoint/2010/main" val="3825528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75934-CF16-ABD0-F61B-44B559AEC18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22F1E08-C249-90F2-D09F-EB9ACA3CE270}"/>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C62017E9-6C08-02D4-061F-32E804EC5105}"/>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3258018-CBFF-0720-5AB3-3D444F928FB3}"/>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5.</a:t>
            </a:r>
            <a:r>
              <a:rPr lang="ja-JP" altLang="en-US" sz="3200" b="1" dirty="0">
                <a:latin typeface="Yu Gothic" panose="020B0400000000000000" pitchFamily="34" charset="-128"/>
                <a:ea typeface="Yu Gothic" panose="020B0400000000000000" pitchFamily="34" charset="-128"/>
              </a:rPr>
              <a:t>困難の現状：</a:t>
            </a:r>
            <a:r>
              <a:rPr lang="ja-JP" altLang="en-US" sz="3200" b="1" dirty="0">
                <a:solidFill>
                  <a:srgbClr val="ED627F"/>
                </a:solidFill>
                <a:latin typeface="Yu Gothic" panose="020B0400000000000000" pitchFamily="34" charset="-128"/>
                <a:ea typeface="Yu Gothic" panose="020B0400000000000000" pitchFamily="34" charset="-128"/>
              </a:rPr>
              <a:t>自殺リスクの高さ、メンタルヘルスの悪化</a:t>
            </a:r>
          </a:p>
        </p:txBody>
      </p:sp>
      <p:sp>
        <p:nvSpPr>
          <p:cNvPr id="10" name="テキスト ボックス 9">
            <a:extLst>
              <a:ext uri="{FF2B5EF4-FFF2-40B4-BE49-F238E27FC236}">
                <a16:creationId xmlns:a16="http://schemas.microsoft.com/office/drawing/2014/main" id="{FB2F4040-53D1-8F1E-E96A-B86604DD6418}"/>
              </a:ext>
            </a:extLst>
          </p:cNvPr>
          <p:cNvSpPr txBox="1"/>
          <p:nvPr/>
        </p:nvSpPr>
        <p:spPr>
          <a:xfrm>
            <a:off x="786396" y="2359095"/>
            <a:ext cx="10205453" cy="1692771"/>
          </a:xfrm>
          <a:prstGeom prst="rect">
            <a:avLst/>
          </a:prstGeom>
          <a:noFill/>
        </p:spPr>
        <p:txBody>
          <a:bodyPr wrap="square" rtlCol="0">
            <a:spAutoFit/>
          </a:bodyPr>
          <a:lstStyle/>
          <a:p>
            <a:pPr marL="457200" indent="-457200">
              <a:buFont typeface="Arial" panose="020B0604020202020204" pitchFamily="34" charset="0"/>
              <a:buChar char="•"/>
            </a:pPr>
            <a:r>
              <a:rPr lang="ja-JP" altLang="en-US" sz="2600">
                <a:latin typeface="Yu Gothic Medium" panose="020B0400000000000000" pitchFamily="34" charset="-128"/>
                <a:ea typeface="Yu Gothic Medium" panose="020B0400000000000000" pitchFamily="34" charset="-128"/>
              </a:rPr>
              <a:t>岡山大学ジェンダークリニック受診者の初診時の聞き取りでは生物学的男性受診者の</a:t>
            </a:r>
            <a:r>
              <a:rPr lang="en-US" altLang="ja-JP" sz="2600" dirty="0">
                <a:solidFill>
                  <a:srgbClr val="ED627F"/>
                </a:solidFill>
                <a:latin typeface="Yu Gothic Medium" panose="020B0400000000000000" pitchFamily="34" charset="-128"/>
                <a:ea typeface="Yu Gothic Medium" panose="020B0400000000000000" pitchFamily="34" charset="-128"/>
              </a:rPr>
              <a:t>63.4</a:t>
            </a:r>
            <a:r>
              <a:rPr lang="ja-JP" altLang="en-US" sz="2600">
                <a:solidFill>
                  <a:srgbClr val="ED627F"/>
                </a:solidFill>
                <a:latin typeface="Yu Gothic Medium" panose="020B0400000000000000" pitchFamily="34" charset="-128"/>
                <a:ea typeface="Yu Gothic Medium" panose="020B0400000000000000" pitchFamily="34" charset="-128"/>
              </a:rPr>
              <a:t>％</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生物学的女性受診者の</a:t>
            </a:r>
            <a:r>
              <a:rPr lang="en-US" altLang="ja-JP" sz="2600" dirty="0">
                <a:solidFill>
                  <a:srgbClr val="ED627F"/>
                </a:solidFill>
                <a:latin typeface="Yu Gothic Medium" panose="020B0400000000000000" pitchFamily="34" charset="-128"/>
                <a:ea typeface="Yu Gothic Medium" panose="020B0400000000000000" pitchFamily="34" charset="-128"/>
              </a:rPr>
              <a:t>56.1</a:t>
            </a:r>
            <a:r>
              <a:rPr lang="ja-JP" altLang="en-US" sz="2600">
                <a:solidFill>
                  <a:srgbClr val="ED627F"/>
                </a:solidFill>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に</a:t>
            </a:r>
            <a:r>
              <a:rPr lang="ja-JP" altLang="en-US" sz="2600">
                <a:solidFill>
                  <a:srgbClr val="ED627F"/>
                </a:solidFill>
                <a:latin typeface="Yu Gothic Medium" panose="020B0400000000000000" pitchFamily="34" charset="-128"/>
                <a:ea typeface="Yu Gothic Medium" panose="020B0400000000000000" pitchFamily="34" charset="-128"/>
              </a:rPr>
              <a:t>自殺念慮</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男性の</a:t>
            </a:r>
            <a:r>
              <a:rPr lang="en-US" altLang="ja-JP" sz="2600" dirty="0">
                <a:latin typeface="Yu Gothic Medium" panose="020B0400000000000000" pitchFamily="34" charset="-128"/>
                <a:ea typeface="Yu Gothic Medium" panose="020B0400000000000000" pitchFamily="34" charset="-128"/>
              </a:rPr>
              <a:t>31.6</a:t>
            </a:r>
            <a:r>
              <a:rPr lang="ja-JP" altLang="en-US" sz="2600">
                <a:latin typeface="Yu Gothic Medium" panose="020B0400000000000000" pitchFamily="34" charset="-128"/>
                <a:ea typeface="Yu Gothic Medium" panose="020B0400000000000000" pitchFamily="34" charset="-128"/>
              </a:rPr>
              <a:t>％、女性の</a:t>
            </a:r>
            <a:r>
              <a:rPr lang="en-US" altLang="ja-JP" sz="2600" dirty="0">
                <a:latin typeface="Yu Gothic Medium" panose="020B0400000000000000" pitchFamily="34" charset="-128"/>
                <a:ea typeface="Yu Gothic Medium" panose="020B0400000000000000" pitchFamily="34" charset="-128"/>
              </a:rPr>
              <a:t>26.4</a:t>
            </a:r>
            <a:r>
              <a:rPr lang="ja-JP" altLang="en-US" sz="2600">
                <a:latin typeface="Yu Gothic Medium" panose="020B0400000000000000" pitchFamily="34" charset="-128"/>
                <a:ea typeface="Yu Gothic Medium" panose="020B0400000000000000" pitchFamily="34" charset="-128"/>
              </a:rPr>
              <a:t>％に</a:t>
            </a:r>
            <a:r>
              <a:rPr lang="ja-JP" altLang="en-US" sz="2600">
                <a:solidFill>
                  <a:srgbClr val="ED627F"/>
                </a:solidFill>
                <a:latin typeface="Yu Gothic Medium" panose="020B0400000000000000" pitchFamily="34" charset="-128"/>
                <a:ea typeface="Yu Gothic Medium" panose="020B0400000000000000" pitchFamily="34" charset="-128"/>
              </a:rPr>
              <a:t>自傷または自殺企図</a:t>
            </a:r>
          </a:p>
        </p:txBody>
      </p:sp>
      <p:sp>
        <p:nvSpPr>
          <p:cNvPr id="3" name="テキスト ボックス 2">
            <a:extLst>
              <a:ext uri="{FF2B5EF4-FFF2-40B4-BE49-F238E27FC236}">
                <a16:creationId xmlns:a16="http://schemas.microsoft.com/office/drawing/2014/main" id="{4539677C-33CC-408B-C76C-E6DA58D2AA9B}"/>
              </a:ext>
            </a:extLst>
          </p:cNvPr>
          <p:cNvSpPr txBox="1"/>
          <p:nvPr/>
        </p:nvSpPr>
        <p:spPr>
          <a:xfrm>
            <a:off x="1273173" y="4093417"/>
            <a:ext cx="7957628" cy="338554"/>
          </a:xfrm>
          <a:prstGeom prst="rect">
            <a:avLst/>
          </a:prstGeom>
          <a:noFill/>
        </p:spPr>
        <p:txBody>
          <a:bodyPr wrap="none" rtlCol="0">
            <a:spAutoFit/>
          </a:bodyPr>
          <a:lstStyle/>
          <a:p>
            <a:r>
              <a:rPr lang="ja-JP" altLang="en-US" sz="1600">
                <a:latin typeface="Yu Gothic Medium" panose="020B0400000000000000" pitchFamily="34" charset="-128"/>
                <a:ea typeface="Yu Gothic Medium" panose="020B0400000000000000" pitchFamily="34" charset="-128"/>
              </a:rPr>
              <a:t>松本洋輔「トランスジェンダーと自傷・自殺」（精神科治療学第</a:t>
            </a:r>
            <a:r>
              <a:rPr lang="en-US" altLang="ja-JP" sz="1600" dirty="0">
                <a:latin typeface="Yu Gothic Medium" panose="020B0400000000000000" pitchFamily="34" charset="-128"/>
                <a:ea typeface="Yu Gothic Medium" panose="020B0400000000000000" pitchFamily="34" charset="-128"/>
              </a:rPr>
              <a:t>31</a:t>
            </a:r>
            <a:r>
              <a:rPr lang="ja-JP" altLang="en-US" sz="1600">
                <a:latin typeface="Yu Gothic Medium" panose="020B0400000000000000" pitchFamily="34" charset="-128"/>
                <a:ea typeface="Yu Gothic Medium" panose="020B0400000000000000" pitchFamily="34" charset="-128"/>
              </a:rPr>
              <a:t>巻</a:t>
            </a:r>
            <a:r>
              <a:rPr lang="en-US" altLang="ja-JP" sz="1600" dirty="0">
                <a:latin typeface="Yu Gothic Medium" panose="020B0400000000000000" pitchFamily="34" charset="-128"/>
                <a:ea typeface="Yu Gothic Medium" panose="020B0400000000000000" pitchFamily="34" charset="-128"/>
              </a:rPr>
              <a:t>8</a:t>
            </a:r>
            <a:r>
              <a:rPr lang="ja-JP" altLang="en-US" sz="1600">
                <a:latin typeface="Yu Gothic Medium" panose="020B0400000000000000" pitchFamily="34" charset="-128"/>
                <a:ea typeface="Yu Gothic Medium" panose="020B0400000000000000" pitchFamily="34" charset="-128"/>
              </a:rPr>
              <a:t>号・</a:t>
            </a:r>
            <a:r>
              <a:rPr lang="en-US" altLang="ja-JP" sz="1600" dirty="0">
                <a:latin typeface="Yu Gothic Medium" panose="020B0400000000000000" pitchFamily="34" charset="-128"/>
                <a:ea typeface="Yu Gothic Medium" panose="020B0400000000000000" pitchFamily="34" charset="-128"/>
              </a:rPr>
              <a:t>2016</a:t>
            </a:r>
            <a:r>
              <a:rPr lang="ja-JP" altLang="en-US" sz="1600">
                <a:latin typeface="Yu Gothic Medium" panose="020B0400000000000000" pitchFamily="34" charset="-128"/>
                <a:ea typeface="Yu Gothic Medium" panose="020B0400000000000000" pitchFamily="34" charset="-128"/>
              </a:rPr>
              <a:t>年）</a:t>
            </a:r>
            <a:endParaRPr kumimoji="1" lang="ja-JP" altLang="en-US" sz="1600"/>
          </a:p>
        </p:txBody>
      </p:sp>
    </p:spTree>
    <p:extLst>
      <p:ext uri="{BB962C8B-B14F-4D97-AF65-F5344CB8AC3E}">
        <p14:creationId xmlns:p14="http://schemas.microsoft.com/office/powerpoint/2010/main" val="3532333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0DE7C-8145-1882-059E-70940B8E4EF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F499795-A8A4-0715-FDE5-6D263A5716F5}"/>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C61C2D8E-732C-F31D-59C6-0A54B8590124}"/>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363351E-FC1A-10DD-4F65-375365FD733B}"/>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5.</a:t>
            </a:r>
            <a:r>
              <a:rPr lang="ja-JP" altLang="en-US" sz="3200" b="1" dirty="0">
                <a:latin typeface="Yu Gothic" panose="020B0400000000000000" pitchFamily="34" charset="-128"/>
                <a:ea typeface="Yu Gothic" panose="020B0400000000000000" pitchFamily="34" charset="-128"/>
              </a:rPr>
              <a:t>困難の現状：</a:t>
            </a:r>
            <a:r>
              <a:rPr lang="ja-JP" altLang="en-US" sz="3200" b="1" dirty="0">
                <a:solidFill>
                  <a:srgbClr val="ED627F"/>
                </a:solidFill>
                <a:latin typeface="Yu Gothic" panose="020B0400000000000000" pitchFamily="34" charset="-128"/>
                <a:ea typeface="Yu Gothic" panose="020B0400000000000000" pitchFamily="34" charset="-128"/>
              </a:rPr>
              <a:t>自殺リスクの高さ、メンタルヘルスの悪化</a:t>
            </a:r>
          </a:p>
        </p:txBody>
      </p:sp>
      <p:sp>
        <p:nvSpPr>
          <p:cNvPr id="10" name="テキスト ボックス 9">
            <a:extLst>
              <a:ext uri="{FF2B5EF4-FFF2-40B4-BE49-F238E27FC236}">
                <a16:creationId xmlns:a16="http://schemas.microsoft.com/office/drawing/2014/main" id="{CFF0D399-762B-A946-6D9A-A6C484CFB9BF}"/>
              </a:ext>
            </a:extLst>
          </p:cNvPr>
          <p:cNvSpPr txBox="1"/>
          <p:nvPr/>
        </p:nvSpPr>
        <p:spPr>
          <a:xfrm>
            <a:off x="786396" y="2359095"/>
            <a:ext cx="10205453" cy="892552"/>
          </a:xfrm>
          <a:prstGeom prst="rect">
            <a:avLst/>
          </a:prstGeom>
          <a:noFill/>
        </p:spPr>
        <p:txBody>
          <a:bodyPr wrap="square" rtlCol="0">
            <a:spAutoFit/>
          </a:bodyPr>
          <a:lstStyle/>
          <a:p>
            <a:pPr marL="457200" indent="-457200">
              <a:buFont typeface="Arial" panose="020B0604020202020204" pitchFamily="34" charset="0"/>
              <a:buChar char="•"/>
            </a:pPr>
            <a:r>
              <a:rPr lang="en-US" altLang="ja-JP" sz="2600" dirty="0">
                <a:latin typeface="Yu Gothic Medium" panose="020B0400000000000000" pitchFamily="34" charset="-128"/>
                <a:ea typeface="Yu Gothic Medium" panose="020B0400000000000000" pitchFamily="34" charset="-128"/>
              </a:rPr>
              <a:t>10</a:t>
            </a:r>
            <a:r>
              <a:rPr lang="ja-JP" altLang="en-US" sz="2600">
                <a:latin typeface="Yu Gothic Medium" panose="020B0400000000000000" pitchFamily="34" charset="-128"/>
                <a:ea typeface="Yu Gothic Medium" panose="020B0400000000000000" pitchFamily="34" charset="-128"/>
              </a:rPr>
              <a:t>代</a:t>
            </a:r>
            <a:r>
              <a:rPr lang="en" altLang="ja-JP" sz="2600" dirty="0">
                <a:latin typeface="Yu Gothic Medium" panose="020B0400000000000000" pitchFamily="34" charset="-128"/>
                <a:ea typeface="Yu Gothic Medium" panose="020B0400000000000000" pitchFamily="34" charset="-128"/>
              </a:rPr>
              <a:t>LGBTQ</a:t>
            </a:r>
            <a:r>
              <a:rPr lang="ja-JP" altLang="en-US" sz="2600">
                <a:latin typeface="Yu Gothic Medium" panose="020B0400000000000000" pitchFamily="34" charset="-128"/>
                <a:ea typeface="Yu Gothic Medium" panose="020B0400000000000000" pitchFamily="34" charset="-128"/>
              </a:rPr>
              <a:t>は過去</a:t>
            </a:r>
            <a:r>
              <a:rPr lang="en-US" altLang="ja-JP" sz="2600" dirty="0">
                <a:latin typeface="Yu Gothic Medium" panose="020B0400000000000000" pitchFamily="34" charset="-128"/>
                <a:ea typeface="Yu Gothic Medium" panose="020B0400000000000000" pitchFamily="34" charset="-128"/>
              </a:rPr>
              <a:t>1</a:t>
            </a:r>
            <a:r>
              <a:rPr lang="ja-JP" altLang="en-US" sz="2600">
                <a:latin typeface="Yu Gothic Medium" panose="020B0400000000000000" pitchFamily="34" charset="-128"/>
                <a:ea typeface="Yu Gothic Medium" panose="020B0400000000000000" pitchFamily="34" charset="-128"/>
              </a:rPr>
              <a:t>年に</a:t>
            </a:r>
            <a:br>
              <a:rPr lang="en-US" altLang="ja-JP" sz="2600" dirty="0">
                <a:latin typeface="Yu Gothic Medium" panose="020B0400000000000000" pitchFamily="34" charset="-128"/>
                <a:ea typeface="Yu Gothic Medium" panose="020B0400000000000000" pitchFamily="34" charset="-128"/>
              </a:rPr>
            </a:br>
            <a:r>
              <a:rPr lang="en-US" altLang="ja-JP" sz="2600" dirty="0">
                <a:solidFill>
                  <a:srgbClr val="ED627F"/>
                </a:solidFill>
                <a:latin typeface="Yu Gothic Medium" panose="020B0400000000000000" pitchFamily="34" charset="-128"/>
                <a:ea typeface="Yu Gothic Medium" panose="020B0400000000000000" pitchFamily="34" charset="-128"/>
              </a:rPr>
              <a:t>53.9%</a:t>
            </a:r>
            <a:r>
              <a:rPr lang="ja-JP" altLang="en-US" sz="2600">
                <a:solidFill>
                  <a:srgbClr val="ED627F"/>
                </a:solidFill>
                <a:latin typeface="Yu Gothic Medium" panose="020B0400000000000000" pitchFamily="34" charset="-128"/>
                <a:ea typeface="Yu Gothic Medium" panose="020B0400000000000000" pitchFamily="34" charset="-128"/>
              </a:rPr>
              <a:t>が自殺念慮、</a:t>
            </a:r>
            <a:r>
              <a:rPr lang="en-US" altLang="ja-JP" sz="2600" dirty="0">
                <a:solidFill>
                  <a:srgbClr val="ED627F"/>
                </a:solidFill>
                <a:latin typeface="Yu Gothic Medium" panose="020B0400000000000000" pitchFamily="34" charset="-128"/>
                <a:ea typeface="Yu Gothic Medium" panose="020B0400000000000000" pitchFamily="34" charset="-128"/>
              </a:rPr>
              <a:t>19.6%</a:t>
            </a:r>
            <a:r>
              <a:rPr lang="ja-JP" altLang="en-US" sz="2600">
                <a:solidFill>
                  <a:srgbClr val="ED627F"/>
                </a:solidFill>
                <a:latin typeface="Yu Gothic Medium" panose="020B0400000000000000" pitchFamily="34" charset="-128"/>
                <a:ea typeface="Yu Gothic Medium" panose="020B0400000000000000" pitchFamily="34" charset="-128"/>
              </a:rPr>
              <a:t>が自殺未遂、</a:t>
            </a:r>
            <a:r>
              <a:rPr lang="en-US" altLang="ja-JP" sz="2600" dirty="0">
                <a:solidFill>
                  <a:srgbClr val="ED627F"/>
                </a:solidFill>
                <a:latin typeface="Yu Gothic Medium" panose="020B0400000000000000" pitchFamily="34" charset="-128"/>
                <a:ea typeface="Yu Gothic Medium" panose="020B0400000000000000" pitchFamily="34" charset="-128"/>
              </a:rPr>
              <a:t>42.2%</a:t>
            </a:r>
            <a:r>
              <a:rPr lang="ja-JP" altLang="en-US" sz="2600">
                <a:solidFill>
                  <a:srgbClr val="ED627F"/>
                </a:solidFill>
                <a:latin typeface="Yu Gothic Medium" panose="020B0400000000000000" pitchFamily="34" charset="-128"/>
                <a:ea typeface="Yu Gothic Medium" panose="020B0400000000000000" pitchFamily="34" charset="-128"/>
              </a:rPr>
              <a:t>が自傷行為</a:t>
            </a:r>
            <a:r>
              <a:rPr lang="ja-JP" altLang="en-US" sz="2600">
                <a:latin typeface="Yu Gothic Medium" panose="020B0400000000000000" pitchFamily="34" charset="-128"/>
                <a:ea typeface="Yu Gothic Medium" panose="020B0400000000000000" pitchFamily="34" charset="-128"/>
              </a:rPr>
              <a:t>を経験</a:t>
            </a:r>
          </a:p>
        </p:txBody>
      </p:sp>
      <p:sp>
        <p:nvSpPr>
          <p:cNvPr id="3" name="テキスト ボックス 2">
            <a:extLst>
              <a:ext uri="{FF2B5EF4-FFF2-40B4-BE49-F238E27FC236}">
                <a16:creationId xmlns:a16="http://schemas.microsoft.com/office/drawing/2014/main" id="{5B8D64A6-EE7C-70B5-1DE0-4CDDD3C35185}"/>
              </a:ext>
            </a:extLst>
          </p:cNvPr>
          <p:cNvSpPr txBox="1"/>
          <p:nvPr/>
        </p:nvSpPr>
        <p:spPr>
          <a:xfrm>
            <a:off x="1273173" y="4494001"/>
            <a:ext cx="5219699" cy="338554"/>
          </a:xfrm>
          <a:prstGeom prst="rect">
            <a:avLst/>
          </a:prstGeom>
          <a:noFill/>
        </p:spPr>
        <p:txBody>
          <a:bodyPr wrap="none" rtlCol="0">
            <a:spAutoFit/>
          </a:bodyPr>
          <a:lstStyle/>
          <a:p>
            <a:r>
              <a:rPr lang="ja-JP" altLang="en-US" sz="1600">
                <a:latin typeface="Yu Gothic Medium" panose="020B0400000000000000" pitchFamily="34" charset="-128"/>
                <a:ea typeface="Yu Gothic Medium" panose="020B0400000000000000" pitchFamily="34" charset="-128"/>
              </a:rPr>
              <a:t>認定</a:t>
            </a:r>
            <a:r>
              <a:rPr lang="en-US" altLang="ja-JP" sz="1600" dirty="0">
                <a:latin typeface="Yu Gothic Medium" panose="020B0400000000000000" pitchFamily="34" charset="-128"/>
                <a:ea typeface="Yu Gothic Medium" panose="020B0400000000000000" pitchFamily="34" charset="-128"/>
              </a:rPr>
              <a:t>NPO</a:t>
            </a:r>
            <a:r>
              <a:rPr lang="ja-JP" altLang="en-US" sz="1600">
                <a:latin typeface="Yu Gothic Medium" panose="020B0400000000000000" pitchFamily="34" charset="-128"/>
                <a:ea typeface="Yu Gothic Medium" panose="020B0400000000000000" pitchFamily="34" charset="-128"/>
              </a:rPr>
              <a:t>法人</a:t>
            </a:r>
            <a:r>
              <a:rPr lang="en" altLang="ja-JP" sz="1600" dirty="0" err="1">
                <a:latin typeface="Yu Gothic Medium" panose="020B0400000000000000" pitchFamily="34" charset="-128"/>
                <a:ea typeface="Yu Gothic Medium" panose="020B0400000000000000" pitchFamily="34" charset="-128"/>
              </a:rPr>
              <a:t>ReBit</a:t>
            </a:r>
            <a:r>
              <a:rPr lang="en" altLang="ja-JP" sz="1600" dirty="0">
                <a:latin typeface="Yu Gothic Medium" panose="020B0400000000000000" pitchFamily="34" charset="-128"/>
                <a:ea typeface="Yu Gothic Medium" panose="020B0400000000000000" pitchFamily="34" charset="-128"/>
              </a:rPr>
              <a:t> </a:t>
            </a:r>
            <a:r>
              <a:rPr lang="ja-JP" altLang="en-US" sz="1600">
                <a:latin typeface="Yu Gothic Medium" panose="020B0400000000000000" pitchFamily="34" charset="-128"/>
                <a:ea typeface="Yu Gothic Medium" panose="020B0400000000000000" pitchFamily="34" charset="-128"/>
              </a:rPr>
              <a:t>「</a:t>
            </a:r>
            <a:r>
              <a:rPr lang="en" altLang="ja-JP" sz="1600" dirty="0">
                <a:latin typeface="Yu Gothic Medium" panose="020B0400000000000000" pitchFamily="34" charset="-128"/>
                <a:ea typeface="Yu Gothic Medium" panose="020B0400000000000000" pitchFamily="34" charset="-128"/>
              </a:rPr>
              <a:t>LGBTQ</a:t>
            </a:r>
            <a:r>
              <a:rPr lang="ja-JP" altLang="en-US" sz="1600">
                <a:latin typeface="Yu Gothic Medium" panose="020B0400000000000000" pitchFamily="34" charset="-128"/>
                <a:ea typeface="Yu Gothic Medium" panose="020B0400000000000000" pitchFamily="34" charset="-128"/>
              </a:rPr>
              <a:t>子ども・若者調査</a:t>
            </a:r>
            <a:r>
              <a:rPr lang="en-US" altLang="ja-JP" sz="1600" dirty="0">
                <a:latin typeface="Yu Gothic Medium" panose="020B0400000000000000" pitchFamily="34" charset="-128"/>
                <a:ea typeface="Yu Gothic Medium" panose="020B0400000000000000" pitchFamily="34" charset="-128"/>
              </a:rPr>
              <a:t>2025</a:t>
            </a:r>
            <a:r>
              <a:rPr lang="ja-JP" altLang="en-US" sz="1600">
                <a:latin typeface="Yu Gothic Medium" panose="020B0400000000000000" pitchFamily="34" charset="-128"/>
                <a:ea typeface="Yu Gothic Medium" panose="020B0400000000000000" pitchFamily="34" charset="-128"/>
              </a:rPr>
              <a:t>」</a:t>
            </a:r>
          </a:p>
        </p:txBody>
      </p:sp>
      <p:sp>
        <p:nvSpPr>
          <p:cNvPr id="14" name="テキスト ボックス 13">
            <a:extLst>
              <a:ext uri="{FF2B5EF4-FFF2-40B4-BE49-F238E27FC236}">
                <a16:creationId xmlns:a16="http://schemas.microsoft.com/office/drawing/2014/main" id="{CEF0B563-37C4-A4DE-07A7-1C14C6F37672}"/>
              </a:ext>
            </a:extLst>
          </p:cNvPr>
          <p:cNvSpPr txBox="1"/>
          <p:nvPr/>
        </p:nvSpPr>
        <p:spPr>
          <a:xfrm>
            <a:off x="786396" y="3426548"/>
            <a:ext cx="10681704" cy="892552"/>
          </a:xfrm>
          <a:prstGeom prst="rect">
            <a:avLst/>
          </a:prstGeom>
          <a:noFill/>
        </p:spPr>
        <p:txBody>
          <a:bodyPr wrap="square" rtlCol="0">
            <a:spAutoFit/>
          </a:bodyPr>
          <a:lstStyle/>
          <a:p>
            <a:pPr marL="457200" indent="-457200">
              <a:buFont typeface="Arial" panose="020B0604020202020204" pitchFamily="34" charset="0"/>
              <a:buChar char="•"/>
            </a:pPr>
            <a:r>
              <a:rPr lang="ja-JP" altLang="en-US" sz="2600">
                <a:latin typeface="Yu Gothic Medium" panose="020B0400000000000000" pitchFamily="34" charset="-128"/>
                <a:ea typeface="Yu Gothic Medium" panose="020B0400000000000000" pitchFamily="34" charset="-128"/>
              </a:rPr>
              <a:t>日本財団の「日本財団第 </a:t>
            </a:r>
            <a:r>
              <a:rPr lang="en-US" altLang="ja-JP" sz="2600" dirty="0">
                <a:latin typeface="Yu Gothic Medium" panose="020B0400000000000000" pitchFamily="34" charset="-128"/>
                <a:ea typeface="Yu Gothic Medium" panose="020B0400000000000000" pitchFamily="34" charset="-128"/>
              </a:rPr>
              <a:t>4 </a:t>
            </a:r>
            <a:r>
              <a:rPr lang="ja-JP" altLang="en-US" sz="2600">
                <a:latin typeface="Yu Gothic Medium" panose="020B0400000000000000" pitchFamily="34" charset="-128"/>
                <a:ea typeface="Yu Gothic Medium" panose="020B0400000000000000" pitchFamily="34" charset="-128"/>
              </a:rPr>
              <a:t>回自殺意識調査（</a:t>
            </a:r>
            <a:r>
              <a:rPr lang="en-US" altLang="ja-JP" sz="2600" dirty="0">
                <a:latin typeface="Yu Gothic Medium" panose="020B0400000000000000" pitchFamily="34" charset="-128"/>
                <a:ea typeface="Yu Gothic Medium" panose="020B0400000000000000" pitchFamily="34" charset="-128"/>
              </a:rPr>
              <a:t>2021</a:t>
            </a:r>
            <a:r>
              <a:rPr lang="ja-JP" altLang="en-US" sz="2600">
                <a:latin typeface="Yu Gothic Medium" panose="020B0400000000000000" pitchFamily="34" charset="-128"/>
                <a:ea typeface="Yu Gothic Medium" panose="020B0400000000000000" pitchFamily="34" charset="-128"/>
              </a:rPr>
              <a:t>）」と比較し、</a:t>
            </a:r>
            <a:r>
              <a:rPr lang="en-US" altLang="ja-JP" sz="2600" dirty="0">
                <a:solidFill>
                  <a:srgbClr val="ED627F"/>
                </a:solidFill>
                <a:latin typeface="Yu Gothic Medium" panose="020B0400000000000000" pitchFamily="34" charset="-128"/>
                <a:ea typeface="Yu Gothic Medium" panose="020B0400000000000000" pitchFamily="34" charset="-128"/>
              </a:rPr>
              <a:t>10</a:t>
            </a:r>
            <a:r>
              <a:rPr lang="ja-JP" altLang="en-US" sz="2600">
                <a:solidFill>
                  <a:srgbClr val="ED627F"/>
                </a:solidFill>
                <a:latin typeface="Yu Gothic Medium" panose="020B0400000000000000" pitchFamily="34" charset="-128"/>
                <a:ea typeface="Yu Gothic Medium" panose="020B0400000000000000" pitchFamily="34" charset="-128"/>
              </a:rPr>
              <a:t>代</a:t>
            </a:r>
            <a:r>
              <a:rPr lang="en" altLang="ja-JP" sz="2600" dirty="0">
                <a:solidFill>
                  <a:srgbClr val="ED627F"/>
                </a:solidFill>
                <a:latin typeface="Yu Gothic Medium" panose="020B0400000000000000" pitchFamily="34" charset="-128"/>
                <a:ea typeface="Yu Gothic Medium" panose="020B0400000000000000" pitchFamily="34" charset="-128"/>
              </a:rPr>
              <a:t>LGBTQ</a:t>
            </a:r>
            <a:r>
              <a:rPr lang="ja-JP" altLang="en-US" sz="2600">
                <a:solidFill>
                  <a:srgbClr val="ED627F"/>
                </a:solidFill>
                <a:latin typeface="Yu Gothic Medium" panose="020B0400000000000000" pitchFamily="34" charset="-128"/>
                <a:ea typeface="Yu Gothic Medium" panose="020B0400000000000000" pitchFamily="34" charset="-128"/>
              </a:rPr>
              <a:t>の自殺念慮は</a:t>
            </a:r>
            <a:r>
              <a:rPr lang="en-US" altLang="ja-JP" sz="2600" dirty="0">
                <a:solidFill>
                  <a:srgbClr val="ED627F"/>
                </a:solidFill>
                <a:latin typeface="Yu Gothic Medium" panose="020B0400000000000000" pitchFamily="34" charset="-128"/>
                <a:ea typeface="Yu Gothic Medium" panose="020B0400000000000000" pitchFamily="34" charset="-128"/>
              </a:rPr>
              <a:t>3.3</a:t>
            </a:r>
            <a:r>
              <a:rPr lang="ja-JP" altLang="en-US" sz="2600">
                <a:solidFill>
                  <a:srgbClr val="ED627F"/>
                </a:solidFill>
                <a:latin typeface="Yu Gothic Medium" panose="020B0400000000000000" pitchFamily="34" charset="-128"/>
                <a:ea typeface="Yu Gothic Medium" panose="020B0400000000000000" pitchFamily="34" charset="-128"/>
              </a:rPr>
              <a:t>倍高く、自殺未遂経験は</a:t>
            </a:r>
            <a:r>
              <a:rPr lang="en-US" altLang="ja-JP" sz="2600" dirty="0">
                <a:solidFill>
                  <a:srgbClr val="ED627F"/>
                </a:solidFill>
                <a:latin typeface="Yu Gothic Medium" panose="020B0400000000000000" pitchFamily="34" charset="-128"/>
                <a:ea typeface="Yu Gothic Medium" panose="020B0400000000000000" pitchFamily="34" charset="-128"/>
              </a:rPr>
              <a:t>3.6</a:t>
            </a:r>
            <a:r>
              <a:rPr lang="ja-JP" altLang="en-US" sz="2600">
                <a:solidFill>
                  <a:srgbClr val="ED627F"/>
                </a:solidFill>
                <a:latin typeface="Yu Gothic Medium" panose="020B0400000000000000" pitchFamily="34" charset="-128"/>
                <a:ea typeface="Yu Gothic Medium" panose="020B0400000000000000" pitchFamily="34" charset="-128"/>
              </a:rPr>
              <a:t>倍高い</a:t>
            </a:r>
            <a:r>
              <a:rPr lang="ja-JP" altLang="en-US" sz="2600">
                <a:latin typeface="Yu Gothic Medium" panose="020B0400000000000000" pitchFamily="34" charset="-128"/>
                <a:ea typeface="Yu Gothic Medium" panose="020B0400000000000000" pitchFamily="34" charset="-128"/>
              </a:rPr>
              <a:t>状況</a:t>
            </a:r>
          </a:p>
        </p:txBody>
      </p:sp>
    </p:spTree>
    <p:extLst>
      <p:ext uri="{BB962C8B-B14F-4D97-AF65-F5344CB8AC3E}">
        <p14:creationId xmlns:p14="http://schemas.microsoft.com/office/powerpoint/2010/main" val="3811787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853A6-014E-2EBB-B246-40B3079C682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BA94096-AECD-B1BB-44BA-3CE86D27C5F5}"/>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06BF8FC5-676C-6265-48FB-D66EFD82D531}"/>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4551DD6D-5FBB-E19A-456F-424203F31484}"/>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5.</a:t>
            </a:r>
            <a:r>
              <a:rPr lang="ja-JP" altLang="en-US" sz="3200" b="1" dirty="0">
                <a:latin typeface="Yu Gothic" panose="020B0400000000000000" pitchFamily="34" charset="-128"/>
                <a:ea typeface="Yu Gothic" panose="020B0400000000000000" pitchFamily="34" charset="-128"/>
              </a:rPr>
              <a:t>困難の現状：</a:t>
            </a:r>
            <a:r>
              <a:rPr lang="ja-JP" altLang="en-US" sz="3200" b="1" dirty="0">
                <a:solidFill>
                  <a:srgbClr val="ED627F"/>
                </a:solidFill>
                <a:latin typeface="Yu Gothic" panose="020B0400000000000000" pitchFamily="34" charset="-128"/>
                <a:ea typeface="Yu Gothic" panose="020B0400000000000000" pitchFamily="34" charset="-128"/>
              </a:rPr>
              <a:t>自殺リスクの高さ、メンタルヘルスの悪化</a:t>
            </a:r>
          </a:p>
        </p:txBody>
      </p:sp>
      <p:sp>
        <p:nvSpPr>
          <p:cNvPr id="10" name="テキスト ボックス 9">
            <a:extLst>
              <a:ext uri="{FF2B5EF4-FFF2-40B4-BE49-F238E27FC236}">
                <a16:creationId xmlns:a16="http://schemas.microsoft.com/office/drawing/2014/main" id="{4835BA39-A339-B939-6FA7-A9AF8E2F2CE1}"/>
              </a:ext>
            </a:extLst>
          </p:cNvPr>
          <p:cNvSpPr txBox="1"/>
          <p:nvPr/>
        </p:nvSpPr>
        <p:spPr>
          <a:xfrm>
            <a:off x="786396" y="2359095"/>
            <a:ext cx="10529304" cy="2492990"/>
          </a:xfrm>
          <a:prstGeom prst="rect">
            <a:avLst/>
          </a:prstGeom>
          <a:noFill/>
        </p:spPr>
        <p:txBody>
          <a:bodyPr wrap="square" rtlCol="0">
            <a:spAutoFit/>
          </a:bodyPr>
          <a:lstStyle/>
          <a:p>
            <a:pPr marL="457200" indent="-457200">
              <a:buFont typeface="Arial" panose="020B0604020202020204" pitchFamily="34" charset="0"/>
              <a:buChar char="•"/>
            </a:pPr>
            <a:r>
              <a:rPr lang="en-US" altLang="ja-JP" sz="2600" dirty="0">
                <a:latin typeface="Yu Gothic Medium" panose="020B0400000000000000" pitchFamily="34" charset="-128"/>
                <a:ea typeface="Yu Gothic Medium" panose="020B0400000000000000" pitchFamily="34" charset="-128"/>
              </a:rPr>
              <a:t>10</a:t>
            </a:r>
            <a:r>
              <a:rPr lang="ja-JP" altLang="en-US" sz="2600">
                <a:latin typeface="Yu Gothic Medium" panose="020B0400000000000000" pitchFamily="34" charset="-128"/>
                <a:ea typeface="Yu Gothic Medium" panose="020B0400000000000000" pitchFamily="34" charset="-128"/>
              </a:rPr>
              <a:t>代</a:t>
            </a:r>
            <a:r>
              <a:rPr lang="en-US" altLang="ja-JP" sz="2600" dirty="0">
                <a:latin typeface="Yu Gothic Medium" panose="020B0400000000000000" pitchFamily="34" charset="-128"/>
                <a:ea typeface="Yu Gothic Medium" panose="020B0400000000000000" pitchFamily="34" charset="-128"/>
              </a:rPr>
              <a:t>LGBTQ</a:t>
            </a:r>
            <a:r>
              <a:rPr lang="ja-JP" altLang="en-US" sz="2600">
                <a:latin typeface="Yu Gothic Medium" panose="020B0400000000000000" pitchFamily="34" charset="-128"/>
                <a:ea typeface="Yu Gothic Medium" panose="020B0400000000000000" pitchFamily="34" charset="-128"/>
              </a:rPr>
              <a:t>の</a:t>
            </a:r>
            <a:r>
              <a:rPr lang="en-US" altLang="ja-JP" sz="2600" dirty="0">
                <a:solidFill>
                  <a:srgbClr val="ED627F"/>
                </a:solidFill>
                <a:latin typeface="Yu Gothic Medium" panose="020B0400000000000000" pitchFamily="34" charset="-128"/>
                <a:ea typeface="Yu Gothic Medium" panose="020B0400000000000000" pitchFamily="34" charset="-128"/>
              </a:rPr>
              <a:t>57.8%</a:t>
            </a:r>
            <a:r>
              <a:rPr lang="ja-JP" altLang="en-US" sz="2600">
                <a:solidFill>
                  <a:srgbClr val="ED627F"/>
                </a:solidFill>
                <a:latin typeface="Yu Gothic Medium" panose="020B0400000000000000" pitchFamily="34" charset="-128"/>
                <a:ea typeface="Yu Gothic Medium" panose="020B0400000000000000" pitchFamily="34" charset="-128"/>
              </a:rPr>
              <a:t>が、過去</a:t>
            </a:r>
            <a:r>
              <a:rPr lang="en-US" altLang="ja-JP" sz="2600" dirty="0">
                <a:solidFill>
                  <a:srgbClr val="ED627F"/>
                </a:solidFill>
                <a:latin typeface="Yu Gothic Medium" panose="020B0400000000000000" pitchFamily="34" charset="-128"/>
                <a:ea typeface="Yu Gothic Medium" panose="020B0400000000000000" pitchFamily="34" charset="-128"/>
              </a:rPr>
              <a:t>1</a:t>
            </a:r>
            <a:r>
              <a:rPr lang="ja-JP" altLang="en-US" sz="2600">
                <a:solidFill>
                  <a:srgbClr val="ED627F"/>
                </a:solidFill>
                <a:latin typeface="Yu Gothic Medium" panose="020B0400000000000000" pitchFamily="34" charset="-128"/>
                <a:ea typeface="Yu Gothic Medium" panose="020B0400000000000000" pitchFamily="34" charset="-128"/>
              </a:rPr>
              <a:t>年で心身不調や精神疾患を経験した</a:t>
            </a:r>
            <a:r>
              <a:rPr lang="ja-JP" altLang="en-US" sz="2600">
                <a:latin typeface="Yu Gothic Medium" panose="020B0400000000000000" pitchFamily="34" charset="-128"/>
                <a:ea typeface="Yu Gothic Medium" panose="020B0400000000000000" pitchFamily="34" charset="-128"/>
              </a:rPr>
              <a:t>と回答。</a:t>
            </a:r>
            <a:endParaRPr lang="en-US" altLang="ja-JP" sz="2600" dirty="0">
              <a:latin typeface="Yu Gothic Medium" panose="020B0400000000000000" pitchFamily="34" charset="-128"/>
              <a:ea typeface="Yu Gothic Medium" panose="020B0400000000000000" pitchFamily="34" charset="-128"/>
            </a:endParaRPr>
          </a:p>
          <a:p>
            <a:pPr marL="457200" indent="-457200">
              <a:buFont typeface="Arial" panose="020B0604020202020204" pitchFamily="34" charset="0"/>
              <a:buChar char="•"/>
            </a:pPr>
            <a:r>
              <a:rPr lang="ja-JP" altLang="en-US" sz="2600">
                <a:latin typeface="Yu Gothic Medium" panose="020B0400000000000000" pitchFamily="34" charset="-128"/>
                <a:ea typeface="Yu Gothic Medium" panose="020B0400000000000000" pitchFamily="34" charset="-128"/>
              </a:rPr>
              <a:t>メンタルヘルスを測る</a:t>
            </a:r>
            <a:r>
              <a:rPr lang="en-US" altLang="ja-JP" sz="2600" dirty="0">
                <a:latin typeface="Yu Gothic Medium" panose="020B0400000000000000" pitchFamily="34" charset="-128"/>
                <a:ea typeface="Yu Gothic Medium" panose="020B0400000000000000" pitchFamily="34" charset="-128"/>
              </a:rPr>
              <a:t>K6</a:t>
            </a:r>
            <a:r>
              <a:rPr lang="ja-JP" altLang="en-US" sz="2600">
                <a:latin typeface="Yu Gothic Medium" panose="020B0400000000000000" pitchFamily="34" charset="-128"/>
                <a:ea typeface="Yu Gothic Medium" panose="020B0400000000000000" pitchFamily="34" charset="-128"/>
              </a:rPr>
              <a:t>尺度で、気分障害・不安障害に相当する心理的苦痛を感じていると想定される</a:t>
            </a:r>
            <a:r>
              <a:rPr lang="ja-JP" altLang="en-US" sz="2600">
                <a:solidFill>
                  <a:srgbClr val="ED627F"/>
                </a:solidFill>
                <a:latin typeface="Yu Gothic Medium" panose="020B0400000000000000" pitchFamily="34" charset="-128"/>
                <a:ea typeface="Yu Gothic Medium" panose="020B0400000000000000" pitchFamily="34" charset="-128"/>
              </a:rPr>
              <a:t>「</a:t>
            </a:r>
            <a:r>
              <a:rPr lang="en-US" altLang="ja-JP" sz="2600" dirty="0">
                <a:solidFill>
                  <a:srgbClr val="ED627F"/>
                </a:solidFill>
                <a:latin typeface="Yu Gothic Medium" panose="020B0400000000000000" pitchFamily="34" charset="-128"/>
                <a:ea typeface="Yu Gothic Medium" panose="020B0400000000000000" pitchFamily="34" charset="-128"/>
              </a:rPr>
              <a:t>10</a:t>
            </a:r>
            <a:r>
              <a:rPr lang="ja-JP" altLang="en-US" sz="2600">
                <a:solidFill>
                  <a:srgbClr val="ED627F"/>
                </a:solidFill>
                <a:latin typeface="Yu Gothic Medium" panose="020B0400000000000000" pitchFamily="34" charset="-128"/>
                <a:ea typeface="Yu Gothic Medium" panose="020B0400000000000000" pitchFamily="34" charset="-128"/>
              </a:rPr>
              <a:t>点以上」が</a:t>
            </a:r>
            <a:r>
              <a:rPr lang="en-US" altLang="ja-JP" sz="2600" dirty="0">
                <a:solidFill>
                  <a:srgbClr val="ED627F"/>
                </a:solidFill>
                <a:latin typeface="Yu Gothic Medium" panose="020B0400000000000000" pitchFamily="34" charset="-128"/>
                <a:ea typeface="Yu Gothic Medium" panose="020B0400000000000000" pitchFamily="34" charset="-128"/>
              </a:rPr>
              <a:t>52.4%</a:t>
            </a:r>
            <a:br>
              <a:rPr lang="en-US" altLang="ja-JP" sz="2600" dirty="0">
                <a:solidFill>
                  <a:srgbClr val="ED627F"/>
                </a:solidFill>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→厚生労働省の</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国民生活基礎調査（</a:t>
            </a:r>
            <a:r>
              <a:rPr lang="en-US" altLang="ja-JP" sz="2600" dirty="0">
                <a:latin typeface="Yu Gothic Medium" panose="020B0400000000000000" pitchFamily="34" charset="-128"/>
                <a:ea typeface="Yu Gothic Medium" panose="020B0400000000000000" pitchFamily="34" charset="-128"/>
              </a:rPr>
              <a:t>2022</a:t>
            </a:r>
            <a:r>
              <a:rPr lang="ja-JP" altLang="en-US" sz="2600">
                <a:latin typeface="Yu Gothic Medium" panose="020B0400000000000000" pitchFamily="34" charset="-128"/>
                <a:ea typeface="Yu Gothic Medium" panose="020B0400000000000000" pitchFamily="34" charset="-128"/>
              </a:rPr>
              <a:t>）</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と比較し</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en-US" altLang="ja-JP" sz="2600" dirty="0">
                <a:solidFill>
                  <a:srgbClr val="ED627F"/>
                </a:solidFill>
                <a:latin typeface="Yu Gothic Medium" panose="020B0400000000000000" pitchFamily="34" charset="-128"/>
                <a:ea typeface="Yu Gothic Medium" panose="020B0400000000000000" pitchFamily="34" charset="-128"/>
              </a:rPr>
              <a:t>8.2</a:t>
            </a:r>
            <a:r>
              <a:rPr lang="ja-JP" altLang="en-US" sz="2600">
                <a:solidFill>
                  <a:srgbClr val="ED627F"/>
                </a:solidFill>
                <a:latin typeface="Yu Gothic Medium" panose="020B0400000000000000" pitchFamily="34" charset="-128"/>
                <a:ea typeface="Yu Gothic Medium" panose="020B0400000000000000" pitchFamily="34" charset="-128"/>
              </a:rPr>
              <a:t>倍高い</a:t>
            </a:r>
            <a:r>
              <a:rPr lang="ja-JP" altLang="en-US" sz="2600">
                <a:latin typeface="Yu Gothic Medium" panose="020B0400000000000000" pitchFamily="34" charset="-128"/>
                <a:ea typeface="Yu Gothic Medium" panose="020B0400000000000000" pitchFamily="34" charset="-128"/>
              </a:rPr>
              <a:t>状況。</a:t>
            </a:r>
          </a:p>
        </p:txBody>
      </p:sp>
      <p:sp>
        <p:nvSpPr>
          <p:cNvPr id="3" name="テキスト ボックス 2">
            <a:extLst>
              <a:ext uri="{FF2B5EF4-FFF2-40B4-BE49-F238E27FC236}">
                <a16:creationId xmlns:a16="http://schemas.microsoft.com/office/drawing/2014/main" id="{98EC46F9-C091-43BD-D5BD-99CAFC0184A3}"/>
              </a:ext>
            </a:extLst>
          </p:cNvPr>
          <p:cNvSpPr txBox="1"/>
          <p:nvPr/>
        </p:nvSpPr>
        <p:spPr>
          <a:xfrm>
            <a:off x="1273173" y="5911882"/>
            <a:ext cx="5219699" cy="338554"/>
          </a:xfrm>
          <a:prstGeom prst="rect">
            <a:avLst/>
          </a:prstGeom>
          <a:noFill/>
        </p:spPr>
        <p:txBody>
          <a:bodyPr wrap="none" rtlCol="0">
            <a:spAutoFit/>
          </a:bodyPr>
          <a:lstStyle/>
          <a:p>
            <a:r>
              <a:rPr lang="ja-JP" altLang="en-US" sz="1600">
                <a:latin typeface="Yu Gothic Medium" panose="020B0400000000000000" pitchFamily="34" charset="-128"/>
                <a:ea typeface="Yu Gothic Medium" panose="020B0400000000000000" pitchFamily="34" charset="-128"/>
              </a:rPr>
              <a:t>認定</a:t>
            </a:r>
            <a:r>
              <a:rPr lang="en-US" altLang="ja-JP" sz="1600" dirty="0">
                <a:latin typeface="Yu Gothic Medium" panose="020B0400000000000000" pitchFamily="34" charset="-128"/>
                <a:ea typeface="Yu Gothic Medium" panose="020B0400000000000000" pitchFamily="34" charset="-128"/>
              </a:rPr>
              <a:t>NPO</a:t>
            </a:r>
            <a:r>
              <a:rPr lang="ja-JP" altLang="en-US" sz="1600">
                <a:latin typeface="Yu Gothic Medium" panose="020B0400000000000000" pitchFamily="34" charset="-128"/>
                <a:ea typeface="Yu Gothic Medium" panose="020B0400000000000000" pitchFamily="34" charset="-128"/>
              </a:rPr>
              <a:t>法人</a:t>
            </a:r>
            <a:r>
              <a:rPr lang="en" altLang="ja-JP" sz="1600" dirty="0" err="1">
                <a:latin typeface="Yu Gothic Medium" panose="020B0400000000000000" pitchFamily="34" charset="-128"/>
                <a:ea typeface="Yu Gothic Medium" panose="020B0400000000000000" pitchFamily="34" charset="-128"/>
              </a:rPr>
              <a:t>ReBit</a:t>
            </a:r>
            <a:r>
              <a:rPr lang="en" altLang="ja-JP" sz="1600" dirty="0">
                <a:latin typeface="Yu Gothic Medium" panose="020B0400000000000000" pitchFamily="34" charset="-128"/>
                <a:ea typeface="Yu Gothic Medium" panose="020B0400000000000000" pitchFamily="34" charset="-128"/>
              </a:rPr>
              <a:t> </a:t>
            </a:r>
            <a:r>
              <a:rPr lang="ja-JP" altLang="en-US" sz="1600">
                <a:latin typeface="Yu Gothic Medium" panose="020B0400000000000000" pitchFamily="34" charset="-128"/>
                <a:ea typeface="Yu Gothic Medium" panose="020B0400000000000000" pitchFamily="34" charset="-128"/>
              </a:rPr>
              <a:t>「</a:t>
            </a:r>
            <a:r>
              <a:rPr lang="en" altLang="ja-JP" sz="1600" dirty="0">
                <a:latin typeface="Yu Gothic Medium" panose="020B0400000000000000" pitchFamily="34" charset="-128"/>
                <a:ea typeface="Yu Gothic Medium" panose="020B0400000000000000" pitchFamily="34" charset="-128"/>
              </a:rPr>
              <a:t>LGBTQ</a:t>
            </a:r>
            <a:r>
              <a:rPr lang="ja-JP" altLang="en-US" sz="1600">
                <a:latin typeface="Yu Gothic Medium" panose="020B0400000000000000" pitchFamily="34" charset="-128"/>
                <a:ea typeface="Yu Gothic Medium" panose="020B0400000000000000" pitchFamily="34" charset="-128"/>
              </a:rPr>
              <a:t>子ども・若者調査</a:t>
            </a:r>
            <a:r>
              <a:rPr lang="en-US" altLang="ja-JP" sz="1600" dirty="0">
                <a:latin typeface="Yu Gothic Medium" panose="020B0400000000000000" pitchFamily="34" charset="-128"/>
                <a:ea typeface="Yu Gothic Medium" panose="020B0400000000000000" pitchFamily="34" charset="-128"/>
              </a:rPr>
              <a:t>2025</a:t>
            </a:r>
            <a:r>
              <a:rPr lang="ja-JP" altLang="en-US" sz="1600">
                <a:latin typeface="Yu Gothic Medium" panose="020B0400000000000000" pitchFamily="34" charset="-128"/>
                <a:ea typeface="Yu Gothic Medium" panose="020B0400000000000000" pitchFamily="34" charset="-128"/>
              </a:rPr>
              <a:t>」</a:t>
            </a:r>
          </a:p>
        </p:txBody>
      </p:sp>
    </p:spTree>
    <p:extLst>
      <p:ext uri="{BB962C8B-B14F-4D97-AF65-F5344CB8AC3E}">
        <p14:creationId xmlns:p14="http://schemas.microsoft.com/office/powerpoint/2010/main" val="3585636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26E56-104C-E139-85F8-B7D581EB42B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20A07D8-D226-50DD-8DF0-FAC39642DAD8}"/>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3B758F8C-818E-1423-0E2A-FE91A2A43330}"/>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FBD994FA-41D9-AA39-F58C-C4D1FD35107F}"/>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5.</a:t>
            </a:r>
            <a:r>
              <a:rPr lang="ja-JP" altLang="en-US" sz="3200" b="1" dirty="0">
                <a:latin typeface="Yu Gothic" panose="020B0400000000000000" pitchFamily="34" charset="-128"/>
                <a:ea typeface="Yu Gothic" panose="020B0400000000000000" pitchFamily="34" charset="-128"/>
              </a:rPr>
              <a:t>困難の現状：</a:t>
            </a:r>
            <a:r>
              <a:rPr lang="ja-JP" altLang="en-US" sz="3200" b="1" dirty="0">
                <a:solidFill>
                  <a:srgbClr val="ED627F"/>
                </a:solidFill>
                <a:latin typeface="Yu Gothic" panose="020B0400000000000000" pitchFamily="34" charset="-128"/>
                <a:ea typeface="Yu Gothic" panose="020B0400000000000000" pitchFamily="34" charset="-128"/>
              </a:rPr>
              <a:t>自殺リスクの高さ、メンタルヘルスの悪化</a:t>
            </a:r>
          </a:p>
        </p:txBody>
      </p:sp>
      <p:sp>
        <p:nvSpPr>
          <p:cNvPr id="10" name="テキスト ボックス 9">
            <a:extLst>
              <a:ext uri="{FF2B5EF4-FFF2-40B4-BE49-F238E27FC236}">
                <a16:creationId xmlns:a16="http://schemas.microsoft.com/office/drawing/2014/main" id="{E9656E35-40AF-2340-FE8C-85F093B518C6}"/>
              </a:ext>
            </a:extLst>
          </p:cNvPr>
          <p:cNvSpPr txBox="1"/>
          <p:nvPr/>
        </p:nvSpPr>
        <p:spPr>
          <a:xfrm>
            <a:off x="786396" y="2359095"/>
            <a:ext cx="10529304" cy="2092881"/>
          </a:xfrm>
          <a:prstGeom prst="rect">
            <a:avLst/>
          </a:prstGeom>
          <a:noFill/>
        </p:spPr>
        <p:txBody>
          <a:bodyPr wrap="square" rtlCol="0">
            <a:spAutoFit/>
          </a:bodyPr>
          <a:lstStyle/>
          <a:p>
            <a:pPr marL="457200" indent="-457200">
              <a:buFont typeface="Arial" panose="020B0604020202020204" pitchFamily="34" charset="0"/>
              <a:buChar char="•"/>
            </a:pPr>
            <a:r>
              <a:rPr lang="ja-JP" altLang="en-US" sz="2600">
                <a:latin typeface="Yu Gothic Medium" panose="020B0400000000000000" pitchFamily="34" charset="-128"/>
                <a:ea typeface="Yu Gothic Medium" panose="020B0400000000000000" pitchFamily="34" charset="-128"/>
              </a:rPr>
              <a:t>孤独感が「しばしばある・常にある」と回答した</a:t>
            </a:r>
            <a:br>
              <a:rPr lang="en-US" altLang="ja-JP" sz="2600" dirty="0">
                <a:latin typeface="Yu Gothic Medium" panose="020B0400000000000000" pitchFamily="34" charset="-128"/>
                <a:ea typeface="Yu Gothic Medium" panose="020B0400000000000000" pitchFamily="34" charset="-128"/>
              </a:rPr>
            </a:br>
            <a:r>
              <a:rPr lang="en-US" altLang="ja-JP" sz="2600" dirty="0">
                <a:solidFill>
                  <a:srgbClr val="ED627F"/>
                </a:solidFill>
                <a:latin typeface="Yu Gothic Medium" panose="020B0400000000000000" pitchFamily="34" charset="-128"/>
                <a:ea typeface="Yu Gothic Medium" panose="020B0400000000000000" pitchFamily="34" charset="-128"/>
              </a:rPr>
              <a:t>10</a:t>
            </a:r>
            <a:r>
              <a:rPr lang="ja-JP" altLang="en-US" sz="2600">
                <a:solidFill>
                  <a:srgbClr val="ED627F"/>
                </a:solidFill>
                <a:latin typeface="Yu Gothic Medium" panose="020B0400000000000000" pitchFamily="34" charset="-128"/>
                <a:ea typeface="Yu Gothic Medium" panose="020B0400000000000000" pitchFamily="34" charset="-128"/>
              </a:rPr>
              <a:t>代</a:t>
            </a:r>
            <a:r>
              <a:rPr lang="en-US" altLang="ja-JP" sz="2600" dirty="0">
                <a:solidFill>
                  <a:srgbClr val="ED627F"/>
                </a:solidFill>
                <a:latin typeface="Yu Gothic Medium" panose="020B0400000000000000" pitchFamily="34" charset="-128"/>
                <a:ea typeface="Yu Gothic Medium" panose="020B0400000000000000" pitchFamily="34" charset="-128"/>
              </a:rPr>
              <a:t>LGBTQ</a:t>
            </a:r>
            <a:r>
              <a:rPr lang="ja-JP" altLang="en-US" sz="2600">
                <a:solidFill>
                  <a:srgbClr val="ED627F"/>
                </a:solidFill>
                <a:latin typeface="Yu Gothic Medium" panose="020B0400000000000000" pitchFamily="34" charset="-128"/>
                <a:ea typeface="Yu Gothic Medium" panose="020B0400000000000000" pitchFamily="34" charset="-128"/>
              </a:rPr>
              <a:t>は</a:t>
            </a:r>
            <a:r>
              <a:rPr lang="en-US" altLang="ja-JP" sz="2600" dirty="0">
                <a:solidFill>
                  <a:srgbClr val="ED627F"/>
                </a:solidFill>
                <a:latin typeface="Yu Gothic Medium" panose="020B0400000000000000" pitchFamily="34" charset="-128"/>
                <a:ea typeface="Yu Gothic Medium" panose="020B0400000000000000" pitchFamily="34" charset="-128"/>
              </a:rPr>
              <a:t>29.4%</a:t>
            </a:r>
            <a:r>
              <a:rPr lang="ja-JP" altLang="en-US" sz="2600">
                <a:solidFill>
                  <a:srgbClr val="ED627F"/>
                </a:solidFill>
                <a:latin typeface="Yu Gothic Medium" panose="020B0400000000000000" pitchFamily="34" charset="-128"/>
                <a:ea typeface="Yu Gothic Medium" panose="020B0400000000000000" pitchFamily="34" charset="-128"/>
              </a:rPr>
              <a:t>、</a:t>
            </a:r>
            <a:r>
              <a:rPr lang="en-US" altLang="ja-JP" sz="2600" dirty="0">
                <a:solidFill>
                  <a:srgbClr val="ED627F"/>
                </a:solidFill>
                <a:latin typeface="Yu Gothic Medium" panose="020B0400000000000000" pitchFamily="34" charset="-128"/>
                <a:ea typeface="Yu Gothic Medium" panose="020B0400000000000000" pitchFamily="34" charset="-128"/>
              </a:rPr>
              <a:t>20</a:t>
            </a:r>
            <a:r>
              <a:rPr lang="ja-JP" altLang="en-US" sz="2600">
                <a:solidFill>
                  <a:srgbClr val="ED627F"/>
                </a:solidFill>
                <a:latin typeface="Yu Gothic Medium" panose="020B0400000000000000" pitchFamily="34" charset="-128"/>
                <a:ea typeface="Yu Gothic Medium" panose="020B0400000000000000" pitchFamily="34" charset="-128"/>
              </a:rPr>
              <a:t>代</a:t>
            </a:r>
            <a:r>
              <a:rPr lang="en-US" altLang="ja-JP" sz="2600" dirty="0">
                <a:solidFill>
                  <a:srgbClr val="ED627F"/>
                </a:solidFill>
                <a:latin typeface="Yu Gothic Medium" panose="020B0400000000000000" pitchFamily="34" charset="-128"/>
                <a:ea typeface="Yu Gothic Medium" panose="020B0400000000000000" pitchFamily="34" charset="-128"/>
              </a:rPr>
              <a:t>LGBTQ</a:t>
            </a:r>
            <a:r>
              <a:rPr lang="ja-JP" altLang="en-US" sz="2600">
                <a:solidFill>
                  <a:srgbClr val="ED627F"/>
                </a:solidFill>
                <a:latin typeface="Yu Gothic Medium" panose="020B0400000000000000" pitchFamily="34" charset="-128"/>
                <a:ea typeface="Yu Gothic Medium" panose="020B0400000000000000" pitchFamily="34" charset="-128"/>
              </a:rPr>
              <a:t>は</a:t>
            </a:r>
            <a:r>
              <a:rPr lang="en-US" altLang="ja-JP" sz="2600" dirty="0">
                <a:solidFill>
                  <a:srgbClr val="ED627F"/>
                </a:solidFill>
                <a:latin typeface="Yu Gothic Medium" panose="020B0400000000000000" pitchFamily="34" charset="-128"/>
                <a:ea typeface="Yu Gothic Medium" panose="020B0400000000000000" pitchFamily="34" charset="-128"/>
              </a:rPr>
              <a:t>27.2%</a:t>
            </a:r>
            <a:r>
              <a:rPr lang="ja-JP" altLang="en-US" sz="2600">
                <a:solidFill>
                  <a:srgbClr val="ED627F"/>
                </a:solidFill>
                <a:latin typeface="Yu Gothic Medium" panose="020B0400000000000000" pitchFamily="34" charset="-128"/>
                <a:ea typeface="Yu Gothic Medium" panose="020B0400000000000000" pitchFamily="34" charset="-128"/>
              </a:rPr>
              <a:t>、</a:t>
            </a:r>
            <a:r>
              <a:rPr lang="en-US" altLang="ja-JP" sz="2600" dirty="0">
                <a:solidFill>
                  <a:srgbClr val="ED627F"/>
                </a:solidFill>
                <a:latin typeface="Yu Gothic Medium" panose="020B0400000000000000" pitchFamily="34" charset="-128"/>
                <a:ea typeface="Yu Gothic Medium" panose="020B0400000000000000" pitchFamily="34" charset="-128"/>
              </a:rPr>
              <a:t>30</a:t>
            </a:r>
            <a:r>
              <a:rPr lang="ja-JP" altLang="en-US" sz="2600">
                <a:solidFill>
                  <a:srgbClr val="ED627F"/>
                </a:solidFill>
                <a:latin typeface="Yu Gothic Medium" panose="020B0400000000000000" pitchFamily="34" charset="-128"/>
                <a:ea typeface="Yu Gothic Medium" panose="020B0400000000000000" pitchFamily="34" charset="-128"/>
              </a:rPr>
              <a:t>代</a:t>
            </a:r>
            <a:r>
              <a:rPr lang="en-US" altLang="ja-JP" sz="2600" dirty="0">
                <a:solidFill>
                  <a:srgbClr val="ED627F"/>
                </a:solidFill>
                <a:latin typeface="Yu Gothic Medium" panose="020B0400000000000000" pitchFamily="34" charset="-128"/>
                <a:ea typeface="Yu Gothic Medium" panose="020B0400000000000000" pitchFamily="34" charset="-128"/>
              </a:rPr>
              <a:t>LGBTQ</a:t>
            </a:r>
            <a:r>
              <a:rPr lang="ja-JP" altLang="en-US" sz="2600">
                <a:solidFill>
                  <a:srgbClr val="ED627F"/>
                </a:solidFill>
                <a:latin typeface="Yu Gothic Medium" panose="020B0400000000000000" pitchFamily="34" charset="-128"/>
                <a:ea typeface="Yu Gothic Medium" panose="020B0400000000000000" pitchFamily="34" charset="-128"/>
              </a:rPr>
              <a:t>は</a:t>
            </a:r>
            <a:r>
              <a:rPr lang="en-US" altLang="ja-JP" sz="2600" dirty="0">
                <a:solidFill>
                  <a:srgbClr val="ED627F"/>
                </a:solidFill>
                <a:latin typeface="Yu Gothic Medium" panose="020B0400000000000000" pitchFamily="34" charset="-128"/>
                <a:ea typeface="Yu Gothic Medium" panose="020B0400000000000000" pitchFamily="34" charset="-128"/>
              </a:rPr>
              <a:t>25.8%</a:t>
            </a:r>
            <a:br>
              <a:rPr lang="en-US" altLang="ja-JP" sz="2600" dirty="0">
                <a:solidFill>
                  <a:srgbClr val="ED627F"/>
                </a:solidFill>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→内閣府の</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孤独・孤立の実態把握に関する全国調査（</a:t>
            </a:r>
            <a:r>
              <a:rPr lang="en-US" altLang="ja-JP" sz="2600" dirty="0">
                <a:latin typeface="Yu Gothic Medium" panose="020B0400000000000000" pitchFamily="34" charset="-128"/>
                <a:ea typeface="Yu Gothic Medium" panose="020B0400000000000000" pitchFamily="34" charset="-128"/>
              </a:rPr>
              <a:t>2022</a:t>
            </a:r>
            <a:r>
              <a:rPr lang="ja-JP" altLang="en-US" sz="2600">
                <a:latin typeface="Yu Gothic Medium" panose="020B0400000000000000" pitchFamily="34" charset="-128"/>
                <a:ea typeface="Yu Gothic Medium" panose="020B0400000000000000" pitchFamily="34" charset="-128"/>
              </a:rPr>
              <a:t>）</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と比較すると、孤独感が「しばしばある・常にある」の回答が、</a:t>
            </a:r>
            <a:r>
              <a:rPr lang="en-US" altLang="ja-JP" sz="2600" dirty="0">
                <a:solidFill>
                  <a:srgbClr val="ED627F"/>
                </a:solidFill>
                <a:latin typeface="Yu Gothic Medium" panose="020B0400000000000000" pitchFamily="34" charset="-128"/>
                <a:ea typeface="Yu Gothic Medium" panose="020B0400000000000000" pitchFamily="34" charset="-128"/>
              </a:rPr>
              <a:t>10</a:t>
            </a:r>
            <a:r>
              <a:rPr lang="ja-JP" altLang="en-US" sz="2600">
                <a:solidFill>
                  <a:srgbClr val="ED627F"/>
                </a:solidFill>
                <a:latin typeface="Yu Gothic Medium" panose="020B0400000000000000" pitchFamily="34" charset="-128"/>
                <a:ea typeface="Yu Gothic Medium" panose="020B0400000000000000" pitchFamily="34" charset="-128"/>
              </a:rPr>
              <a:t>代</a:t>
            </a:r>
            <a:r>
              <a:rPr lang="en-US" altLang="ja-JP" sz="2600" dirty="0">
                <a:solidFill>
                  <a:srgbClr val="ED627F"/>
                </a:solidFill>
                <a:latin typeface="Yu Gothic Medium" panose="020B0400000000000000" pitchFamily="34" charset="-128"/>
                <a:ea typeface="Yu Gothic Medium" panose="020B0400000000000000" pitchFamily="34" charset="-128"/>
              </a:rPr>
              <a:t>LGBTQ</a:t>
            </a:r>
            <a:r>
              <a:rPr lang="ja-JP" altLang="en-US" sz="2600">
                <a:solidFill>
                  <a:srgbClr val="ED627F"/>
                </a:solidFill>
                <a:latin typeface="Yu Gothic Medium" panose="020B0400000000000000" pitchFamily="34" charset="-128"/>
                <a:ea typeface="Yu Gothic Medium" panose="020B0400000000000000" pitchFamily="34" charset="-128"/>
              </a:rPr>
              <a:t>は</a:t>
            </a:r>
            <a:r>
              <a:rPr lang="en-US" altLang="ja-JP" sz="2600" dirty="0">
                <a:solidFill>
                  <a:srgbClr val="ED627F"/>
                </a:solidFill>
                <a:latin typeface="Yu Gothic Medium" panose="020B0400000000000000" pitchFamily="34" charset="-128"/>
                <a:ea typeface="Yu Gothic Medium" panose="020B0400000000000000" pitchFamily="34" charset="-128"/>
              </a:rPr>
              <a:t>8.6</a:t>
            </a:r>
            <a:r>
              <a:rPr lang="ja-JP" altLang="en-US" sz="2600">
                <a:solidFill>
                  <a:srgbClr val="ED627F"/>
                </a:solidFill>
                <a:latin typeface="Yu Gothic Medium" panose="020B0400000000000000" pitchFamily="34" charset="-128"/>
                <a:ea typeface="Yu Gothic Medium" panose="020B0400000000000000" pitchFamily="34" charset="-128"/>
              </a:rPr>
              <a:t>倍高い</a:t>
            </a:r>
            <a:r>
              <a:rPr lang="ja-JP" altLang="en-US" sz="2600">
                <a:latin typeface="Yu Gothic Medium" panose="020B0400000000000000" pitchFamily="34" charset="-128"/>
                <a:ea typeface="Yu Gothic Medium" panose="020B0400000000000000" pitchFamily="34" charset="-128"/>
              </a:rPr>
              <a:t>状況。</a:t>
            </a:r>
          </a:p>
        </p:txBody>
      </p:sp>
      <p:sp>
        <p:nvSpPr>
          <p:cNvPr id="3" name="テキスト ボックス 2">
            <a:extLst>
              <a:ext uri="{FF2B5EF4-FFF2-40B4-BE49-F238E27FC236}">
                <a16:creationId xmlns:a16="http://schemas.microsoft.com/office/drawing/2014/main" id="{EEB1BAA6-C8CC-FEB2-39ED-25CB87A1F0D8}"/>
              </a:ext>
            </a:extLst>
          </p:cNvPr>
          <p:cNvSpPr txBox="1"/>
          <p:nvPr/>
        </p:nvSpPr>
        <p:spPr>
          <a:xfrm>
            <a:off x="1273173" y="5911882"/>
            <a:ext cx="5219699" cy="338554"/>
          </a:xfrm>
          <a:prstGeom prst="rect">
            <a:avLst/>
          </a:prstGeom>
          <a:noFill/>
        </p:spPr>
        <p:txBody>
          <a:bodyPr wrap="none" rtlCol="0">
            <a:spAutoFit/>
          </a:bodyPr>
          <a:lstStyle/>
          <a:p>
            <a:r>
              <a:rPr lang="ja-JP" altLang="en-US" sz="1600">
                <a:latin typeface="Yu Gothic Medium" panose="020B0400000000000000" pitchFamily="34" charset="-128"/>
                <a:ea typeface="Yu Gothic Medium" panose="020B0400000000000000" pitchFamily="34" charset="-128"/>
              </a:rPr>
              <a:t>認定</a:t>
            </a:r>
            <a:r>
              <a:rPr lang="en-US" altLang="ja-JP" sz="1600" dirty="0">
                <a:latin typeface="Yu Gothic Medium" panose="020B0400000000000000" pitchFamily="34" charset="-128"/>
                <a:ea typeface="Yu Gothic Medium" panose="020B0400000000000000" pitchFamily="34" charset="-128"/>
              </a:rPr>
              <a:t>NPO</a:t>
            </a:r>
            <a:r>
              <a:rPr lang="ja-JP" altLang="en-US" sz="1600">
                <a:latin typeface="Yu Gothic Medium" panose="020B0400000000000000" pitchFamily="34" charset="-128"/>
                <a:ea typeface="Yu Gothic Medium" panose="020B0400000000000000" pitchFamily="34" charset="-128"/>
              </a:rPr>
              <a:t>法人</a:t>
            </a:r>
            <a:r>
              <a:rPr lang="en" altLang="ja-JP" sz="1600" dirty="0" err="1">
                <a:latin typeface="Yu Gothic Medium" panose="020B0400000000000000" pitchFamily="34" charset="-128"/>
                <a:ea typeface="Yu Gothic Medium" panose="020B0400000000000000" pitchFamily="34" charset="-128"/>
              </a:rPr>
              <a:t>ReBit</a:t>
            </a:r>
            <a:r>
              <a:rPr lang="en" altLang="ja-JP" sz="1600" dirty="0">
                <a:latin typeface="Yu Gothic Medium" panose="020B0400000000000000" pitchFamily="34" charset="-128"/>
                <a:ea typeface="Yu Gothic Medium" panose="020B0400000000000000" pitchFamily="34" charset="-128"/>
              </a:rPr>
              <a:t> </a:t>
            </a:r>
            <a:r>
              <a:rPr lang="ja-JP" altLang="en-US" sz="1600">
                <a:latin typeface="Yu Gothic Medium" panose="020B0400000000000000" pitchFamily="34" charset="-128"/>
                <a:ea typeface="Yu Gothic Medium" panose="020B0400000000000000" pitchFamily="34" charset="-128"/>
              </a:rPr>
              <a:t>「</a:t>
            </a:r>
            <a:r>
              <a:rPr lang="en" altLang="ja-JP" sz="1600" dirty="0">
                <a:latin typeface="Yu Gothic Medium" panose="020B0400000000000000" pitchFamily="34" charset="-128"/>
                <a:ea typeface="Yu Gothic Medium" panose="020B0400000000000000" pitchFamily="34" charset="-128"/>
              </a:rPr>
              <a:t>LGBTQ</a:t>
            </a:r>
            <a:r>
              <a:rPr lang="ja-JP" altLang="en-US" sz="1600">
                <a:latin typeface="Yu Gothic Medium" panose="020B0400000000000000" pitchFamily="34" charset="-128"/>
                <a:ea typeface="Yu Gothic Medium" panose="020B0400000000000000" pitchFamily="34" charset="-128"/>
              </a:rPr>
              <a:t>子ども・若者調査</a:t>
            </a:r>
            <a:r>
              <a:rPr lang="en-US" altLang="ja-JP" sz="1600" dirty="0">
                <a:latin typeface="Yu Gothic Medium" panose="020B0400000000000000" pitchFamily="34" charset="-128"/>
                <a:ea typeface="Yu Gothic Medium" panose="020B0400000000000000" pitchFamily="34" charset="-128"/>
              </a:rPr>
              <a:t>2022</a:t>
            </a:r>
            <a:r>
              <a:rPr lang="ja-JP" altLang="en-US" sz="1600">
                <a:latin typeface="Yu Gothic Medium" panose="020B0400000000000000" pitchFamily="34" charset="-128"/>
                <a:ea typeface="Yu Gothic Medium" panose="020B0400000000000000" pitchFamily="34" charset="-128"/>
              </a:rPr>
              <a:t>」</a:t>
            </a:r>
          </a:p>
        </p:txBody>
      </p:sp>
    </p:spTree>
    <p:extLst>
      <p:ext uri="{BB962C8B-B14F-4D97-AF65-F5344CB8AC3E}">
        <p14:creationId xmlns:p14="http://schemas.microsoft.com/office/powerpoint/2010/main" val="380170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70FAA-31BC-66D7-83C7-4FDA40DB872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C744C7-9E9E-720B-8565-FC4F9FD5BBB2}"/>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574851B1-BE7A-5FDA-F6E4-BAD07CDCE034}"/>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34201847-260F-76A1-C5C3-A43942168DA2}"/>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1.</a:t>
            </a:r>
            <a:r>
              <a:rPr lang="ja-JP" altLang="en-US" sz="3200" b="1">
                <a:latin typeface="Yu Gothic" panose="020B0400000000000000" pitchFamily="34" charset="-128"/>
                <a:ea typeface="Yu Gothic" panose="020B0400000000000000" pitchFamily="34" charset="-128"/>
              </a:rPr>
              <a:t>総論：</a:t>
            </a:r>
            <a:r>
              <a:rPr lang="en-US" altLang="ja-JP" sz="3200" b="1" dirty="0">
                <a:solidFill>
                  <a:srgbClr val="ED627F"/>
                </a:solidFill>
                <a:latin typeface="Yu Gothic" panose="020B0400000000000000" pitchFamily="34" charset="-128"/>
                <a:ea typeface="Yu Gothic" panose="020B0400000000000000" pitchFamily="34" charset="-128"/>
              </a:rPr>
              <a:t>2</a:t>
            </a:r>
            <a:r>
              <a:rPr lang="ja-JP" altLang="en-US" sz="3200" b="1">
                <a:solidFill>
                  <a:srgbClr val="ED627F"/>
                </a:solidFill>
                <a:latin typeface="Yu Gothic" panose="020B0400000000000000" pitchFamily="34" charset="-128"/>
                <a:ea typeface="Yu Gothic" panose="020B0400000000000000" pitchFamily="34" charset="-128"/>
              </a:rPr>
              <a:t>つの視点</a:t>
            </a:r>
          </a:p>
        </p:txBody>
      </p:sp>
      <p:sp>
        <p:nvSpPr>
          <p:cNvPr id="9" name="テキスト ボックス 8">
            <a:extLst>
              <a:ext uri="{FF2B5EF4-FFF2-40B4-BE49-F238E27FC236}">
                <a16:creationId xmlns:a16="http://schemas.microsoft.com/office/drawing/2014/main" id="{FDA0FBE1-299D-9610-3178-2C2FC9BC9605}"/>
              </a:ext>
            </a:extLst>
          </p:cNvPr>
          <p:cNvSpPr txBox="1"/>
          <p:nvPr/>
        </p:nvSpPr>
        <p:spPr>
          <a:xfrm>
            <a:off x="786398" y="2293242"/>
            <a:ext cx="10619204" cy="2554545"/>
          </a:xfrm>
          <a:prstGeom prst="rect">
            <a:avLst/>
          </a:prstGeom>
          <a:noFill/>
        </p:spPr>
        <p:txBody>
          <a:bodyPr wrap="square">
            <a:spAutoFit/>
          </a:bodyPr>
          <a:lstStyle/>
          <a:p>
            <a:pPr marL="457200" indent="-457200">
              <a:buFont typeface="Arial" panose="020B0604020202020204" pitchFamily="34" charset="0"/>
              <a:buChar char="•"/>
            </a:pPr>
            <a:r>
              <a:rPr lang="ja-JP" altLang="en-US" sz="3200">
                <a:latin typeface="Yu Gothic Medium" panose="020B0400000000000000" pitchFamily="34" charset="-128"/>
                <a:ea typeface="Yu Gothic Medium" panose="020B0400000000000000" pitchFamily="34" charset="-128"/>
              </a:rPr>
              <a:t>偏見、蔑視、無理解</a:t>
            </a:r>
            <a:endParaRPr lang="en-US" altLang="ja-JP" sz="3200" dirty="0">
              <a:latin typeface="Yu Gothic Medium" panose="020B0400000000000000" pitchFamily="34" charset="-128"/>
              <a:ea typeface="Yu Gothic Medium" panose="020B0400000000000000" pitchFamily="34" charset="-128"/>
            </a:endParaRPr>
          </a:p>
          <a:p>
            <a:pPr marL="457200" indent="-457200">
              <a:buFont typeface="Arial" panose="020B0604020202020204" pitchFamily="34" charset="0"/>
              <a:buChar char="•"/>
            </a:pPr>
            <a:r>
              <a:rPr lang="ja-JP" altLang="en-US" sz="3200">
                <a:latin typeface="Yu Gothic Medium" panose="020B0400000000000000" pitchFamily="34" charset="-128"/>
                <a:ea typeface="Yu Gothic Medium" panose="020B0400000000000000" pitchFamily="34" charset="-128"/>
              </a:rPr>
              <a:t>法令や社会の制度や人々の意識が、シスジェンダーで性的指向が異性愛である者しか存在しないことを前提に作られてきた</a:t>
            </a:r>
            <a:br>
              <a:rPr lang="en-US" altLang="ja-JP" sz="3200" dirty="0">
                <a:solidFill>
                  <a:srgbClr val="FF0000"/>
                </a:solidFill>
                <a:latin typeface="Yu Gothic Medium" panose="020B0400000000000000" pitchFamily="34" charset="-128"/>
                <a:ea typeface="Yu Gothic Medium" panose="020B0400000000000000" pitchFamily="34" charset="-128"/>
              </a:rPr>
            </a:br>
            <a:r>
              <a:rPr lang="ja-JP" altLang="en-US" sz="3200">
                <a:latin typeface="Yu Gothic Medium" panose="020B0400000000000000" pitchFamily="34" charset="-128"/>
                <a:ea typeface="Yu Gothic Medium" panose="020B0400000000000000" pitchFamily="34" charset="-128"/>
              </a:rPr>
              <a:t>例：婚姻は異性間、法的性別は身体的性別</a:t>
            </a:r>
            <a:endParaRPr lang="en-US" altLang="ja-JP" sz="32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17434208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ADCFF-548D-B7CB-E5A1-4A719674362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CAEC993-DFFB-A125-ACDB-545FEAFC578B}"/>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2F2B6E84-3D5F-9F31-2A49-8DB13E7D1DCC}"/>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B981F0E-8AE6-2C97-2074-4ACE4DFB39E4}"/>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1.</a:t>
            </a:r>
            <a:r>
              <a:rPr lang="ja-JP" altLang="en-US" sz="3200" b="1">
                <a:latin typeface="Yu Gothic" panose="020B0400000000000000" pitchFamily="34" charset="-128"/>
                <a:ea typeface="Yu Gothic" panose="020B0400000000000000" pitchFamily="34" charset="-128"/>
              </a:rPr>
              <a:t>ハラスメント（</a:t>
            </a:r>
            <a:r>
              <a:rPr lang="en-US" altLang="ja-JP" sz="3200" b="1" dirty="0">
                <a:latin typeface="Yu Gothic" panose="020B0400000000000000" pitchFamily="34" charset="-128"/>
                <a:ea typeface="Yu Gothic" panose="020B0400000000000000" pitchFamily="34" charset="-128"/>
              </a:rPr>
              <a:t>SOGI</a:t>
            </a:r>
            <a:r>
              <a:rPr lang="ja-JP" altLang="en-US" sz="3200" b="1">
                <a:latin typeface="Yu Gothic" panose="020B0400000000000000" pitchFamily="34" charset="-128"/>
                <a:ea typeface="Yu Gothic" panose="020B0400000000000000" pitchFamily="34" charset="-128"/>
              </a:rPr>
              <a:t>ハラ）</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10" name="テキスト ボックス 9">
            <a:extLst>
              <a:ext uri="{FF2B5EF4-FFF2-40B4-BE49-F238E27FC236}">
                <a16:creationId xmlns:a16="http://schemas.microsoft.com/office/drawing/2014/main" id="{BF510202-6DCF-AEE7-5B71-5C29871EEBFF}"/>
              </a:ext>
            </a:extLst>
          </p:cNvPr>
          <p:cNvSpPr txBox="1"/>
          <p:nvPr/>
        </p:nvSpPr>
        <p:spPr>
          <a:xfrm>
            <a:off x="786396" y="2172057"/>
            <a:ext cx="10529304" cy="892552"/>
          </a:xfrm>
          <a:prstGeom prst="rect">
            <a:avLst/>
          </a:prstGeom>
          <a:noFill/>
        </p:spPr>
        <p:txBody>
          <a:bodyPr wrap="square" rtlCol="0">
            <a:spAutoFit/>
          </a:bodyPr>
          <a:lstStyle/>
          <a:p>
            <a:pPr marL="457200" indent="-457200">
              <a:buClr>
                <a:schemeClr val="tx1"/>
              </a:buClr>
              <a:buFont typeface="Arial" panose="020B0604020202020204" pitchFamily="34" charset="0"/>
              <a:buChar char="•"/>
            </a:pPr>
            <a:r>
              <a:rPr lang="en-US" altLang="ja-JP" sz="2600" dirty="0">
                <a:solidFill>
                  <a:srgbClr val="ED627F"/>
                </a:solidFill>
                <a:latin typeface="Yu Gothic Medium" panose="020B0400000000000000" pitchFamily="34" charset="-128"/>
                <a:ea typeface="Yu Gothic Medium" panose="020B0400000000000000" pitchFamily="34" charset="-128"/>
              </a:rPr>
              <a:t>SOGI</a:t>
            </a:r>
            <a:r>
              <a:rPr lang="ja-JP" altLang="en-US" sz="2600">
                <a:solidFill>
                  <a:srgbClr val="ED627F"/>
                </a:solidFill>
                <a:latin typeface="Yu Gothic Medium" panose="020B0400000000000000" pitchFamily="34" charset="-128"/>
                <a:ea typeface="Yu Gothic Medium" panose="020B0400000000000000" pitchFamily="34" charset="-128"/>
              </a:rPr>
              <a:t>ハラ</a:t>
            </a:r>
            <a:r>
              <a:rPr lang="en-US" altLang="ja-JP" sz="2600" dirty="0">
                <a:solidFill>
                  <a:srgbClr val="ED627F"/>
                </a:solidFill>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性的指向（</a:t>
            </a:r>
            <a:r>
              <a:rPr lang="en" altLang="ja-JP" sz="2600" dirty="0">
                <a:latin typeface="Yu Gothic Medium" panose="020B0400000000000000" pitchFamily="34" charset="-128"/>
                <a:ea typeface="Yu Gothic Medium" panose="020B0400000000000000" pitchFamily="34" charset="-128"/>
              </a:rPr>
              <a:t>Sexual Orientation</a:t>
            </a:r>
            <a:r>
              <a:rPr lang="ja-JP" altLang="en" sz="260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や性自認（</a:t>
            </a:r>
            <a:r>
              <a:rPr lang="en" altLang="ja-JP" sz="2600" dirty="0">
                <a:latin typeface="Yu Gothic Medium" panose="020B0400000000000000" pitchFamily="34" charset="-128"/>
                <a:ea typeface="Yu Gothic Medium" panose="020B0400000000000000" pitchFamily="34" charset="-128"/>
              </a:rPr>
              <a:t>Gender Identity</a:t>
            </a:r>
            <a:r>
              <a:rPr lang="ja-JP" altLang="en" sz="260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に関する差別的言動</a:t>
            </a:r>
          </a:p>
        </p:txBody>
      </p:sp>
      <p:sp>
        <p:nvSpPr>
          <p:cNvPr id="5" name="テキスト ボックス 4">
            <a:extLst>
              <a:ext uri="{FF2B5EF4-FFF2-40B4-BE49-F238E27FC236}">
                <a16:creationId xmlns:a16="http://schemas.microsoft.com/office/drawing/2014/main" id="{B997BF25-B973-DA2F-B672-F7E882674923}"/>
              </a:ext>
            </a:extLst>
          </p:cNvPr>
          <p:cNvSpPr txBox="1"/>
          <p:nvPr/>
        </p:nvSpPr>
        <p:spPr>
          <a:xfrm>
            <a:off x="786396" y="3124502"/>
            <a:ext cx="10982271" cy="3139321"/>
          </a:xfrm>
          <a:prstGeom prst="rect">
            <a:avLst/>
          </a:prstGeom>
          <a:noFill/>
        </p:spPr>
        <p:txBody>
          <a:bodyPr wrap="square" rtlCol="0">
            <a:spAutoFit/>
          </a:bodyPr>
          <a:lstStyle/>
          <a:p>
            <a:pPr>
              <a:buClr>
                <a:schemeClr val="tx1"/>
              </a:buClr>
            </a:pPr>
            <a:r>
              <a:rPr lang="ja-JP" altLang="en-US" sz="2200">
                <a:latin typeface="Yu Gothic Medium" panose="020B0400000000000000" pitchFamily="34" charset="-128"/>
                <a:ea typeface="Yu Gothic Medium" panose="020B0400000000000000" pitchFamily="34" charset="-128"/>
              </a:rPr>
              <a:t>同性愛やトランスジェンダーに対する侮蔑</a:t>
            </a:r>
            <a:endParaRPr lang="en-US" altLang="ja-JP" sz="2200" dirty="0">
              <a:latin typeface="Yu Gothic Medium" panose="020B0400000000000000" pitchFamily="34" charset="-128"/>
              <a:ea typeface="Yu Gothic Medium" panose="020B0400000000000000" pitchFamily="34" charset="-128"/>
            </a:endParaRPr>
          </a:p>
          <a:p>
            <a:pPr>
              <a:buClr>
                <a:schemeClr val="tx1"/>
              </a:buClr>
            </a:pPr>
            <a:r>
              <a:rPr lang="ja-JP" altLang="en-US" sz="2200">
                <a:latin typeface="Yu Gothic Medium" panose="020B0400000000000000" pitchFamily="34" charset="-128"/>
                <a:ea typeface="Yu Gothic Medium" panose="020B0400000000000000" pitchFamily="34" charset="-128"/>
              </a:rPr>
              <a:t>「男らしさ」「女らしさ」の規範からはずれていることに対する侮蔑</a:t>
            </a:r>
          </a:p>
          <a:p>
            <a:pPr>
              <a:buClr>
                <a:schemeClr val="tx1"/>
              </a:buClr>
            </a:pPr>
            <a:r>
              <a:rPr lang="ja-JP" altLang="en-US" sz="2200">
                <a:latin typeface="Yu Gothic Medium" panose="020B0400000000000000" pitchFamily="34" charset="-128"/>
                <a:ea typeface="Yu Gothic Medium" panose="020B0400000000000000" pitchFamily="34" charset="-128"/>
              </a:rPr>
              <a:t>（例）</a:t>
            </a:r>
            <a:endParaRPr lang="en-US" altLang="ja-JP" sz="2200" dirty="0">
              <a:latin typeface="Yu Gothic Medium" panose="020B0400000000000000" pitchFamily="34" charset="-128"/>
              <a:ea typeface="Yu Gothic Medium" panose="020B0400000000000000" pitchFamily="34" charset="-128"/>
            </a:endParaRPr>
          </a:p>
          <a:p>
            <a:pPr marL="342900" indent="-342900">
              <a:buClr>
                <a:schemeClr val="tx1"/>
              </a:buClr>
              <a:buFont typeface="Arial" panose="020B0604020202020204" pitchFamily="34" charset="0"/>
              <a:buChar char="•"/>
            </a:pPr>
            <a:r>
              <a:rPr lang="ja-JP" altLang="en-US" sz="2200">
                <a:latin typeface="Yu Gothic Medium" panose="020B0400000000000000" pitchFamily="34" charset="-128"/>
                <a:ea typeface="Yu Gothic Medium" panose="020B0400000000000000" pitchFamily="34" charset="-128"/>
              </a:rPr>
              <a:t>同僚の仕草がオネエっぽいと噂をして笑う「あの人、なかなか結婚しないけど、もしかしてこっち（手の甲を頬にあてて）じゃないの？」と噂する。</a:t>
            </a:r>
            <a:endParaRPr lang="en-US" altLang="ja-JP" sz="2200" dirty="0">
              <a:latin typeface="Yu Gothic Medium" panose="020B0400000000000000" pitchFamily="34" charset="-128"/>
              <a:ea typeface="Yu Gothic Medium" panose="020B0400000000000000" pitchFamily="34" charset="-128"/>
            </a:endParaRPr>
          </a:p>
          <a:p>
            <a:pPr marL="342900" indent="-342900">
              <a:buClr>
                <a:schemeClr val="tx1"/>
              </a:buClr>
              <a:buFont typeface="Arial" panose="020B0604020202020204" pitchFamily="34" charset="0"/>
              <a:buChar char="•"/>
            </a:pPr>
            <a:r>
              <a:rPr lang="ja-JP" altLang="en-US" sz="2200">
                <a:latin typeface="Yu Gothic Medium" panose="020B0400000000000000" pitchFamily="34" charset="-128"/>
                <a:ea typeface="Yu Gothic Medium" panose="020B0400000000000000" pitchFamily="34" charset="-128"/>
              </a:rPr>
              <a:t>「あの人、男、女？　どっちかわからないね」と性別を詮索する。</a:t>
            </a:r>
            <a:endParaRPr lang="en-US" altLang="ja-JP" sz="2200" dirty="0">
              <a:latin typeface="Yu Gothic Medium" panose="020B0400000000000000" pitchFamily="34" charset="-128"/>
              <a:ea typeface="Yu Gothic Medium" panose="020B0400000000000000" pitchFamily="34" charset="-128"/>
            </a:endParaRPr>
          </a:p>
          <a:p>
            <a:pPr marL="342900" indent="-342900">
              <a:buClr>
                <a:schemeClr val="tx1"/>
              </a:buClr>
              <a:buFont typeface="Arial" panose="020B0604020202020204" pitchFamily="34" charset="0"/>
              <a:buChar char="•"/>
            </a:pPr>
            <a:r>
              <a:rPr lang="ja-JP" altLang="en-US" sz="2200">
                <a:latin typeface="Yu Gothic Medium" panose="020B0400000000000000" pitchFamily="34" charset="-128"/>
                <a:ea typeface="Yu Gothic Medium" panose="020B0400000000000000" pitchFamily="34" charset="-128"/>
              </a:rPr>
              <a:t>「あいつホモなんだって？　俺、襲われちゃう」と（おしりを隠しながら）ふざけて笑う。</a:t>
            </a:r>
            <a:endParaRPr lang="en-US" altLang="ja-JP" sz="2200" dirty="0">
              <a:latin typeface="Yu Gothic Medium" panose="020B0400000000000000" pitchFamily="34" charset="-128"/>
              <a:ea typeface="Yu Gothic Medium" panose="020B0400000000000000" pitchFamily="34" charset="-128"/>
            </a:endParaRPr>
          </a:p>
          <a:p>
            <a:pPr marL="342900" indent="-342900">
              <a:buClr>
                <a:schemeClr val="tx1"/>
              </a:buClr>
              <a:buFont typeface="Arial" panose="020B0604020202020204" pitchFamily="34" charset="0"/>
              <a:buChar char="•"/>
            </a:pPr>
            <a:r>
              <a:rPr lang="ja-JP" altLang="en-US" sz="2200">
                <a:latin typeface="Yu Gothic Medium" panose="020B0400000000000000" pitchFamily="34" charset="-128"/>
                <a:ea typeface="Yu Gothic Medium" panose="020B0400000000000000" pitchFamily="34" charset="-128"/>
              </a:rPr>
              <a:t>男性職員どおしが仲良くしていると「お前たちホモじゃねえの」と茶化して笑う。</a:t>
            </a:r>
          </a:p>
        </p:txBody>
      </p:sp>
    </p:spTree>
    <p:extLst>
      <p:ext uri="{BB962C8B-B14F-4D97-AF65-F5344CB8AC3E}">
        <p14:creationId xmlns:p14="http://schemas.microsoft.com/office/powerpoint/2010/main" val="1010293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0A75F-842B-52A1-6E44-12C65303707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DC5D9DA-0BE8-40BA-9B08-F9086788913E}"/>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337AD262-F7C0-5525-5114-D9D20A06B5A6}"/>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FDC126F7-F524-2D0A-C0B0-A6EB92C6F95A}"/>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1.</a:t>
            </a:r>
            <a:r>
              <a:rPr lang="ja-JP" altLang="en-US" sz="3200" b="1">
                <a:latin typeface="Yu Gothic" panose="020B0400000000000000" pitchFamily="34" charset="-128"/>
                <a:ea typeface="Yu Gothic" panose="020B0400000000000000" pitchFamily="34" charset="-128"/>
              </a:rPr>
              <a:t>ハラスメント（</a:t>
            </a:r>
            <a:r>
              <a:rPr lang="en-US" altLang="ja-JP" sz="3200" b="1" dirty="0">
                <a:latin typeface="Yu Gothic" panose="020B0400000000000000" pitchFamily="34" charset="-128"/>
                <a:ea typeface="Yu Gothic" panose="020B0400000000000000" pitchFamily="34" charset="-128"/>
              </a:rPr>
              <a:t>SOGI</a:t>
            </a:r>
            <a:r>
              <a:rPr lang="ja-JP" altLang="en-US" sz="3200" b="1">
                <a:latin typeface="Yu Gothic" panose="020B0400000000000000" pitchFamily="34" charset="-128"/>
                <a:ea typeface="Yu Gothic" panose="020B0400000000000000" pitchFamily="34" charset="-128"/>
              </a:rPr>
              <a:t>ハラ）</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5" name="テキスト ボックス 4">
            <a:extLst>
              <a:ext uri="{FF2B5EF4-FFF2-40B4-BE49-F238E27FC236}">
                <a16:creationId xmlns:a16="http://schemas.microsoft.com/office/drawing/2014/main" id="{5E039612-1CFC-AD67-80FB-2FE1D25248A8}"/>
              </a:ext>
            </a:extLst>
          </p:cNvPr>
          <p:cNvSpPr txBox="1"/>
          <p:nvPr/>
        </p:nvSpPr>
        <p:spPr>
          <a:xfrm>
            <a:off x="786397" y="2417827"/>
            <a:ext cx="10664385" cy="3046988"/>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直接的に同性愛を侮蔑している言動ではないが、職員の性のあり方は多様　　　であって性的指向は異性愛のみとは限らないにも関わらず、相手やその場にいる職員の性的指向は異性愛であるという前提で語られている言動</a:t>
            </a:r>
          </a:p>
          <a:p>
            <a:endParaRPr lang="en-US" altLang="ja-JP" sz="2400" dirty="0">
              <a:latin typeface="Yu Gothic Medium" panose="020B0400000000000000" pitchFamily="34" charset="-128"/>
              <a:ea typeface="Yu Gothic Medium" panose="020B0400000000000000" pitchFamily="34" charset="-128"/>
            </a:endParaRPr>
          </a:p>
          <a:p>
            <a:r>
              <a:rPr lang="ja-JP" altLang="en-US" sz="2400">
                <a:latin typeface="Yu Gothic Medium" panose="020B0400000000000000" pitchFamily="34" charset="-128"/>
                <a:ea typeface="Yu Gothic Medium" panose="020B0400000000000000" pitchFamily="34" charset="-128"/>
              </a:rPr>
              <a:t>（例）</a:t>
            </a:r>
            <a:br>
              <a:rPr lang="en-US" altLang="ja-JP" sz="2400" dirty="0">
                <a:latin typeface="Yu Gothic Medium" panose="020B0400000000000000" pitchFamily="34" charset="-128"/>
                <a:ea typeface="Yu Gothic Medium" panose="020B0400000000000000" pitchFamily="34" charset="-128"/>
              </a:rPr>
            </a:br>
            <a:r>
              <a:rPr lang="ja-JP" altLang="en-US" sz="2400">
                <a:latin typeface="Yu Gothic Medium" panose="020B0400000000000000" pitchFamily="34" charset="-128"/>
                <a:ea typeface="Yu Gothic Medium" panose="020B0400000000000000" pitchFamily="34" charset="-128"/>
              </a:rPr>
              <a:t>男性の部下や同僚を誘って風俗に行く。宴会で「女の話」で盛り上がる。</a:t>
            </a:r>
          </a:p>
          <a:p>
            <a:r>
              <a:rPr lang="ja-JP" altLang="en-US" sz="2400">
                <a:latin typeface="Yu Gothic Medium" panose="020B0400000000000000" pitchFamily="34" charset="-128"/>
                <a:ea typeface="Yu Gothic Medium" panose="020B0400000000000000" pitchFamily="34" charset="-128"/>
              </a:rPr>
              <a:t>男性職員に対して「どんな女性がタイプ」「彼女いないの」としつこくきく。</a:t>
            </a:r>
          </a:p>
          <a:p>
            <a:r>
              <a:rPr lang="ja-JP" altLang="en-US" sz="2400">
                <a:latin typeface="Yu Gothic Medium" panose="020B0400000000000000" pitchFamily="34" charset="-128"/>
                <a:ea typeface="Yu Gothic Medium" panose="020B0400000000000000" pitchFamily="34" charset="-128"/>
              </a:rPr>
              <a:t>女性職員に対して「どんな男性がタイプ」「彼氏いないの」としつこくきく。</a:t>
            </a:r>
            <a:endParaRPr lang="ja-JP" altLang="en-US" sz="24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28598945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60888-77AB-578C-00AD-3A4D8530655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F9C6665-0A73-C635-C2B4-8E538755280E}"/>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4B901086-6FE6-C342-84D7-A1FE6F2120FE}"/>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46887FA9-EF0A-1E65-09B8-015C01D30576}"/>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1.</a:t>
            </a:r>
            <a:r>
              <a:rPr lang="ja-JP" altLang="en-US" sz="3200" b="1">
                <a:latin typeface="Yu Gothic" panose="020B0400000000000000" pitchFamily="34" charset="-128"/>
                <a:ea typeface="Yu Gothic" panose="020B0400000000000000" pitchFamily="34" charset="-128"/>
              </a:rPr>
              <a:t>ハラスメント（</a:t>
            </a:r>
            <a:r>
              <a:rPr lang="en-US" altLang="ja-JP" sz="3200" b="1" dirty="0">
                <a:latin typeface="Yu Gothic" panose="020B0400000000000000" pitchFamily="34" charset="-128"/>
                <a:ea typeface="Yu Gothic" panose="020B0400000000000000" pitchFamily="34" charset="-128"/>
              </a:rPr>
              <a:t>SOGI</a:t>
            </a:r>
            <a:r>
              <a:rPr lang="ja-JP" altLang="en-US" sz="3200" b="1">
                <a:latin typeface="Yu Gothic" panose="020B0400000000000000" pitchFamily="34" charset="-128"/>
                <a:ea typeface="Yu Gothic" panose="020B0400000000000000" pitchFamily="34" charset="-128"/>
              </a:rPr>
              <a:t>ハラ）</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5" name="テキスト ボックス 4">
            <a:extLst>
              <a:ext uri="{FF2B5EF4-FFF2-40B4-BE49-F238E27FC236}">
                <a16:creationId xmlns:a16="http://schemas.microsoft.com/office/drawing/2014/main" id="{CC0D6BC8-CCF7-88C3-2A4D-1CDAD87F8D40}"/>
              </a:ext>
            </a:extLst>
          </p:cNvPr>
          <p:cNvSpPr txBox="1"/>
          <p:nvPr/>
        </p:nvSpPr>
        <p:spPr>
          <a:xfrm>
            <a:off x="786397" y="2417827"/>
            <a:ext cx="10664385" cy="2677656"/>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職員のライフスタイルは多様であってシングルとして生きるという選択をする人もいるにも関わらず、結婚すべきであるという規範を押しつける言動</a:t>
            </a:r>
          </a:p>
          <a:p>
            <a:endParaRPr lang="en-US" altLang="ja-JP" sz="2400" dirty="0">
              <a:latin typeface="Yu Gothic Medium" panose="020B0400000000000000" pitchFamily="34" charset="-128"/>
              <a:ea typeface="Yu Gothic Medium" panose="020B0400000000000000" pitchFamily="34" charset="-128"/>
            </a:endParaRPr>
          </a:p>
          <a:p>
            <a:r>
              <a:rPr lang="ja-JP" altLang="en-US" sz="2400">
                <a:latin typeface="Yu Gothic Medium" panose="020B0400000000000000" pitchFamily="34" charset="-128"/>
                <a:ea typeface="Yu Gothic Medium" panose="020B0400000000000000" pitchFamily="34" charset="-128"/>
              </a:rPr>
              <a:t>（例）</a:t>
            </a:r>
            <a:br>
              <a:rPr lang="en-US" altLang="ja-JP" sz="2400" dirty="0">
                <a:latin typeface="Yu Gothic Medium" panose="020B0400000000000000" pitchFamily="34" charset="-128"/>
                <a:ea typeface="Yu Gothic Medium" panose="020B0400000000000000" pitchFamily="34" charset="-128"/>
              </a:rPr>
            </a:br>
            <a:r>
              <a:rPr lang="ja-JP" altLang="en-US" sz="2400">
                <a:latin typeface="Yu Gothic Medium" panose="020B0400000000000000" pitchFamily="34" charset="-128"/>
                <a:ea typeface="Yu Gothic Medium" panose="020B0400000000000000" pitchFamily="34" charset="-128"/>
              </a:rPr>
              <a:t>宴会で独身職員をいじる。上司が部下を「結婚して身を固めてこそ一人前だ」</a:t>
            </a:r>
            <a:endParaRPr lang="en-US" altLang="ja-JP" sz="2400" dirty="0">
              <a:latin typeface="Yu Gothic Medium" panose="020B0400000000000000" pitchFamily="34" charset="-128"/>
              <a:ea typeface="Yu Gothic Medium" panose="020B0400000000000000" pitchFamily="34" charset="-128"/>
            </a:endParaRPr>
          </a:p>
          <a:p>
            <a:r>
              <a:rPr lang="ja-JP" altLang="en-US" sz="2400">
                <a:latin typeface="Yu Gothic Medium" panose="020B0400000000000000" pitchFamily="34" charset="-128"/>
                <a:ea typeface="Yu Gothic Medium" panose="020B0400000000000000" pitchFamily="34" charset="-128"/>
              </a:rPr>
              <a:t>「出産経験のない女性はいつまでも成長しない」等と説教する</a:t>
            </a:r>
            <a:endParaRPr lang="en-US" altLang="ja-JP" sz="24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16259083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77E59-2BCC-AC27-00BC-48FD863DA9D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0A5E4AF-85F8-18F7-159A-B0EC4C4190A8}"/>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C33394A3-6995-C2AA-5197-5166B6954F69}"/>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6BAD557-C58B-DC49-4EAF-170B8D52DBB5}"/>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2.</a:t>
            </a:r>
            <a:r>
              <a:rPr lang="ja-JP" altLang="en-US" sz="3200" b="1">
                <a:latin typeface="Yu Gothic" panose="020B0400000000000000" pitchFamily="34" charset="-128"/>
                <a:ea typeface="Yu Gothic" panose="020B0400000000000000" pitchFamily="34" charset="-128"/>
              </a:rPr>
              <a:t>採用</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7" name="テキスト ボックス 6">
            <a:extLst>
              <a:ext uri="{FF2B5EF4-FFF2-40B4-BE49-F238E27FC236}">
                <a16:creationId xmlns:a16="http://schemas.microsoft.com/office/drawing/2014/main" id="{A9259A37-AEAC-7BAD-AB76-8302BB9B032A}"/>
              </a:ext>
            </a:extLst>
          </p:cNvPr>
          <p:cNvSpPr txBox="1"/>
          <p:nvPr/>
        </p:nvSpPr>
        <p:spPr>
          <a:xfrm>
            <a:off x="786397" y="2323192"/>
            <a:ext cx="10494667" cy="1938992"/>
          </a:xfrm>
          <a:prstGeom prst="rect">
            <a:avLst/>
          </a:prstGeom>
          <a:noFill/>
        </p:spPr>
        <p:txBody>
          <a:bodyPr wrap="square" rtlCol="0">
            <a:spAutoFit/>
          </a:bodyPr>
          <a:lstStyle/>
          <a:p>
            <a:r>
              <a:rPr lang="ja-JP" altLang="en-US" sz="2000" u="sng">
                <a:latin typeface="Yu Gothic Medium" panose="020B0400000000000000" pitchFamily="34" charset="-128"/>
                <a:ea typeface="Yu Gothic Medium" panose="020B0400000000000000" pitchFamily="34" charset="-128"/>
              </a:rPr>
              <a:t>○履歴書やエントリーシートの性別欄の記載</a:t>
            </a:r>
            <a:endParaRPr lang="en-US" altLang="ja-JP" sz="2000" u="sng" dirty="0">
              <a:latin typeface="Yu Gothic Medium" panose="020B0400000000000000" pitchFamily="34" charset="-128"/>
              <a:ea typeface="Yu Gothic Medium" panose="020B0400000000000000" pitchFamily="34" charset="-128"/>
            </a:endParaRPr>
          </a:p>
          <a:p>
            <a:pPr marL="285750" indent="-28575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戸籍上の性別と性自認に基づく社会生活上の性別の違い</a:t>
            </a:r>
          </a:p>
          <a:p>
            <a:pPr marL="285750" indent="-28575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性自認に基づく性別を記載すると「経歴詐称」？</a:t>
            </a:r>
            <a:br>
              <a:rPr lang="en-US" altLang="ja-JP" sz="2000" dirty="0">
                <a:latin typeface="Yu Gothic Medium" panose="020B0400000000000000" pitchFamily="34" charset="-128"/>
                <a:ea typeface="Yu Gothic Medium" panose="020B0400000000000000" pitchFamily="34" charset="-128"/>
              </a:rPr>
            </a:br>
            <a:r>
              <a:rPr lang="ja-JP" altLang="en-US" sz="2000">
                <a:latin typeface="Yu Gothic Medium" panose="020B0400000000000000" pitchFamily="34" charset="-128"/>
                <a:ea typeface="Yu Gothic Medium" panose="020B0400000000000000" pitchFamily="34" charset="-128"/>
              </a:rPr>
              <a:t>（例）性同一性障害と診断されていたトランス男性が採用試験の際に行われた「性格診断テスト」の性別記載欄に「男」と記入したところ、年金手帳の性別記載が「女」となっていることから嘘をついたとして入社日に採用取り消し（労働局のあっせん事案）</a:t>
            </a:r>
            <a:endParaRPr lang="ja-JP" altLang="en-US" sz="2000" dirty="0">
              <a:latin typeface="Yu Gothic Medium" panose="020B0400000000000000" pitchFamily="34" charset="-128"/>
              <a:ea typeface="Yu Gothic Medium" panose="020B0400000000000000" pitchFamily="34" charset="-128"/>
            </a:endParaRPr>
          </a:p>
        </p:txBody>
      </p:sp>
      <p:sp>
        <p:nvSpPr>
          <p:cNvPr id="3" name="テキスト ボックス 2">
            <a:extLst>
              <a:ext uri="{FF2B5EF4-FFF2-40B4-BE49-F238E27FC236}">
                <a16:creationId xmlns:a16="http://schemas.microsoft.com/office/drawing/2014/main" id="{37F7BF40-1490-CD1F-8FF9-6888CE77BC26}"/>
              </a:ext>
            </a:extLst>
          </p:cNvPr>
          <p:cNvSpPr txBox="1"/>
          <p:nvPr/>
        </p:nvSpPr>
        <p:spPr>
          <a:xfrm>
            <a:off x="786396" y="4401182"/>
            <a:ext cx="10494667" cy="1015663"/>
          </a:xfrm>
          <a:prstGeom prst="rect">
            <a:avLst/>
          </a:prstGeom>
          <a:noFill/>
        </p:spPr>
        <p:txBody>
          <a:bodyPr wrap="square" rtlCol="0">
            <a:spAutoFit/>
          </a:bodyPr>
          <a:lstStyle/>
          <a:p>
            <a:r>
              <a:rPr lang="ja-JP" altLang="en-US" sz="2000" u="sng">
                <a:latin typeface="Yu Gothic Medium" panose="020B0400000000000000" pitchFamily="34" charset="-128"/>
                <a:ea typeface="Yu Gothic Medium" panose="020B0400000000000000" pitchFamily="34" charset="-128"/>
              </a:rPr>
              <a:t>○性自認や性的指向を理由とする不採用</a:t>
            </a:r>
            <a:endParaRPr lang="en-US" altLang="ja-JP" sz="2000" u="sng" dirty="0">
              <a:latin typeface="Yu Gothic Medium" panose="020B0400000000000000" pitchFamily="34" charset="-128"/>
              <a:ea typeface="Yu Gothic Medium" panose="020B0400000000000000" pitchFamily="34" charset="-128"/>
            </a:endParaRPr>
          </a:p>
          <a:p>
            <a:pPr marL="285750" indent="-28575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（例）トランス女性だとカミングアウトして就職活動をしたら、すべての会社を落ちた。同じ会社の違う店舗で、カミングアウトせずに受けたら、すぐに合格した。</a:t>
            </a:r>
            <a:endParaRPr lang="ja-JP" altLang="en-US" sz="20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2704744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E3876-8862-308C-50D6-AA6F47A2068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12E58CD-1396-70A7-1DA7-4832B7571221}"/>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C46FDC15-A58E-B697-91D4-321E143889A7}"/>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4251C9FB-6FBA-8F1B-3D47-56C022D5C3F6}"/>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2.</a:t>
            </a:r>
            <a:r>
              <a:rPr lang="ja-JP" altLang="en-US" sz="3200" b="1">
                <a:latin typeface="Yu Gothic" panose="020B0400000000000000" pitchFamily="34" charset="-128"/>
                <a:ea typeface="Yu Gothic" panose="020B0400000000000000" pitchFamily="34" charset="-128"/>
              </a:rPr>
              <a:t>採用</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7" name="テキスト ボックス 6">
            <a:extLst>
              <a:ext uri="{FF2B5EF4-FFF2-40B4-BE49-F238E27FC236}">
                <a16:creationId xmlns:a16="http://schemas.microsoft.com/office/drawing/2014/main" id="{DB8347CF-B79A-25CF-19C6-01007170719B}"/>
              </a:ext>
            </a:extLst>
          </p:cNvPr>
          <p:cNvSpPr txBox="1"/>
          <p:nvPr/>
        </p:nvSpPr>
        <p:spPr>
          <a:xfrm>
            <a:off x="786397" y="2323192"/>
            <a:ext cx="10494667" cy="1384995"/>
          </a:xfrm>
          <a:prstGeom prst="rect">
            <a:avLst/>
          </a:prstGeom>
          <a:noFill/>
        </p:spPr>
        <p:txBody>
          <a:bodyPr wrap="square" rtlCol="0">
            <a:spAutoFit/>
          </a:bodyPr>
          <a:lstStyle/>
          <a:p>
            <a:r>
              <a:rPr lang="ja-JP" altLang="en-US" sz="2800">
                <a:latin typeface="Yu Gothic Medium" panose="020B0400000000000000" pitchFamily="34" charset="-128"/>
                <a:ea typeface="Yu Gothic Medium" panose="020B0400000000000000" pitchFamily="34" charset="-128"/>
              </a:rPr>
              <a:t>この</a:t>
            </a:r>
            <a:r>
              <a:rPr lang="en-US" altLang="ja-JP" sz="2800" dirty="0">
                <a:latin typeface="Yu Gothic Medium" panose="020B0400000000000000" pitchFamily="34" charset="-128"/>
                <a:ea typeface="Yu Gothic Medium" panose="020B0400000000000000" pitchFamily="34" charset="-128"/>
              </a:rPr>
              <a:t>1</a:t>
            </a:r>
            <a:r>
              <a:rPr lang="ja-JP" altLang="en-US" sz="2800">
                <a:latin typeface="Yu Gothic Medium" panose="020B0400000000000000" pitchFamily="34" charset="-128"/>
                <a:ea typeface="Yu Gothic Medium" panose="020B0400000000000000" pitchFamily="34" charset="-128"/>
              </a:rPr>
              <a:t>年で就職・転職を経験した</a:t>
            </a:r>
            <a:r>
              <a:rPr lang="en" altLang="ja-JP" sz="2800" dirty="0">
                <a:latin typeface="Yu Gothic Medium" panose="020B0400000000000000" pitchFamily="34" charset="-128"/>
                <a:ea typeface="Yu Gothic Medium" panose="020B0400000000000000" pitchFamily="34" charset="-128"/>
              </a:rPr>
              <a:t>LGBTQ</a:t>
            </a:r>
            <a:r>
              <a:rPr lang="ja-JP" altLang="en-US" sz="2800">
                <a:latin typeface="Yu Gothic Medium" panose="020B0400000000000000" pitchFamily="34" charset="-128"/>
                <a:ea typeface="Yu Gothic Medium" panose="020B0400000000000000" pitchFamily="34" charset="-128"/>
              </a:rPr>
              <a:t>のうち、</a:t>
            </a:r>
            <a:br>
              <a:rPr lang="en-US" altLang="ja-JP" sz="2800" dirty="0">
                <a:latin typeface="Yu Gothic Medium" panose="020B0400000000000000" pitchFamily="34" charset="-128"/>
                <a:ea typeface="Yu Gothic Medium" panose="020B0400000000000000" pitchFamily="34" charset="-128"/>
              </a:rPr>
            </a:br>
            <a:r>
              <a:rPr lang="ja-JP" altLang="en-US" sz="2800">
                <a:solidFill>
                  <a:srgbClr val="ED627F"/>
                </a:solidFill>
                <a:latin typeface="Yu Gothic Medium" panose="020B0400000000000000" pitchFamily="34" charset="-128"/>
                <a:ea typeface="Yu Gothic Medium" panose="020B0400000000000000" pitchFamily="34" charset="-128"/>
              </a:rPr>
              <a:t>トランスジェンダーの</a:t>
            </a:r>
            <a:r>
              <a:rPr lang="en-US" altLang="ja-JP" sz="2800" dirty="0">
                <a:solidFill>
                  <a:srgbClr val="ED627F"/>
                </a:solidFill>
                <a:latin typeface="Yu Gothic Medium" panose="020B0400000000000000" pitchFamily="34" charset="-128"/>
                <a:ea typeface="Yu Gothic Medium" panose="020B0400000000000000" pitchFamily="34" charset="-128"/>
              </a:rPr>
              <a:t>74.0%</a:t>
            </a:r>
            <a:r>
              <a:rPr lang="ja-JP" altLang="en-US" sz="2800">
                <a:solidFill>
                  <a:srgbClr val="ED627F"/>
                </a:solidFill>
                <a:latin typeface="Yu Gothic Medium" panose="020B0400000000000000" pitchFamily="34" charset="-128"/>
                <a:ea typeface="Yu Gothic Medium" panose="020B0400000000000000" pitchFamily="34" charset="-128"/>
              </a:rPr>
              <a:t>、</a:t>
            </a:r>
            <a:r>
              <a:rPr lang="en" altLang="ja-JP" sz="2800" dirty="0">
                <a:solidFill>
                  <a:srgbClr val="ED627F"/>
                </a:solidFill>
                <a:latin typeface="Yu Gothic Medium" panose="020B0400000000000000" pitchFamily="34" charset="-128"/>
                <a:ea typeface="Yu Gothic Medium" panose="020B0400000000000000" pitchFamily="34" charset="-128"/>
              </a:rPr>
              <a:t>LGB</a:t>
            </a:r>
            <a:r>
              <a:rPr lang="ja-JP" altLang="en-US" sz="2800">
                <a:solidFill>
                  <a:srgbClr val="ED627F"/>
                </a:solidFill>
                <a:latin typeface="Yu Gothic Medium" panose="020B0400000000000000" pitchFamily="34" charset="-128"/>
                <a:ea typeface="Yu Gothic Medium" panose="020B0400000000000000" pitchFamily="34" charset="-128"/>
              </a:rPr>
              <a:t>等の</a:t>
            </a:r>
            <a:r>
              <a:rPr lang="en-US" altLang="ja-JP" sz="2800" dirty="0">
                <a:solidFill>
                  <a:srgbClr val="ED627F"/>
                </a:solidFill>
                <a:latin typeface="Yu Gothic Medium" panose="020B0400000000000000" pitchFamily="34" charset="-128"/>
                <a:ea typeface="Yu Gothic Medium" panose="020B0400000000000000" pitchFamily="34" charset="-128"/>
              </a:rPr>
              <a:t>27.3%</a:t>
            </a:r>
            <a:r>
              <a:rPr lang="ja-JP" altLang="en-US" sz="2800">
                <a:latin typeface="Yu Gothic Medium" panose="020B0400000000000000" pitchFamily="34" charset="-128"/>
                <a:ea typeface="Yu Gothic Medium" panose="020B0400000000000000" pitchFamily="34" charset="-128"/>
              </a:rPr>
              <a:t>が、</a:t>
            </a:r>
            <a:br>
              <a:rPr lang="en-US" altLang="ja-JP" sz="2800" dirty="0">
                <a:latin typeface="Yu Gothic Medium" panose="020B0400000000000000" pitchFamily="34" charset="-128"/>
                <a:ea typeface="Yu Gothic Medium" panose="020B0400000000000000" pitchFamily="34" charset="-128"/>
              </a:rPr>
            </a:br>
            <a:r>
              <a:rPr lang="ja-JP" altLang="en-US" sz="2800">
                <a:latin typeface="Yu Gothic Medium" panose="020B0400000000000000" pitchFamily="34" charset="-128"/>
                <a:ea typeface="Yu Gothic Medium" panose="020B0400000000000000" pitchFamily="34" charset="-128"/>
              </a:rPr>
              <a:t>採用選考時に困難やハラスメントを経験。</a:t>
            </a:r>
          </a:p>
        </p:txBody>
      </p:sp>
      <p:sp>
        <p:nvSpPr>
          <p:cNvPr id="5" name="テキスト ボックス 4">
            <a:extLst>
              <a:ext uri="{FF2B5EF4-FFF2-40B4-BE49-F238E27FC236}">
                <a16:creationId xmlns:a16="http://schemas.microsoft.com/office/drawing/2014/main" id="{F4B028AF-6C6B-EEB9-91C7-44E344BC5CCA}"/>
              </a:ext>
            </a:extLst>
          </p:cNvPr>
          <p:cNvSpPr txBox="1"/>
          <p:nvPr/>
        </p:nvSpPr>
        <p:spPr>
          <a:xfrm>
            <a:off x="786397" y="3923776"/>
            <a:ext cx="5219699" cy="338554"/>
          </a:xfrm>
          <a:prstGeom prst="rect">
            <a:avLst/>
          </a:prstGeom>
          <a:noFill/>
        </p:spPr>
        <p:txBody>
          <a:bodyPr wrap="none" rtlCol="0">
            <a:spAutoFit/>
          </a:bodyPr>
          <a:lstStyle/>
          <a:p>
            <a:r>
              <a:rPr lang="ja-JP" altLang="en-US" sz="1600">
                <a:latin typeface="Yu Gothic Medium" panose="020B0400000000000000" pitchFamily="34" charset="-128"/>
                <a:ea typeface="Yu Gothic Medium" panose="020B0400000000000000" pitchFamily="34" charset="-128"/>
              </a:rPr>
              <a:t>認定</a:t>
            </a:r>
            <a:r>
              <a:rPr lang="en-US" altLang="ja-JP" sz="1600" dirty="0">
                <a:latin typeface="Yu Gothic Medium" panose="020B0400000000000000" pitchFamily="34" charset="-128"/>
                <a:ea typeface="Yu Gothic Medium" panose="020B0400000000000000" pitchFamily="34" charset="-128"/>
              </a:rPr>
              <a:t>NPO</a:t>
            </a:r>
            <a:r>
              <a:rPr lang="ja-JP" altLang="en-US" sz="1600">
                <a:latin typeface="Yu Gothic Medium" panose="020B0400000000000000" pitchFamily="34" charset="-128"/>
                <a:ea typeface="Yu Gothic Medium" panose="020B0400000000000000" pitchFamily="34" charset="-128"/>
              </a:rPr>
              <a:t>法人</a:t>
            </a:r>
            <a:r>
              <a:rPr lang="en" altLang="ja-JP" sz="1600" dirty="0" err="1">
                <a:latin typeface="Yu Gothic Medium" panose="020B0400000000000000" pitchFamily="34" charset="-128"/>
                <a:ea typeface="Yu Gothic Medium" panose="020B0400000000000000" pitchFamily="34" charset="-128"/>
              </a:rPr>
              <a:t>ReBit</a:t>
            </a:r>
            <a:r>
              <a:rPr lang="en" altLang="ja-JP" sz="1600" dirty="0">
                <a:latin typeface="Yu Gothic Medium" panose="020B0400000000000000" pitchFamily="34" charset="-128"/>
                <a:ea typeface="Yu Gothic Medium" panose="020B0400000000000000" pitchFamily="34" charset="-128"/>
              </a:rPr>
              <a:t> </a:t>
            </a:r>
            <a:r>
              <a:rPr lang="ja-JP" altLang="en-US" sz="1600">
                <a:latin typeface="Yu Gothic Medium" panose="020B0400000000000000" pitchFamily="34" charset="-128"/>
                <a:ea typeface="Yu Gothic Medium" panose="020B0400000000000000" pitchFamily="34" charset="-128"/>
              </a:rPr>
              <a:t>「</a:t>
            </a:r>
            <a:r>
              <a:rPr lang="en" altLang="ja-JP" sz="1600" dirty="0">
                <a:latin typeface="Yu Gothic Medium" panose="020B0400000000000000" pitchFamily="34" charset="-128"/>
                <a:ea typeface="Yu Gothic Medium" panose="020B0400000000000000" pitchFamily="34" charset="-128"/>
              </a:rPr>
              <a:t>LGBTQ</a:t>
            </a:r>
            <a:r>
              <a:rPr lang="ja-JP" altLang="en-US" sz="1600">
                <a:latin typeface="Yu Gothic Medium" panose="020B0400000000000000" pitchFamily="34" charset="-128"/>
                <a:ea typeface="Yu Gothic Medium" panose="020B0400000000000000" pitchFamily="34" charset="-128"/>
              </a:rPr>
              <a:t>子ども・若者調査</a:t>
            </a:r>
            <a:r>
              <a:rPr lang="en-US" altLang="ja-JP" sz="1600" dirty="0">
                <a:latin typeface="Yu Gothic Medium" panose="020B0400000000000000" pitchFamily="34" charset="-128"/>
                <a:ea typeface="Yu Gothic Medium" panose="020B0400000000000000" pitchFamily="34" charset="-128"/>
              </a:rPr>
              <a:t>2025</a:t>
            </a:r>
            <a:r>
              <a:rPr lang="ja-JP" altLang="en-US" sz="1600">
                <a:latin typeface="Yu Gothic Medium" panose="020B0400000000000000" pitchFamily="34" charset="-128"/>
                <a:ea typeface="Yu Gothic Medium" panose="020B0400000000000000" pitchFamily="34" charset="-128"/>
              </a:rPr>
              <a:t>」</a:t>
            </a:r>
          </a:p>
        </p:txBody>
      </p:sp>
    </p:spTree>
    <p:extLst>
      <p:ext uri="{BB962C8B-B14F-4D97-AF65-F5344CB8AC3E}">
        <p14:creationId xmlns:p14="http://schemas.microsoft.com/office/powerpoint/2010/main" val="1176818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262FF-CA39-B515-185A-2A200F26742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AC87DEA-714F-9E98-AF82-C3917CF8F936}"/>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B742D4F3-300B-ED26-BFD5-60D2D536973A}"/>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2A5BC61E-7F2B-9639-A6C4-BAFD68546B9B}"/>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2.</a:t>
            </a:r>
            <a:r>
              <a:rPr lang="ja-JP" altLang="en-US" sz="3200" b="1">
                <a:latin typeface="Yu Gothic" panose="020B0400000000000000" pitchFamily="34" charset="-128"/>
                <a:ea typeface="Yu Gothic" panose="020B0400000000000000" pitchFamily="34" charset="-128"/>
              </a:rPr>
              <a:t>採用</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7" name="テキスト ボックス 6">
            <a:extLst>
              <a:ext uri="{FF2B5EF4-FFF2-40B4-BE49-F238E27FC236}">
                <a16:creationId xmlns:a16="http://schemas.microsoft.com/office/drawing/2014/main" id="{A87BC4EC-0ADE-226A-BA02-59FA78DE3B5D}"/>
              </a:ext>
            </a:extLst>
          </p:cNvPr>
          <p:cNvSpPr txBox="1"/>
          <p:nvPr/>
        </p:nvSpPr>
        <p:spPr>
          <a:xfrm>
            <a:off x="786397" y="2323192"/>
            <a:ext cx="11183930" cy="1323439"/>
          </a:xfrm>
          <a:prstGeom prst="rect">
            <a:avLst/>
          </a:prstGeom>
          <a:noFill/>
        </p:spPr>
        <p:txBody>
          <a:bodyPr wrap="square" rtlCol="0">
            <a:spAutoFit/>
          </a:bodyPr>
          <a:lstStyle/>
          <a:p>
            <a:r>
              <a:rPr lang="en-US" altLang="ja-JP" sz="2000" dirty="0">
                <a:solidFill>
                  <a:srgbClr val="ED627F"/>
                </a:solidFill>
                <a:latin typeface="Yu Gothic Medium" panose="020B0400000000000000" pitchFamily="34" charset="-128"/>
                <a:ea typeface="Yu Gothic Medium" panose="020B0400000000000000" pitchFamily="34" charset="-128"/>
              </a:rPr>
              <a:t>LGB</a:t>
            </a:r>
            <a:r>
              <a:rPr lang="ja-JP" altLang="en-US" sz="2000">
                <a:solidFill>
                  <a:srgbClr val="ED627F"/>
                </a:solidFill>
                <a:latin typeface="Yu Gothic Medium" panose="020B0400000000000000" pitchFamily="34" charset="-128"/>
                <a:ea typeface="Yu Gothic Medium" panose="020B0400000000000000" pitchFamily="34" charset="-128"/>
              </a:rPr>
              <a:t>等</a:t>
            </a:r>
            <a:endParaRPr lang="en-US" altLang="ja-JP" sz="2000" dirty="0">
              <a:solidFill>
                <a:srgbClr val="ED627F"/>
              </a:solidFill>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「選考時にカミングアウトをすべきか、どの範囲ですべきか分からず困った」</a:t>
            </a:r>
            <a:r>
              <a:rPr lang="en-US" altLang="ja-JP" sz="2000" dirty="0">
                <a:latin typeface="Yu Gothic Medium" panose="020B0400000000000000" pitchFamily="34" charset="-128"/>
                <a:ea typeface="Yu Gothic Medium" panose="020B0400000000000000" pitchFamily="34" charset="-128"/>
              </a:rPr>
              <a:t>(12.4%</a:t>
            </a:r>
            <a:r>
              <a:rPr lang="ja-JP" altLang="en-US" sz="2000">
                <a:latin typeface="Yu Gothic Medium" panose="020B0400000000000000" pitchFamily="34" charset="-128"/>
                <a:ea typeface="Yu Gothic Medium" panose="020B0400000000000000" pitchFamily="34" charset="-128"/>
              </a:rPr>
              <a:t>）</a:t>
            </a:r>
          </a:p>
          <a:p>
            <a:pPr marL="342900" indent="-34290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「人事や面接官から、</a:t>
            </a:r>
            <a:r>
              <a:rPr lang="en" altLang="ja-JP" sz="2000" dirty="0">
                <a:latin typeface="Yu Gothic Medium" panose="020B0400000000000000" pitchFamily="34" charset="-128"/>
                <a:ea typeface="Yu Gothic Medium" panose="020B0400000000000000" pitchFamily="34" charset="-128"/>
              </a:rPr>
              <a:t>LGBTQ</a:t>
            </a:r>
            <a:r>
              <a:rPr lang="ja-JP" altLang="en-US" sz="2000">
                <a:latin typeface="Yu Gothic Medium" panose="020B0400000000000000" pitchFamily="34" charset="-128"/>
                <a:ea typeface="Yu Gothic Medium" panose="020B0400000000000000" pitchFamily="34" charset="-128"/>
              </a:rPr>
              <a:t>でないことを前提とした質問や発言を受けた」（</a:t>
            </a:r>
            <a:r>
              <a:rPr lang="en-US" altLang="ja-JP" sz="2000" dirty="0">
                <a:latin typeface="Yu Gothic Medium" panose="020B0400000000000000" pitchFamily="34" charset="-128"/>
                <a:ea typeface="Yu Gothic Medium" panose="020B0400000000000000" pitchFamily="34" charset="-128"/>
              </a:rPr>
              <a:t>10.6%</a:t>
            </a:r>
            <a:r>
              <a:rPr lang="ja-JP" altLang="en-US" sz="2000">
                <a:latin typeface="Yu Gothic Medium" panose="020B0400000000000000" pitchFamily="34" charset="-128"/>
                <a:ea typeface="Yu Gothic Medium" panose="020B0400000000000000" pitchFamily="34" charset="-128"/>
              </a:rPr>
              <a:t>）</a:t>
            </a:r>
          </a:p>
          <a:p>
            <a:pPr marL="342900" indent="-34290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「選考時に、セクシュアリティを伝えられなかった・隠さなくてはならず困った」（</a:t>
            </a:r>
            <a:r>
              <a:rPr lang="en-US" altLang="ja-JP" sz="2000" dirty="0">
                <a:latin typeface="Yu Gothic Medium" panose="020B0400000000000000" pitchFamily="34" charset="-128"/>
                <a:ea typeface="Yu Gothic Medium" panose="020B0400000000000000" pitchFamily="34" charset="-128"/>
              </a:rPr>
              <a:t>10.1%</a:t>
            </a:r>
            <a:r>
              <a:rPr lang="ja-JP" altLang="en-US" sz="2000">
                <a:latin typeface="Yu Gothic Medium" panose="020B0400000000000000" pitchFamily="34" charset="-128"/>
                <a:ea typeface="Yu Gothic Medium" panose="020B0400000000000000" pitchFamily="34" charset="-128"/>
              </a:rPr>
              <a:t>）</a:t>
            </a:r>
          </a:p>
        </p:txBody>
      </p:sp>
      <p:sp>
        <p:nvSpPr>
          <p:cNvPr id="5" name="テキスト ボックス 4">
            <a:extLst>
              <a:ext uri="{FF2B5EF4-FFF2-40B4-BE49-F238E27FC236}">
                <a16:creationId xmlns:a16="http://schemas.microsoft.com/office/drawing/2014/main" id="{D770D5E6-9409-C363-1C43-E2A332FB80EC}"/>
              </a:ext>
            </a:extLst>
          </p:cNvPr>
          <p:cNvSpPr txBox="1"/>
          <p:nvPr/>
        </p:nvSpPr>
        <p:spPr>
          <a:xfrm>
            <a:off x="786397" y="5960373"/>
            <a:ext cx="5219699" cy="338554"/>
          </a:xfrm>
          <a:prstGeom prst="rect">
            <a:avLst/>
          </a:prstGeom>
          <a:noFill/>
        </p:spPr>
        <p:txBody>
          <a:bodyPr wrap="none" rtlCol="0">
            <a:spAutoFit/>
          </a:bodyPr>
          <a:lstStyle/>
          <a:p>
            <a:r>
              <a:rPr lang="ja-JP" altLang="en-US" sz="1600">
                <a:latin typeface="Yu Gothic Medium" panose="020B0400000000000000" pitchFamily="34" charset="-128"/>
                <a:ea typeface="Yu Gothic Medium" panose="020B0400000000000000" pitchFamily="34" charset="-128"/>
              </a:rPr>
              <a:t>認定</a:t>
            </a:r>
            <a:r>
              <a:rPr lang="en-US" altLang="ja-JP" sz="1600" dirty="0">
                <a:latin typeface="Yu Gothic Medium" panose="020B0400000000000000" pitchFamily="34" charset="-128"/>
                <a:ea typeface="Yu Gothic Medium" panose="020B0400000000000000" pitchFamily="34" charset="-128"/>
              </a:rPr>
              <a:t>NPO</a:t>
            </a:r>
            <a:r>
              <a:rPr lang="ja-JP" altLang="en-US" sz="1600">
                <a:latin typeface="Yu Gothic Medium" panose="020B0400000000000000" pitchFamily="34" charset="-128"/>
                <a:ea typeface="Yu Gothic Medium" panose="020B0400000000000000" pitchFamily="34" charset="-128"/>
              </a:rPr>
              <a:t>法人</a:t>
            </a:r>
            <a:r>
              <a:rPr lang="en" altLang="ja-JP" sz="1600" dirty="0" err="1">
                <a:latin typeface="Yu Gothic Medium" panose="020B0400000000000000" pitchFamily="34" charset="-128"/>
                <a:ea typeface="Yu Gothic Medium" panose="020B0400000000000000" pitchFamily="34" charset="-128"/>
              </a:rPr>
              <a:t>ReBit</a:t>
            </a:r>
            <a:r>
              <a:rPr lang="en" altLang="ja-JP" sz="1600" dirty="0">
                <a:latin typeface="Yu Gothic Medium" panose="020B0400000000000000" pitchFamily="34" charset="-128"/>
                <a:ea typeface="Yu Gothic Medium" panose="020B0400000000000000" pitchFamily="34" charset="-128"/>
              </a:rPr>
              <a:t> </a:t>
            </a:r>
            <a:r>
              <a:rPr lang="ja-JP" altLang="en-US" sz="1600">
                <a:latin typeface="Yu Gothic Medium" panose="020B0400000000000000" pitchFamily="34" charset="-128"/>
                <a:ea typeface="Yu Gothic Medium" panose="020B0400000000000000" pitchFamily="34" charset="-128"/>
              </a:rPr>
              <a:t>「</a:t>
            </a:r>
            <a:r>
              <a:rPr lang="en" altLang="ja-JP" sz="1600" dirty="0">
                <a:latin typeface="Yu Gothic Medium" panose="020B0400000000000000" pitchFamily="34" charset="-128"/>
                <a:ea typeface="Yu Gothic Medium" panose="020B0400000000000000" pitchFamily="34" charset="-128"/>
              </a:rPr>
              <a:t>LGBTQ</a:t>
            </a:r>
            <a:r>
              <a:rPr lang="ja-JP" altLang="en-US" sz="1600">
                <a:latin typeface="Yu Gothic Medium" panose="020B0400000000000000" pitchFamily="34" charset="-128"/>
                <a:ea typeface="Yu Gothic Medium" panose="020B0400000000000000" pitchFamily="34" charset="-128"/>
              </a:rPr>
              <a:t>子ども・若者調査</a:t>
            </a:r>
            <a:r>
              <a:rPr lang="en-US" altLang="ja-JP" sz="1600" dirty="0">
                <a:latin typeface="Yu Gothic Medium" panose="020B0400000000000000" pitchFamily="34" charset="-128"/>
                <a:ea typeface="Yu Gothic Medium" panose="020B0400000000000000" pitchFamily="34" charset="-128"/>
              </a:rPr>
              <a:t>2025</a:t>
            </a:r>
            <a:r>
              <a:rPr lang="ja-JP" altLang="en-US" sz="1600">
                <a:latin typeface="Yu Gothic Medium" panose="020B0400000000000000" pitchFamily="34" charset="-128"/>
                <a:ea typeface="Yu Gothic Medium" panose="020B0400000000000000" pitchFamily="34" charset="-128"/>
              </a:rPr>
              <a:t>」</a:t>
            </a:r>
          </a:p>
        </p:txBody>
      </p:sp>
      <p:sp>
        <p:nvSpPr>
          <p:cNvPr id="3" name="テキスト ボックス 2">
            <a:extLst>
              <a:ext uri="{FF2B5EF4-FFF2-40B4-BE49-F238E27FC236}">
                <a16:creationId xmlns:a16="http://schemas.microsoft.com/office/drawing/2014/main" id="{178D3ABA-EC2D-65D2-6330-C70C3D9BD179}"/>
              </a:ext>
            </a:extLst>
          </p:cNvPr>
          <p:cNvSpPr txBox="1"/>
          <p:nvPr/>
        </p:nvSpPr>
        <p:spPr>
          <a:xfrm>
            <a:off x="786397" y="3729761"/>
            <a:ext cx="11183930" cy="1938992"/>
          </a:xfrm>
          <a:prstGeom prst="rect">
            <a:avLst/>
          </a:prstGeom>
          <a:noFill/>
        </p:spPr>
        <p:txBody>
          <a:bodyPr wrap="square" rtlCol="0">
            <a:spAutoFit/>
          </a:bodyPr>
          <a:lstStyle/>
          <a:p>
            <a:r>
              <a:rPr lang="ja-JP" altLang="en-US" sz="2000">
                <a:solidFill>
                  <a:srgbClr val="ED627F"/>
                </a:solidFill>
                <a:latin typeface="Yu Gothic Medium" panose="020B0400000000000000" pitchFamily="34" charset="-128"/>
                <a:ea typeface="Yu Gothic Medium" panose="020B0400000000000000" pitchFamily="34" charset="-128"/>
              </a:rPr>
              <a:t>トランスジェンダー等</a:t>
            </a:r>
            <a:endParaRPr lang="en-US" altLang="ja-JP" sz="2000" dirty="0">
              <a:solidFill>
                <a:srgbClr val="ED627F"/>
              </a:solidFill>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「エントリーシートや履歴書に性別記載が必須で困った」（</a:t>
            </a:r>
            <a:r>
              <a:rPr lang="en-US" altLang="ja-JP" sz="2000" dirty="0">
                <a:latin typeface="Yu Gothic Medium" panose="020B0400000000000000" pitchFamily="34" charset="-128"/>
                <a:ea typeface="Yu Gothic Medium" panose="020B0400000000000000" pitchFamily="34" charset="-128"/>
              </a:rPr>
              <a:t>37.6%</a:t>
            </a:r>
            <a:r>
              <a:rPr lang="ja-JP" altLang="en-US" sz="2000">
                <a:latin typeface="Yu Gothic Medium" panose="020B0400000000000000" pitchFamily="34" charset="-128"/>
                <a:ea typeface="Yu Gothic Medium" panose="020B0400000000000000" pitchFamily="34" charset="-128"/>
              </a:rPr>
              <a:t>）</a:t>
            </a:r>
            <a:endParaRPr lang="en-US" altLang="ja-JP" sz="20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「選考時にカミングアウトをすべきか、どの範囲ですべきか分からず困った」</a:t>
            </a:r>
            <a:r>
              <a:rPr lang="en-US" altLang="ja-JP" sz="2000" dirty="0">
                <a:latin typeface="Yu Gothic Medium" panose="020B0400000000000000" pitchFamily="34" charset="-128"/>
                <a:ea typeface="Yu Gothic Medium" panose="020B0400000000000000" pitchFamily="34" charset="-128"/>
              </a:rPr>
              <a:t>(35.3%</a:t>
            </a:r>
            <a:r>
              <a:rPr lang="ja-JP" altLang="en-US" sz="2000">
                <a:latin typeface="Yu Gothic Medium" panose="020B0400000000000000" pitchFamily="34" charset="-128"/>
                <a:ea typeface="Yu Gothic Medium" panose="020B0400000000000000" pitchFamily="34" charset="-128"/>
              </a:rPr>
              <a:t>）</a:t>
            </a:r>
          </a:p>
          <a:p>
            <a:pPr marL="342900" indent="-34290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「選考時に、セクシュアリティを伝えられなかった・隠さなくてはならず困った」（</a:t>
            </a:r>
            <a:r>
              <a:rPr lang="en-US" altLang="ja-JP" sz="2000" dirty="0">
                <a:latin typeface="Yu Gothic Medium" panose="020B0400000000000000" pitchFamily="34" charset="-128"/>
                <a:ea typeface="Yu Gothic Medium" panose="020B0400000000000000" pitchFamily="34" charset="-128"/>
              </a:rPr>
              <a:t>32.9%</a:t>
            </a:r>
            <a:r>
              <a:rPr lang="ja-JP" altLang="en-US" sz="2000">
                <a:latin typeface="Yu Gothic Medium" panose="020B0400000000000000" pitchFamily="34" charset="-128"/>
                <a:ea typeface="Yu Gothic Medium" panose="020B0400000000000000" pitchFamily="34" charset="-128"/>
              </a:rPr>
              <a:t>）</a:t>
            </a:r>
            <a:endParaRPr lang="en-US" altLang="ja-JP" sz="20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「性自認とは異なる性別として、就職活動をしなければならず困った」（</a:t>
            </a:r>
            <a:r>
              <a:rPr lang="en-US" altLang="ja-JP" sz="2000" dirty="0">
                <a:latin typeface="Yu Gothic Medium" panose="020B0400000000000000" pitchFamily="34" charset="-128"/>
                <a:ea typeface="Yu Gothic Medium" panose="020B0400000000000000" pitchFamily="34" charset="-128"/>
              </a:rPr>
              <a:t>29.6%</a:t>
            </a:r>
            <a:r>
              <a:rPr lang="ja-JP" altLang="en-US" sz="2000">
                <a:latin typeface="Yu Gothic Medium" panose="020B0400000000000000" pitchFamily="34" charset="-128"/>
                <a:ea typeface="Yu Gothic Medium" panose="020B0400000000000000" pitchFamily="34" charset="-128"/>
              </a:rPr>
              <a:t>）</a:t>
            </a:r>
            <a:endParaRPr lang="en-US" altLang="ja-JP" sz="20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000">
                <a:latin typeface="Yu Gothic Medium" panose="020B0400000000000000" pitchFamily="34" charset="-128"/>
                <a:ea typeface="Yu Gothic Medium" panose="020B0400000000000000" pitchFamily="34" charset="-128"/>
              </a:rPr>
              <a:t>「性自認と異なるスーツ・服装、髪型、化粧をしなくてはならず困った」（</a:t>
            </a:r>
            <a:r>
              <a:rPr lang="en-US" altLang="ja-JP" sz="2000" dirty="0">
                <a:latin typeface="Yu Gothic Medium" panose="020B0400000000000000" pitchFamily="34" charset="-128"/>
                <a:ea typeface="Yu Gothic Medium" panose="020B0400000000000000" pitchFamily="34" charset="-128"/>
              </a:rPr>
              <a:t>27.7%</a:t>
            </a:r>
            <a:r>
              <a:rPr lang="ja-JP" altLang="en-US" sz="2000">
                <a:latin typeface="Yu Gothic Medium" panose="020B0400000000000000" pitchFamily="34" charset="-128"/>
                <a:ea typeface="Yu Gothic Medium" panose="020B0400000000000000" pitchFamily="34" charset="-128"/>
              </a:rPr>
              <a:t>）、</a:t>
            </a:r>
            <a:endParaRPr lang="en-US" altLang="ja-JP" sz="20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28682632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96795-7ACF-0877-849D-4B2C05D8E45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3B677A3-E698-13D8-5D92-BC2A3C8C7813}"/>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FE089694-9AB4-8F33-9823-0BA7CFB3A214}"/>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30DCE6F6-AE2F-393C-07D0-DC7308CC7B2D}"/>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3.</a:t>
            </a:r>
            <a:r>
              <a:rPr lang="ja-JP" altLang="en-US" sz="3200" b="1">
                <a:latin typeface="Yu Gothic" panose="020B0400000000000000" pitchFamily="34" charset="-128"/>
                <a:ea typeface="Yu Gothic" panose="020B0400000000000000" pitchFamily="34" charset="-128"/>
              </a:rPr>
              <a:t>トランスジェンダーの職員における処遇</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7" name="テキスト ボックス 6">
            <a:extLst>
              <a:ext uri="{FF2B5EF4-FFF2-40B4-BE49-F238E27FC236}">
                <a16:creationId xmlns:a16="http://schemas.microsoft.com/office/drawing/2014/main" id="{9490C73C-BF85-333A-941D-D93F60363B29}"/>
              </a:ext>
            </a:extLst>
          </p:cNvPr>
          <p:cNvSpPr txBox="1"/>
          <p:nvPr/>
        </p:nvSpPr>
        <p:spPr>
          <a:xfrm>
            <a:off x="786397" y="2323192"/>
            <a:ext cx="11183930" cy="461665"/>
          </a:xfrm>
          <a:prstGeom prst="rect">
            <a:avLst/>
          </a:prstGeom>
          <a:noFill/>
        </p:spPr>
        <p:txBody>
          <a:bodyPr wrap="square" rtlCol="0">
            <a:spAutoFit/>
          </a:bodyPr>
          <a:lstStyle/>
          <a:p>
            <a:r>
              <a:rPr lang="ja-JP" altLang="en-US" sz="2400" u="sng">
                <a:latin typeface="Yu Gothic Medium" panose="020B0400000000000000" pitchFamily="34" charset="-128"/>
                <a:ea typeface="Yu Gothic Medium" panose="020B0400000000000000" pitchFamily="34" charset="-128"/>
              </a:rPr>
              <a:t>▼服装、髪型等</a:t>
            </a:r>
            <a:endParaRPr lang="en-US" altLang="ja-JP" sz="2400" dirty="0">
              <a:latin typeface="Yu Gothic Medium" panose="020B0400000000000000" pitchFamily="34" charset="-128"/>
              <a:ea typeface="Yu Gothic Medium" panose="020B0400000000000000" pitchFamily="34" charset="-128"/>
            </a:endParaRPr>
          </a:p>
        </p:txBody>
      </p:sp>
      <p:sp>
        <p:nvSpPr>
          <p:cNvPr id="3" name="テキスト ボックス 2">
            <a:extLst>
              <a:ext uri="{FF2B5EF4-FFF2-40B4-BE49-F238E27FC236}">
                <a16:creationId xmlns:a16="http://schemas.microsoft.com/office/drawing/2014/main" id="{5AA04461-94BF-5BFC-B782-4301C5A5E0BB}"/>
              </a:ext>
            </a:extLst>
          </p:cNvPr>
          <p:cNvSpPr txBox="1"/>
          <p:nvPr/>
        </p:nvSpPr>
        <p:spPr>
          <a:xfrm>
            <a:off x="786397" y="2923855"/>
            <a:ext cx="10588185" cy="1569660"/>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（例）</a:t>
            </a:r>
          </a:p>
          <a:p>
            <a:r>
              <a:rPr lang="ja-JP" altLang="en-US" sz="2400">
                <a:latin typeface="Yu Gothic Medium" panose="020B0400000000000000" pitchFamily="34" charset="-128"/>
                <a:ea typeface="Yu Gothic Medium" panose="020B0400000000000000" pitchFamily="34" charset="-128"/>
              </a:rPr>
              <a:t>ある男性の従業員が、上司に、「自分は性同一性障害であり、性自認は女性である。女性の服装、髪型で勤務したい。」と申し入れてきた。どのように対応すればいいか。</a:t>
            </a:r>
          </a:p>
        </p:txBody>
      </p:sp>
    </p:spTree>
    <p:extLst>
      <p:ext uri="{BB962C8B-B14F-4D97-AF65-F5344CB8AC3E}">
        <p14:creationId xmlns:p14="http://schemas.microsoft.com/office/powerpoint/2010/main" val="2624163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C0772-8522-F92A-C55E-B83D985A6E5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9D43E15-3E63-FF04-FCF1-F1FE795146A7}"/>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5768DB79-795A-259C-3F17-3C975946F061}"/>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B0496FB-018D-3BCE-CD22-10CF7BCF4491}"/>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3.</a:t>
            </a:r>
            <a:r>
              <a:rPr lang="ja-JP" altLang="en-US" sz="3200" b="1">
                <a:latin typeface="Yu Gothic" panose="020B0400000000000000" pitchFamily="34" charset="-128"/>
                <a:ea typeface="Yu Gothic" panose="020B0400000000000000" pitchFamily="34" charset="-128"/>
              </a:rPr>
              <a:t>トランスジェンダーの職員における処遇</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7" name="テキスト ボックス 6">
            <a:extLst>
              <a:ext uri="{FF2B5EF4-FFF2-40B4-BE49-F238E27FC236}">
                <a16:creationId xmlns:a16="http://schemas.microsoft.com/office/drawing/2014/main" id="{BB770A14-C89F-D95B-F93B-D998EC57F482}"/>
              </a:ext>
            </a:extLst>
          </p:cNvPr>
          <p:cNvSpPr txBox="1"/>
          <p:nvPr/>
        </p:nvSpPr>
        <p:spPr>
          <a:xfrm>
            <a:off x="786397" y="2323192"/>
            <a:ext cx="11183930" cy="461665"/>
          </a:xfrm>
          <a:prstGeom prst="rect">
            <a:avLst/>
          </a:prstGeom>
          <a:noFill/>
        </p:spPr>
        <p:txBody>
          <a:bodyPr wrap="square" rtlCol="0">
            <a:spAutoFit/>
          </a:bodyPr>
          <a:lstStyle/>
          <a:p>
            <a:r>
              <a:rPr lang="ja-JP" altLang="en-US" sz="2400" u="sng">
                <a:latin typeface="Yu Gothic Medium" panose="020B0400000000000000" pitchFamily="34" charset="-128"/>
                <a:ea typeface="Yu Gothic Medium" panose="020B0400000000000000" pitchFamily="34" charset="-128"/>
              </a:rPr>
              <a:t>▼施設利用（トイレ、更衣室、シャワー等）</a:t>
            </a:r>
            <a:endParaRPr lang="en-US" altLang="ja-JP" sz="2400" dirty="0">
              <a:latin typeface="Yu Gothic Medium" panose="020B0400000000000000" pitchFamily="34" charset="-128"/>
              <a:ea typeface="Yu Gothic Medium" panose="020B0400000000000000" pitchFamily="34" charset="-128"/>
            </a:endParaRPr>
          </a:p>
        </p:txBody>
      </p:sp>
      <p:sp>
        <p:nvSpPr>
          <p:cNvPr id="3" name="テキスト ボックス 2">
            <a:extLst>
              <a:ext uri="{FF2B5EF4-FFF2-40B4-BE49-F238E27FC236}">
                <a16:creationId xmlns:a16="http://schemas.microsoft.com/office/drawing/2014/main" id="{B85813B1-998F-C746-C543-A7AD5F548E9B}"/>
              </a:ext>
            </a:extLst>
          </p:cNvPr>
          <p:cNvSpPr txBox="1"/>
          <p:nvPr/>
        </p:nvSpPr>
        <p:spPr>
          <a:xfrm>
            <a:off x="786397" y="2923855"/>
            <a:ext cx="10588185" cy="1569660"/>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（例）</a:t>
            </a:r>
          </a:p>
          <a:p>
            <a:r>
              <a:rPr lang="ja-JP" altLang="en-US" sz="2400">
                <a:latin typeface="Yu Gothic Medium" panose="020B0400000000000000" pitchFamily="34" charset="-128"/>
                <a:ea typeface="Yu Gothic Medium" panose="020B0400000000000000" pitchFamily="34" charset="-128"/>
              </a:rPr>
              <a:t>ある従業員が、上司に「自分は性同一性障害であり、性自認は女性である。これからは女性の服装、髪型で勤務したい。女性用のトイレや更衣室も使用したい。」と申し入れてきた。どのように対応すればいいか。</a:t>
            </a:r>
          </a:p>
        </p:txBody>
      </p:sp>
    </p:spTree>
    <p:extLst>
      <p:ext uri="{BB962C8B-B14F-4D97-AF65-F5344CB8AC3E}">
        <p14:creationId xmlns:p14="http://schemas.microsoft.com/office/powerpoint/2010/main" val="29378247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6CA5F-5B7D-657A-98B7-6583777A94B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074E53E-797B-30F9-578C-8E4B83CD03A0}"/>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4BC35A28-B1F7-B52C-9238-5C875E73AC0C}"/>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D2F0AB36-7438-D3B4-1D03-93E63033917D}"/>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3.</a:t>
            </a:r>
            <a:r>
              <a:rPr lang="ja-JP" altLang="en-US" sz="3200" b="1">
                <a:latin typeface="Yu Gothic" panose="020B0400000000000000" pitchFamily="34" charset="-128"/>
                <a:ea typeface="Yu Gothic" panose="020B0400000000000000" pitchFamily="34" charset="-128"/>
              </a:rPr>
              <a:t>トランスジェンダーの職員における処遇</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7" name="テキスト ボックス 6">
            <a:extLst>
              <a:ext uri="{FF2B5EF4-FFF2-40B4-BE49-F238E27FC236}">
                <a16:creationId xmlns:a16="http://schemas.microsoft.com/office/drawing/2014/main" id="{7A530176-8E75-07DD-3311-43C1C7A10C94}"/>
              </a:ext>
            </a:extLst>
          </p:cNvPr>
          <p:cNvSpPr txBox="1"/>
          <p:nvPr/>
        </p:nvSpPr>
        <p:spPr>
          <a:xfrm>
            <a:off x="786397" y="2323192"/>
            <a:ext cx="11183930" cy="461665"/>
          </a:xfrm>
          <a:prstGeom prst="rect">
            <a:avLst/>
          </a:prstGeom>
          <a:noFill/>
        </p:spPr>
        <p:txBody>
          <a:bodyPr wrap="square" rtlCol="0">
            <a:spAutoFit/>
          </a:bodyPr>
          <a:lstStyle/>
          <a:p>
            <a:r>
              <a:rPr lang="ja-JP" altLang="en-US" sz="2400" u="sng">
                <a:latin typeface="Yu Gothic Medium" panose="020B0400000000000000" pitchFamily="34" charset="-128"/>
                <a:ea typeface="Yu Gothic Medium" panose="020B0400000000000000" pitchFamily="34" charset="-128"/>
              </a:rPr>
              <a:t>▼その他</a:t>
            </a:r>
            <a:endParaRPr lang="en-US" altLang="ja-JP" sz="2400" dirty="0">
              <a:latin typeface="Yu Gothic Medium" panose="020B0400000000000000" pitchFamily="34" charset="-128"/>
              <a:ea typeface="Yu Gothic Medium" panose="020B0400000000000000" pitchFamily="34" charset="-128"/>
            </a:endParaRPr>
          </a:p>
        </p:txBody>
      </p:sp>
      <p:sp>
        <p:nvSpPr>
          <p:cNvPr id="3" name="テキスト ボックス 2">
            <a:extLst>
              <a:ext uri="{FF2B5EF4-FFF2-40B4-BE49-F238E27FC236}">
                <a16:creationId xmlns:a16="http://schemas.microsoft.com/office/drawing/2014/main" id="{BDBAF2F2-4A54-077A-40E7-5EF901FFCC4A}"/>
              </a:ext>
            </a:extLst>
          </p:cNvPr>
          <p:cNvSpPr txBox="1"/>
          <p:nvPr/>
        </p:nvSpPr>
        <p:spPr>
          <a:xfrm>
            <a:off x="786397" y="2923855"/>
            <a:ext cx="10588185" cy="1938992"/>
          </a:xfrm>
          <a:prstGeom prst="rect">
            <a:avLst/>
          </a:prstGeom>
          <a:noFill/>
        </p:spPr>
        <p:txBody>
          <a:bodyPr wrap="square" rtlCol="0">
            <a:spAutoFit/>
          </a:bodyPr>
          <a:lstStyle/>
          <a:p>
            <a:pPr marL="342900" indent="-342900">
              <a:buFont typeface="Arial" panose="020B0604020202020204" pitchFamily="34" charset="0"/>
              <a:buChar char="•"/>
            </a:pPr>
            <a:r>
              <a:rPr lang="ja-JP" altLang="en-US" sz="2400" dirty="0">
                <a:latin typeface="Yu Gothic Medium" panose="020B0400000000000000" pitchFamily="34" charset="-128"/>
                <a:ea typeface="Yu Gothic Medium" panose="020B0400000000000000" pitchFamily="34" charset="-128"/>
              </a:rPr>
              <a:t>戸籍上の名前とは異なる通称の使用～名札、社員証、名刺、メルアド、社員名簿等</a:t>
            </a: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400" dirty="0">
                <a:latin typeface="Yu Gothic Medium" panose="020B0400000000000000" pitchFamily="34" charset="-128"/>
                <a:ea typeface="Yu Gothic Medium" panose="020B0400000000000000" pitchFamily="34" charset="-128"/>
              </a:rPr>
              <a:t>各種文書の性別欄の記載</a:t>
            </a: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400" dirty="0">
                <a:latin typeface="Yu Gothic Medium" panose="020B0400000000000000" pitchFamily="34" charset="-128"/>
                <a:ea typeface="Yu Gothic Medium" panose="020B0400000000000000" pitchFamily="34" charset="-128"/>
              </a:rPr>
              <a:t>健康診断時の配慮</a:t>
            </a: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400" dirty="0">
                <a:latin typeface="Yu Gothic Medium" panose="020B0400000000000000" pitchFamily="34" charset="-128"/>
                <a:ea typeface="Yu Gothic Medium" panose="020B0400000000000000" pitchFamily="34" charset="-128"/>
              </a:rPr>
              <a:t>医療機関への通院を必要とするときの配慮</a:t>
            </a:r>
          </a:p>
        </p:txBody>
      </p:sp>
    </p:spTree>
    <p:extLst>
      <p:ext uri="{BB962C8B-B14F-4D97-AF65-F5344CB8AC3E}">
        <p14:creationId xmlns:p14="http://schemas.microsoft.com/office/powerpoint/2010/main" val="36522486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A4346-BEAB-A814-E081-C1E06A9C2D5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ED051F8-DE9C-0684-C03A-C550D12C0F38}"/>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C3AAA126-CCCF-45D0-38D0-1A8CD86EBF08}"/>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D34A96D1-F104-E7EF-19A6-47B5EC683237}"/>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4.</a:t>
            </a:r>
            <a:r>
              <a:rPr lang="ja-JP" altLang="en-US" sz="3200" b="1">
                <a:latin typeface="Yu Gothic" panose="020B0400000000000000" pitchFamily="34" charset="-128"/>
                <a:ea typeface="Yu Gothic" panose="020B0400000000000000" pitchFamily="34" charset="-128"/>
              </a:rPr>
              <a:t>配置転換</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3" name="テキスト ボックス 2">
            <a:extLst>
              <a:ext uri="{FF2B5EF4-FFF2-40B4-BE49-F238E27FC236}">
                <a16:creationId xmlns:a16="http://schemas.microsoft.com/office/drawing/2014/main" id="{24EB4351-4A67-53AD-0D48-B3B0D6B47E38}"/>
              </a:ext>
            </a:extLst>
          </p:cNvPr>
          <p:cNvSpPr txBox="1"/>
          <p:nvPr/>
        </p:nvSpPr>
        <p:spPr>
          <a:xfrm>
            <a:off x="786397" y="2489906"/>
            <a:ext cx="10588185" cy="1569660"/>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（例</a:t>
            </a:r>
            <a:r>
              <a:rPr lang="en-US" altLang="ja-JP" sz="2400" dirty="0">
                <a:latin typeface="Yu Gothic Medium" panose="020B0400000000000000" pitchFamily="34" charset="-128"/>
                <a:ea typeface="Yu Gothic Medium" panose="020B0400000000000000" pitchFamily="34" charset="-128"/>
              </a:rPr>
              <a:t>1</a:t>
            </a:r>
            <a:r>
              <a:rPr lang="ja-JP" altLang="en-US" sz="2400">
                <a:latin typeface="Yu Gothic Medium" panose="020B0400000000000000" pitchFamily="34" charset="-128"/>
                <a:ea typeface="Yu Gothic Medium" panose="020B0400000000000000" pitchFamily="34" charset="-128"/>
              </a:rPr>
              <a:t>）</a:t>
            </a:r>
          </a:p>
          <a:p>
            <a:r>
              <a:rPr lang="ja-JP" altLang="en-US" sz="2400">
                <a:latin typeface="Yu Gothic Medium" panose="020B0400000000000000" pitchFamily="34" charset="-128"/>
                <a:ea typeface="Yu Gothic Medium" panose="020B0400000000000000" pitchFamily="34" charset="-128"/>
              </a:rPr>
              <a:t>戸籍上は男性、性自認は女性の営業担当の職員が、女性の服装、髪型で勤務を希望しているので、女性の服装、髪型で勤務することは認めるが、取引先が違和感を持つといけないので、内勤の事務担当に異動させたい。</a:t>
            </a:r>
          </a:p>
        </p:txBody>
      </p:sp>
      <p:sp>
        <p:nvSpPr>
          <p:cNvPr id="5" name="テキスト ボックス 4">
            <a:extLst>
              <a:ext uri="{FF2B5EF4-FFF2-40B4-BE49-F238E27FC236}">
                <a16:creationId xmlns:a16="http://schemas.microsoft.com/office/drawing/2014/main" id="{DE2E4C68-F080-F361-4D20-28EC1DE2CB1C}"/>
              </a:ext>
            </a:extLst>
          </p:cNvPr>
          <p:cNvSpPr txBox="1"/>
          <p:nvPr/>
        </p:nvSpPr>
        <p:spPr>
          <a:xfrm>
            <a:off x="801907" y="4240585"/>
            <a:ext cx="10588185" cy="1200329"/>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（例</a:t>
            </a:r>
            <a:r>
              <a:rPr lang="en-US" altLang="ja-JP" sz="2400" dirty="0">
                <a:latin typeface="Yu Gothic Medium" panose="020B0400000000000000" pitchFamily="34" charset="-128"/>
                <a:ea typeface="Yu Gothic Medium" panose="020B0400000000000000" pitchFamily="34" charset="-128"/>
              </a:rPr>
              <a:t>2</a:t>
            </a:r>
            <a:r>
              <a:rPr lang="ja-JP" altLang="en-US" sz="2400">
                <a:latin typeface="Yu Gothic Medium" panose="020B0400000000000000" pitchFamily="34" charset="-128"/>
                <a:ea typeface="Yu Gothic Medium" panose="020B0400000000000000" pitchFamily="34" charset="-128"/>
              </a:rPr>
              <a:t>）</a:t>
            </a:r>
          </a:p>
          <a:p>
            <a:r>
              <a:rPr lang="ja-JP" altLang="en-US" sz="2400">
                <a:latin typeface="Yu Gothic Medium" panose="020B0400000000000000" pitchFamily="34" charset="-128"/>
                <a:ea typeface="Yu Gothic Medium" panose="020B0400000000000000" pitchFamily="34" charset="-128"/>
              </a:rPr>
              <a:t>会社に「男性職員</a:t>
            </a:r>
            <a:r>
              <a:rPr lang="ja-JP" altLang="en" sz="2400">
                <a:latin typeface="Yu Gothic Medium" panose="020B0400000000000000" pitchFamily="34" charset="-128"/>
                <a:ea typeface="Yu Gothic Medium" panose="020B0400000000000000" pitchFamily="34" charset="-128"/>
              </a:rPr>
              <a:t>Ｘ</a:t>
            </a:r>
            <a:r>
              <a:rPr lang="ja-JP" altLang="en-US" sz="2400">
                <a:latin typeface="Yu Gothic Medium" panose="020B0400000000000000" pitchFamily="34" charset="-128"/>
                <a:ea typeface="Yu Gothic Medium" panose="020B0400000000000000" pitchFamily="34" charset="-128"/>
              </a:rPr>
              <a:t>は同性愛者だ」との匿名の電話があった。</a:t>
            </a:r>
          </a:p>
          <a:p>
            <a:r>
              <a:rPr lang="ja-JP" altLang="en-US" sz="2400">
                <a:latin typeface="Yu Gothic Medium" panose="020B0400000000000000" pitchFamily="34" charset="-128"/>
                <a:ea typeface="Yu Gothic Medium" panose="020B0400000000000000" pitchFamily="34" charset="-128"/>
              </a:rPr>
              <a:t>トラブルになるといけないので、他の地方の支店に転勤させたい。　</a:t>
            </a:r>
          </a:p>
        </p:txBody>
      </p:sp>
      <p:sp>
        <p:nvSpPr>
          <p:cNvPr id="9" name="テキスト ボックス 8">
            <a:extLst>
              <a:ext uri="{FF2B5EF4-FFF2-40B4-BE49-F238E27FC236}">
                <a16:creationId xmlns:a16="http://schemas.microsoft.com/office/drawing/2014/main" id="{B9982331-820A-90FE-2D85-F4122E8A1F73}"/>
              </a:ext>
            </a:extLst>
          </p:cNvPr>
          <p:cNvSpPr txBox="1"/>
          <p:nvPr/>
        </p:nvSpPr>
        <p:spPr>
          <a:xfrm>
            <a:off x="801907" y="5621933"/>
            <a:ext cx="6096000" cy="646331"/>
          </a:xfrm>
          <a:prstGeom prst="rect">
            <a:avLst/>
          </a:prstGeom>
          <a:noFill/>
        </p:spPr>
        <p:txBody>
          <a:bodyPr wrap="square">
            <a:spAutoFit/>
          </a:bodyPr>
          <a:lstStyle/>
          <a:p>
            <a:pPr marL="0" indent="0">
              <a:buNone/>
            </a:pPr>
            <a:endParaRPr kumimoji="1" lang="en-US" altLang="ja-JP" dirty="0">
              <a:latin typeface="Yu Gothic Medium" panose="020B0400000000000000" pitchFamily="34" charset="-128"/>
              <a:ea typeface="Yu Gothic Medium" panose="020B0400000000000000" pitchFamily="34" charset="-128"/>
            </a:endParaRPr>
          </a:p>
          <a:p>
            <a:pPr marL="0" indent="0">
              <a:buNone/>
            </a:pPr>
            <a:r>
              <a:rPr kumimoji="1" lang="en-US" altLang="ja-JP" dirty="0">
                <a:latin typeface="Yu Gothic Medium" panose="020B0400000000000000" pitchFamily="34" charset="-128"/>
                <a:ea typeface="Yu Gothic Medium" panose="020B0400000000000000" pitchFamily="34" charset="-128"/>
              </a:rPr>
              <a:t>	</a:t>
            </a:r>
          </a:p>
        </p:txBody>
      </p:sp>
    </p:spTree>
    <p:extLst>
      <p:ext uri="{BB962C8B-B14F-4D97-AF65-F5344CB8AC3E}">
        <p14:creationId xmlns:p14="http://schemas.microsoft.com/office/powerpoint/2010/main" val="256386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AF26C-75E2-1E94-3EA5-B8FEF4A757F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977F232-A2B8-197E-9514-AA957A632C3F}"/>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FF76766D-7FC7-E51A-8277-BFA0D979EC7A}"/>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F94683F-C526-AE04-E900-6F2C1A294D18}"/>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2.</a:t>
            </a:r>
            <a:r>
              <a:rPr lang="ja-JP" altLang="en-US" sz="3200" b="1">
                <a:latin typeface="Yu Gothic" panose="020B0400000000000000" pitchFamily="34" charset="-128"/>
                <a:ea typeface="Yu Gothic" panose="020B0400000000000000" pitchFamily="34" charset="-128"/>
              </a:rPr>
              <a:t>困難の特徴：キーワードは</a:t>
            </a:r>
            <a:r>
              <a:rPr lang="ja-JP" altLang="en-US" sz="3200" b="1">
                <a:solidFill>
                  <a:srgbClr val="ED627F"/>
                </a:solidFill>
                <a:latin typeface="Yu Gothic" panose="020B0400000000000000" pitchFamily="34" charset="-128"/>
                <a:ea typeface="Yu Gothic" panose="020B0400000000000000" pitchFamily="34" charset="-128"/>
              </a:rPr>
              <a:t>「孤立」</a:t>
            </a:r>
          </a:p>
        </p:txBody>
      </p:sp>
      <p:sp>
        <p:nvSpPr>
          <p:cNvPr id="6" name="テキスト ボックス 5">
            <a:extLst>
              <a:ext uri="{FF2B5EF4-FFF2-40B4-BE49-F238E27FC236}">
                <a16:creationId xmlns:a16="http://schemas.microsoft.com/office/drawing/2014/main" id="{1FEAA0F2-AA7B-14F3-D296-3DAA2AB96AA7}"/>
              </a:ext>
            </a:extLst>
          </p:cNvPr>
          <p:cNvSpPr txBox="1"/>
          <p:nvPr/>
        </p:nvSpPr>
        <p:spPr>
          <a:xfrm>
            <a:off x="887112" y="2431908"/>
            <a:ext cx="10241327" cy="611312"/>
          </a:xfrm>
          <a:prstGeom prst="rect">
            <a:avLst/>
          </a:prstGeom>
          <a:noFill/>
          <a:ln w="25400">
            <a:solidFill>
              <a:schemeClr val="accent1">
                <a:shade val="15000"/>
              </a:schemeClr>
            </a:solidFill>
          </a:ln>
        </p:spPr>
        <p:txBody>
          <a:bodyPr wrap="square" tIns="72000" rtlCol="0" anchor="ctr">
            <a:spAutoFit/>
          </a:bodyPr>
          <a:lstStyle/>
          <a:p>
            <a:pPr algn="ctr"/>
            <a:r>
              <a:rPr kumimoji="1" lang="ja-JP" altLang="en-US" sz="3200">
                <a:latin typeface="Yu Gothic Medium" panose="020B0400000000000000" pitchFamily="34" charset="-128"/>
                <a:ea typeface="Yu Gothic Medium" panose="020B0400000000000000" pitchFamily="34" charset="-128"/>
              </a:rPr>
              <a:t>孤立からの出発</a:t>
            </a:r>
          </a:p>
        </p:txBody>
      </p:sp>
      <p:sp>
        <p:nvSpPr>
          <p:cNvPr id="7" name="テキスト ボックス 6">
            <a:extLst>
              <a:ext uri="{FF2B5EF4-FFF2-40B4-BE49-F238E27FC236}">
                <a16:creationId xmlns:a16="http://schemas.microsoft.com/office/drawing/2014/main" id="{1C772FE1-5C87-B718-8EDB-C9935D2A859C}"/>
              </a:ext>
            </a:extLst>
          </p:cNvPr>
          <p:cNvSpPr txBox="1"/>
          <p:nvPr/>
        </p:nvSpPr>
        <p:spPr>
          <a:xfrm>
            <a:off x="887113" y="3466930"/>
            <a:ext cx="10241328" cy="611312"/>
          </a:xfrm>
          <a:prstGeom prst="rect">
            <a:avLst/>
          </a:prstGeom>
          <a:noFill/>
          <a:ln w="25400">
            <a:solidFill>
              <a:schemeClr val="accent1">
                <a:shade val="15000"/>
              </a:schemeClr>
            </a:solidFill>
          </a:ln>
        </p:spPr>
        <p:txBody>
          <a:bodyPr wrap="square" tIns="72000" rtlCol="0" anchor="ctr">
            <a:spAutoFit/>
          </a:bodyPr>
          <a:lstStyle/>
          <a:p>
            <a:pPr algn="ctr"/>
            <a:r>
              <a:rPr kumimoji="1" lang="ja-JP" altLang="en-US" sz="3200">
                <a:latin typeface="Yu Gothic Medium" panose="020B0400000000000000" pitchFamily="34" charset="-128"/>
                <a:ea typeface="Yu Gothic Medium" panose="020B0400000000000000" pitchFamily="34" charset="-128"/>
              </a:rPr>
              <a:t>なかなか自己認識できない</a:t>
            </a:r>
          </a:p>
        </p:txBody>
      </p:sp>
      <p:sp>
        <p:nvSpPr>
          <p:cNvPr id="10" name="テキスト ボックス 9">
            <a:extLst>
              <a:ext uri="{FF2B5EF4-FFF2-40B4-BE49-F238E27FC236}">
                <a16:creationId xmlns:a16="http://schemas.microsoft.com/office/drawing/2014/main" id="{CB8AB302-72D1-BB78-97D4-3F6B622F335E}"/>
              </a:ext>
            </a:extLst>
          </p:cNvPr>
          <p:cNvSpPr txBox="1"/>
          <p:nvPr/>
        </p:nvSpPr>
        <p:spPr>
          <a:xfrm>
            <a:off x="887112" y="4501952"/>
            <a:ext cx="10241329" cy="611312"/>
          </a:xfrm>
          <a:prstGeom prst="rect">
            <a:avLst/>
          </a:prstGeom>
          <a:noFill/>
          <a:ln w="25400">
            <a:solidFill>
              <a:schemeClr val="accent1">
                <a:shade val="15000"/>
              </a:schemeClr>
            </a:solidFill>
          </a:ln>
        </p:spPr>
        <p:txBody>
          <a:bodyPr wrap="square" tIns="72000" rtlCol="0" anchor="ctr">
            <a:spAutoFit/>
          </a:bodyPr>
          <a:lstStyle/>
          <a:p>
            <a:pPr algn="ctr"/>
            <a:r>
              <a:rPr lang="ja-JP" altLang="en-US" sz="3200">
                <a:latin typeface="Yu Gothic Medium" panose="020B0400000000000000" pitchFamily="34" charset="-128"/>
                <a:ea typeface="Yu Gothic Medium" panose="020B0400000000000000" pitchFamily="34" charset="-128"/>
              </a:rPr>
              <a:t>なかなか</a:t>
            </a:r>
            <a:r>
              <a:rPr kumimoji="1" lang="ja-JP" altLang="en-US" sz="3200">
                <a:latin typeface="Yu Gothic Medium" panose="020B0400000000000000" pitchFamily="34" charset="-128"/>
                <a:ea typeface="Yu Gothic Medium" panose="020B0400000000000000" pitchFamily="34" charset="-128"/>
              </a:rPr>
              <a:t>自己受容できない</a:t>
            </a:r>
          </a:p>
        </p:txBody>
      </p:sp>
      <p:sp>
        <p:nvSpPr>
          <p:cNvPr id="11" name="テキスト ボックス 10">
            <a:extLst>
              <a:ext uri="{FF2B5EF4-FFF2-40B4-BE49-F238E27FC236}">
                <a16:creationId xmlns:a16="http://schemas.microsoft.com/office/drawing/2014/main" id="{06B2F06F-B572-983D-8880-CBC0390CC702}"/>
              </a:ext>
            </a:extLst>
          </p:cNvPr>
          <p:cNvSpPr txBox="1"/>
          <p:nvPr/>
        </p:nvSpPr>
        <p:spPr>
          <a:xfrm>
            <a:off x="887113" y="5536975"/>
            <a:ext cx="10241330" cy="611312"/>
          </a:xfrm>
          <a:prstGeom prst="rect">
            <a:avLst/>
          </a:prstGeom>
          <a:noFill/>
          <a:ln w="25400">
            <a:solidFill>
              <a:schemeClr val="accent1">
                <a:shade val="15000"/>
              </a:schemeClr>
            </a:solidFill>
          </a:ln>
        </p:spPr>
        <p:txBody>
          <a:bodyPr wrap="square" tIns="72000" rtlCol="0" anchor="ctr">
            <a:spAutoFit/>
          </a:bodyPr>
          <a:lstStyle/>
          <a:p>
            <a:pPr algn="ctr"/>
            <a:r>
              <a:rPr lang="ja-JP" altLang="en-US" sz="3200">
                <a:latin typeface="Yu Gothic Medium" panose="020B0400000000000000" pitchFamily="34" charset="-128"/>
                <a:ea typeface="Yu Gothic Medium" panose="020B0400000000000000" pitchFamily="34" charset="-128"/>
              </a:rPr>
              <a:t>仲間を求めても安全な居場所にたどりつけない</a:t>
            </a:r>
            <a:endParaRPr kumimoji="1" lang="ja-JP" altLang="en-US" sz="3200">
              <a:latin typeface="Yu Gothic Medium" panose="020B0400000000000000" pitchFamily="34" charset="-128"/>
              <a:ea typeface="Yu Gothic Medium" panose="020B0400000000000000" pitchFamily="34" charset="-128"/>
            </a:endParaRPr>
          </a:p>
        </p:txBody>
      </p:sp>
      <p:sp>
        <p:nvSpPr>
          <p:cNvPr id="12" name="三角形 11">
            <a:extLst>
              <a:ext uri="{FF2B5EF4-FFF2-40B4-BE49-F238E27FC236}">
                <a16:creationId xmlns:a16="http://schemas.microsoft.com/office/drawing/2014/main" id="{BF55E32F-B2A9-768D-CD2D-78419AFC650A}"/>
              </a:ext>
            </a:extLst>
          </p:cNvPr>
          <p:cNvSpPr/>
          <p:nvPr/>
        </p:nvSpPr>
        <p:spPr>
          <a:xfrm rot="10800000">
            <a:off x="5583677" y="3154783"/>
            <a:ext cx="680936" cy="205818"/>
          </a:xfrm>
          <a:prstGeom prs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三角形 12">
            <a:extLst>
              <a:ext uri="{FF2B5EF4-FFF2-40B4-BE49-F238E27FC236}">
                <a16:creationId xmlns:a16="http://schemas.microsoft.com/office/drawing/2014/main" id="{7AE9CA74-67ED-F401-37BC-D709CFC4D3CE}"/>
              </a:ext>
            </a:extLst>
          </p:cNvPr>
          <p:cNvSpPr/>
          <p:nvPr/>
        </p:nvSpPr>
        <p:spPr>
          <a:xfrm rot="10800000">
            <a:off x="5583677" y="4193929"/>
            <a:ext cx="680936" cy="205818"/>
          </a:xfrm>
          <a:prstGeom prs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三角形 13">
            <a:extLst>
              <a:ext uri="{FF2B5EF4-FFF2-40B4-BE49-F238E27FC236}">
                <a16:creationId xmlns:a16="http://schemas.microsoft.com/office/drawing/2014/main" id="{CBFF09B9-741A-34B6-D3DB-9B1B8126E74F}"/>
              </a:ext>
            </a:extLst>
          </p:cNvPr>
          <p:cNvSpPr/>
          <p:nvPr/>
        </p:nvSpPr>
        <p:spPr>
          <a:xfrm rot="10800000">
            <a:off x="5583677" y="5221994"/>
            <a:ext cx="680936" cy="205818"/>
          </a:xfrm>
          <a:prstGeom prs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589357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2DBAF-DFDE-DBC5-6093-E6CA47508C3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07D9ECD-3072-9118-AB4F-E30F50D0D653}"/>
              </a:ext>
            </a:extLst>
          </p:cNvPr>
          <p:cNvSpPr>
            <a:spLocks noGrp="1"/>
          </p:cNvSpPr>
          <p:nvPr>
            <p:ph type="title"/>
          </p:nvPr>
        </p:nvSpPr>
        <p:spPr>
          <a:xfrm>
            <a:off x="688300" y="576786"/>
            <a:ext cx="11080367" cy="658189"/>
          </a:xfrm>
        </p:spPr>
        <p:txBody>
          <a:bodyPr anchor="t">
            <a:noAutofit/>
          </a:bodyPr>
          <a:lstStyle/>
          <a:p>
            <a:r>
              <a:rPr lang="ja-JP" altLang="en-US" sz="3500"/>
              <a:t>職場において</a:t>
            </a:r>
            <a:r>
              <a:rPr lang="en-US" altLang="ja-JP" sz="3500" dirty="0"/>
              <a:t>LGBTQ</a:t>
            </a:r>
            <a:r>
              <a:rPr lang="ja-JP" altLang="en-US" sz="3500"/>
              <a:t>が直面する困難</a:t>
            </a:r>
            <a:endParaRPr lang="ja-JP" altLang="en-US" sz="3500" dirty="0"/>
          </a:p>
        </p:txBody>
      </p:sp>
      <p:sp>
        <p:nvSpPr>
          <p:cNvPr id="4" name="正方形/長方形 3">
            <a:extLst>
              <a:ext uri="{FF2B5EF4-FFF2-40B4-BE49-F238E27FC236}">
                <a16:creationId xmlns:a16="http://schemas.microsoft.com/office/drawing/2014/main" id="{42768049-196B-5BBF-FCE3-8817F5314D0E}"/>
              </a:ext>
            </a:extLst>
          </p:cNvPr>
          <p:cNvSpPr/>
          <p:nvPr/>
        </p:nvSpPr>
        <p:spPr>
          <a:xfrm>
            <a:off x="786397" y="1201109"/>
            <a:ext cx="7382243"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DBBD3EF1-64DF-8B55-C754-168D5203CE97}"/>
              </a:ext>
            </a:extLst>
          </p:cNvPr>
          <p:cNvSpPr txBox="1"/>
          <p:nvPr/>
        </p:nvSpPr>
        <p:spPr>
          <a:xfrm>
            <a:off x="786398" y="1599419"/>
            <a:ext cx="10834102"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4.</a:t>
            </a:r>
            <a:r>
              <a:rPr lang="ja-JP" altLang="en-US" sz="3200" b="1">
                <a:latin typeface="Yu Gothic" panose="020B0400000000000000" pitchFamily="34" charset="-128"/>
                <a:ea typeface="Yu Gothic" panose="020B0400000000000000" pitchFamily="34" charset="-128"/>
              </a:rPr>
              <a:t>配置転換</a:t>
            </a:r>
            <a:endParaRPr lang="ja-JP" altLang="en-US" sz="3200" b="1">
              <a:solidFill>
                <a:srgbClr val="ED627F"/>
              </a:solidFill>
              <a:latin typeface="Yu Gothic" panose="020B0400000000000000" pitchFamily="34" charset="-128"/>
              <a:ea typeface="Yu Gothic" panose="020B0400000000000000" pitchFamily="34" charset="-128"/>
            </a:endParaRPr>
          </a:p>
        </p:txBody>
      </p:sp>
      <p:sp>
        <p:nvSpPr>
          <p:cNvPr id="3" name="テキスト ボックス 2">
            <a:extLst>
              <a:ext uri="{FF2B5EF4-FFF2-40B4-BE49-F238E27FC236}">
                <a16:creationId xmlns:a16="http://schemas.microsoft.com/office/drawing/2014/main" id="{FEA30492-BF17-50D0-FEC6-16B24CD5B7FE}"/>
              </a:ext>
            </a:extLst>
          </p:cNvPr>
          <p:cNvSpPr txBox="1"/>
          <p:nvPr/>
        </p:nvSpPr>
        <p:spPr>
          <a:xfrm>
            <a:off x="786397" y="2489906"/>
            <a:ext cx="10588185" cy="1569660"/>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（例</a:t>
            </a:r>
            <a:r>
              <a:rPr lang="en-US" altLang="ja-JP" sz="2400" dirty="0">
                <a:latin typeface="Yu Gothic Medium" panose="020B0400000000000000" pitchFamily="34" charset="-128"/>
                <a:ea typeface="Yu Gothic Medium" panose="020B0400000000000000" pitchFamily="34" charset="-128"/>
              </a:rPr>
              <a:t>1</a:t>
            </a:r>
            <a:r>
              <a:rPr lang="ja-JP" altLang="en-US" sz="2400">
                <a:latin typeface="Yu Gothic Medium" panose="020B0400000000000000" pitchFamily="34" charset="-128"/>
                <a:ea typeface="Yu Gothic Medium" panose="020B0400000000000000" pitchFamily="34" charset="-128"/>
              </a:rPr>
              <a:t>）</a:t>
            </a:r>
          </a:p>
          <a:p>
            <a:r>
              <a:rPr lang="ja-JP" altLang="en-US" sz="2400">
                <a:latin typeface="Yu Gothic Medium" panose="020B0400000000000000" pitchFamily="34" charset="-128"/>
                <a:ea typeface="Yu Gothic Medium" panose="020B0400000000000000" pitchFamily="34" charset="-128"/>
              </a:rPr>
              <a:t>戸籍上は男性、性自認は女性の営業担当の職員が、女性の服装、髪型で勤務を希望しているので、女性の服装、髪型で勤務することは認めるが、取引先が違和感を持つといけないので、内勤の事務担当に異動させたい。</a:t>
            </a:r>
          </a:p>
        </p:txBody>
      </p:sp>
      <p:sp>
        <p:nvSpPr>
          <p:cNvPr id="5" name="テキスト ボックス 4">
            <a:extLst>
              <a:ext uri="{FF2B5EF4-FFF2-40B4-BE49-F238E27FC236}">
                <a16:creationId xmlns:a16="http://schemas.microsoft.com/office/drawing/2014/main" id="{E090A854-3864-E374-B75E-9BD99E742435}"/>
              </a:ext>
            </a:extLst>
          </p:cNvPr>
          <p:cNvSpPr txBox="1"/>
          <p:nvPr/>
        </p:nvSpPr>
        <p:spPr>
          <a:xfrm>
            <a:off x="801907" y="4240585"/>
            <a:ext cx="10588185" cy="1200329"/>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（例</a:t>
            </a:r>
            <a:r>
              <a:rPr lang="en-US" altLang="ja-JP" sz="2400" dirty="0">
                <a:latin typeface="Yu Gothic Medium" panose="020B0400000000000000" pitchFamily="34" charset="-128"/>
                <a:ea typeface="Yu Gothic Medium" panose="020B0400000000000000" pitchFamily="34" charset="-128"/>
              </a:rPr>
              <a:t>2</a:t>
            </a:r>
            <a:r>
              <a:rPr lang="ja-JP" altLang="en-US" sz="2400">
                <a:latin typeface="Yu Gothic Medium" panose="020B0400000000000000" pitchFamily="34" charset="-128"/>
                <a:ea typeface="Yu Gothic Medium" panose="020B0400000000000000" pitchFamily="34" charset="-128"/>
              </a:rPr>
              <a:t>）</a:t>
            </a:r>
          </a:p>
          <a:p>
            <a:r>
              <a:rPr lang="ja-JP" altLang="en-US" sz="2400">
                <a:latin typeface="Yu Gothic Medium" panose="020B0400000000000000" pitchFamily="34" charset="-128"/>
                <a:ea typeface="Yu Gothic Medium" panose="020B0400000000000000" pitchFamily="34" charset="-128"/>
              </a:rPr>
              <a:t>会社に「男性職員</a:t>
            </a:r>
            <a:r>
              <a:rPr lang="ja-JP" altLang="en" sz="2400">
                <a:latin typeface="Yu Gothic Medium" panose="020B0400000000000000" pitchFamily="34" charset="-128"/>
                <a:ea typeface="Yu Gothic Medium" panose="020B0400000000000000" pitchFamily="34" charset="-128"/>
              </a:rPr>
              <a:t>Ｘ</a:t>
            </a:r>
            <a:r>
              <a:rPr lang="ja-JP" altLang="en-US" sz="2400">
                <a:latin typeface="Yu Gothic Medium" panose="020B0400000000000000" pitchFamily="34" charset="-128"/>
                <a:ea typeface="Yu Gothic Medium" panose="020B0400000000000000" pitchFamily="34" charset="-128"/>
              </a:rPr>
              <a:t>は同性愛者だ」との匿名の電話があった。</a:t>
            </a:r>
          </a:p>
          <a:p>
            <a:r>
              <a:rPr lang="ja-JP" altLang="en-US" sz="2400">
                <a:latin typeface="Yu Gothic Medium" panose="020B0400000000000000" pitchFamily="34" charset="-128"/>
                <a:ea typeface="Yu Gothic Medium" panose="020B0400000000000000" pitchFamily="34" charset="-128"/>
              </a:rPr>
              <a:t>トラブルになるといけないので、他の地方の支店に転勤させたい。　</a:t>
            </a:r>
          </a:p>
        </p:txBody>
      </p:sp>
      <p:sp>
        <p:nvSpPr>
          <p:cNvPr id="9" name="テキスト ボックス 8">
            <a:extLst>
              <a:ext uri="{FF2B5EF4-FFF2-40B4-BE49-F238E27FC236}">
                <a16:creationId xmlns:a16="http://schemas.microsoft.com/office/drawing/2014/main" id="{99A65427-9FAD-FE22-315E-440A7FE4F221}"/>
              </a:ext>
            </a:extLst>
          </p:cNvPr>
          <p:cNvSpPr txBox="1"/>
          <p:nvPr/>
        </p:nvSpPr>
        <p:spPr>
          <a:xfrm>
            <a:off x="801907" y="5621933"/>
            <a:ext cx="6096000" cy="646331"/>
          </a:xfrm>
          <a:prstGeom prst="rect">
            <a:avLst/>
          </a:prstGeom>
          <a:noFill/>
        </p:spPr>
        <p:txBody>
          <a:bodyPr wrap="square">
            <a:spAutoFit/>
          </a:bodyPr>
          <a:lstStyle/>
          <a:p>
            <a:pPr marL="0" indent="0">
              <a:buNone/>
            </a:pPr>
            <a:endParaRPr kumimoji="1" lang="en-US" altLang="ja-JP" dirty="0">
              <a:latin typeface="Yu Gothic Medium" panose="020B0400000000000000" pitchFamily="34" charset="-128"/>
              <a:ea typeface="Yu Gothic Medium" panose="020B0400000000000000" pitchFamily="34" charset="-128"/>
            </a:endParaRPr>
          </a:p>
          <a:p>
            <a:pPr marL="0" indent="0">
              <a:buNone/>
            </a:pPr>
            <a:r>
              <a:rPr kumimoji="1" lang="en-US" altLang="ja-JP" dirty="0">
                <a:latin typeface="Yu Gothic Medium" panose="020B0400000000000000" pitchFamily="34" charset="-128"/>
                <a:ea typeface="Yu Gothic Medium" panose="020B0400000000000000" pitchFamily="34" charset="-128"/>
              </a:rPr>
              <a:t>	</a:t>
            </a:r>
          </a:p>
        </p:txBody>
      </p:sp>
    </p:spTree>
    <p:extLst>
      <p:ext uri="{BB962C8B-B14F-4D97-AF65-F5344CB8AC3E}">
        <p14:creationId xmlns:p14="http://schemas.microsoft.com/office/powerpoint/2010/main" val="1612141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4CEA26-9FE3-1361-F9A3-A191684E36C5}"/>
              </a:ext>
            </a:extLst>
          </p:cNvPr>
          <p:cNvSpPr>
            <a:spLocks noGrp="1"/>
          </p:cNvSpPr>
          <p:nvPr>
            <p:ph type="title"/>
          </p:nvPr>
        </p:nvSpPr>
        <p:spPr/>
        <p:txBody>
          <a:bodyPr/>
          <a:lstStyle/>
          <a:p>
            <a:r>
              <a:rPr kumimoji="1" lang="ja-JP" altLang="en-US" dirty="0"/>
              <a:t>医療において</a:t>
            </a:r>
            <a:r>
              <a:rPr kumimoji="1" lang="en-US" altLang="ja-JP" dirty="0"/>
              <a:t>LGBTQ</a:t>
            </a:r>
            <a:r>
              <a:rPr kumimoji="1" lang="ja-JP" altLang="en-US" dirty="0"/>
              <a:t>が直面する困難</a:t>
            </a:r>
          </a:p>
        </p:txBody>
      </p:sp>
      <p:sp>
        <p:nvSpPr>
          <p:cNvPr id="3" name="コンテンツ プレースホルダー 2">
            <a:extLst>
              <a:ext uri="{FF2B5EF4-FFF2-40B4-BE49-F238E27FC236}">
                <a16:creationId xmlns:a16="http://schemas.microsoft.com/office/drawing/2014/main" id="{BF80CB12-33E9-79FC-B200-E31EF0EC72B3}"/>
              </a:ext>
            </a:extLst>
          </p:cNvPr>
          <p:cNvSpPr>
            <a:spLocks noGrp="1"/>
          </p:cNvSpPr>
          <p:nvPr>
            <p:ph idx="1"/>
          </p:nvPr>
        </p:nvSpPr>
        <p:spPr/>
        <p:txBody>
          <a:bodyPr>
            <a:normAutofit/>
          </a:bodyPr>
          <a:lstStyle/>
          <a:p>
            <a:r>
              <a:rPr kumimoji="1" lang="ja-JP" altLang="en-US" dirty="0"/>
              <a:t>同性パートナーが意識不明状態で入院したが、親族ではないという理由で、医師から治療内容の説明を受けられなかった。</a:t>
            </a:r>
            <a:endParaRPr kumimoji="1" lang="en-US" altLang="ja-JP" dirty="0"/>
          </a:p>
          <a:p>
            <a:r>
              <a:rPr kumimoji="1" lang="ja-JP" altLang="en-US" dirty="0"/>
              <a:t>社会的性別移行はしているが戸籍上の性別は変更していないトランスジェンダーが病院を受診する際、保険証の性別と外見上の性別が異なるため、色々と詮索されたり、心ない言葉を投げかけられることがあり、それをおそれて病院に行きづらい。</a:t>
            </a:r>
            <a:endParaRPr kumimoji="1" lang="en-US" altLang="ja-JP" dirty="0"/>
          </a:p>
          <a:p>
            <a:r>
              <a:rPr kumimoji="1" lang="ja-JP" altLang="en-US" dirty="0"/>
              <a:t>トランスジェンダーのホルモン治療は健康保険の適用が無い。</a:t>
            </a:r>
            <a:endParaRPr kumimoji="1" lang="en-US" altLang="ja-JP" dirty="0"/>
          </a:p>
          <a:p>
            <a:r>
              <a:rPr kumimoji="1" lang="ja-JP" altLang="en-US" dirty="0"/>
              <a:t>トランスジェンダーが性別適合手術を受けることができる病院が少なく、遠い病院まで行かなければならず、かつ、長期間待たされる。</a:t>
            </a:r>
            <a:endParaRPr kumimoji="1" lang="en-US" altLang="ja-JP" dirty="0"/>
          </a:p>
          <a:p>
            <a:r>
              <a:rPr kumimoji="1" lang="ja-JP" altLang="en-US" dirty="0"/>
              <a:t>トランスジェンダーが共同病室で同じ病室の患者にのぞかれた。</a:t>
            </a:r>
            <a:br>
              <a:rPr kumimoji="1" lang="en-US" altLang="ja-JP" dirty="0"/>
            </a:br>
            <a:r>
              <a:rPr kumimoji="1" lang="en-US" altLang="ja-JP" sz="1200" dirty="0"/>
              <a:t>LGBT</a:t>
            </a:r>
            <a:r>
              <a:rPr kumimoji="1" lang="ja-JP" altLang="en-US" sz="1200" dirty="0"/>
              <a:t>法連合会「</a:t>
            </a:r>
            <a:r>
              <a:rPr lang="ja-JP" altLang="en-US" sz="1200" dirty="0"/>
              <a:t>性的指向および性自認を理由として私たちが社会で直面する困難のリスト」（第</a:t>
            </a:r>
            <a:r>
              <a:rPr lang="en-US" altLang="ja-JP" sz="1200" dirty="0"/>
              <a:t>4</a:t>
            </a:r>
            <a:r>
              <a:rPr lang="ja-JP" altLang="en-US" sz="1200" dirty="0"/>
              <a:t>版）等を参考に作成</a:t>
            </a:r>
            <a:endParaRPr kumimoji="1" lang="ja-JP" altLang="en-US" sz="1200" dirty="0"/>
          </a:p>
        </p:txBody>
      </p:sp>
    </p:spTree>
    <p:extLst>
      <p:ext uri="{BB962C8B-B14F-4D97-AF65-F5344CB8AC3E}">
        <p14:creationId xmlns:p14="http://schemas.microsoft.com/office/powerpoint/2010/main" val="5993152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78CA5E-F82A-E3A0-BA5E-B10FBAF3D803}"/>
              </a:ext>
            </a:extLst>
          </p:cNvPr>
          <p:cNvSpPr>
            <a:spLocks noGrp="1"/>
          </p:cNvSpPr>
          <p:nvPr>
            <p:ph type="title"/>
          </p:nvPr>
        </p:nvSpPr>
        <p:spPr/>
        <p:txBody>
          <a:bodyPr/>
          <a:lstStyle/>
          <a:p>
            <a:r>
              <a:rPr kumimoji="1" lang="ja-JP" altLang="en-US" dirty="0"/>
              <a:t>災害時に</a:t>
            </a:r>
            <a:r>
              <a:rPr kumimoji="1" lang="en-US" altLang="ja-JP" dirty="0"/>
              <a:t>LGBTQ</a:t>
            </a:r>
            <a:r>
              <a:rPr kumimoji="1" lang="ja-JP" altLang="en-US" dirty="0"/>
              <a:t>が直面する困難</a:t>
            </a:r>
          </a:p>
        </p:txBody>
      </p:sp>
      <p:sp>
        <p:nvSpPr>
          <p:cNvPr id="3" name="コンテンツ プレースホルダー 2">
            <a:extLst>
              <a:ext uri="{FF2B5EF4-FFF2-40B4-BE49-F238E27FC236}">
                <a16:creationId xmlns:a16="http://schemas.microsoft.com/office/drawing/2014/main" id="{AC79694F-AD6C-E76C-6F95-05ACB4DDDC23}"/>
              </a:ext>
            </a:extLst>
          </p:cNvPr>
          <p:cNvSpPr>
            <a:spLocks noGrp="1"/>
          </p:cNvSpPr>
          <p:nvPr>
            <p:ph idx="1"/>
          </p:nvPr>
        </p:nvSpPr>
        <p:spPr/>
        <p:txBody>
          <a:bodyPr>
            <a:normAutofit/>
          </a:bodyPr>
          <a:lstStyle/>
          <a:p>
            <a:r>
              <a:rPr kumimoji="1" lang="ja-JP" altLang="en-US" dirty="0"/>
              <a:t>避難所に届いた支援物資が、登録されている性別ごとに配布されたため、性自認に基づく肌着や衣服などを入手できなかった。</a:t>
            </a:r>
            <a:endParaRPr kumimoji="1" lang="en-US" altLang="ja-JP" dirty="0"/>
          </a:p>
          <a:p>
            <a:r>
              <a:rPr kumimoji="1" lang="ja-JP" altLang="en-US" dirty="0"/>
              <a:t>避難所を管理する自治体職員に性的指向や性自認への配慮を求めたところ、こんな大変なときにわがままを言うなとたしなめられた。</a:t>
            </a:r>
            <a:endParaRPr kumimoji="1" lang="en-US" altLang="ja-JP" dirty="0"/>
          </a:p>
          <a:p>
            <a:r>
              <a:rPr kumimoji="1" lang="ja-JP" altLang="en-US" dirty="0"/>
              <a:t>避難所で性的指向を暴露され、周囲から疎外されて、退去した。</a:t>
            </a:r>
            <a:endParaRPr kumimoji="1" lang="en-US" altLang="ja-JP" dirty="0"/>
          </a:p>
          <a:p>
            <a:r>
              <a:rPr kumimoji="1" lang="ja-JP" altLang="en-US" dirty="0"/>
              <a:t>ホルモン治療中だったが、避難所でホルモンを入手できず、体調が悪化した。</a:t>
            </a:r>
            <a:endParaRPr kumimoji="1" lang="en-US" altLang="ja-JP" dirty="0"/>
          </a:p>
          <a:p>
            <a:r>
              <a:rPr kumimoji="1" lang="ja-JP" altLang="en-US" dirty="0"/>
              <a:t>避難所で同性パートナーの所在を確認しようとしたところ、親族でないことを理由に情報提供を拒まれた。</a:t>
            </a:r>
            <a:endParaRPr kumimoji="1" lang="en-US" altLang="ja-JP" dirty="0"/>
          </a:p>
          <a:p>
            <a:r>
              <a:rPr kumimoji="1" lang="ja-JP" altLang="en-US" dirty="0"/>
              <a:t>周囲の視線が気になり、パートナーと落ち着いて過ごせなかった。</a:t>
            </a:r>
            <a:r>
              <a:rPr lang="en-US" altLang="ja-JP" dirty="0"/>
              <a:t> </a:t>
            </a:r>
            <a:r>
              <a:rPr lang="en-US" altLang="ja-JP" sz="1200" dirty="0"/>
              <a:t>LGBT</a:t>
            </a:r>
            <a:r>
              <a:rPr lang="ja-JP" altLang="en-US" sz="1200" dirty="0"/>
              <a:t>法連合会「性的指向および性自認を理由として私たちが社会で直面する困難のリスト」（第</a:t>
            </a:r>
            <a:r>
              <a:rPr lang="en-US" altLang="ja-JP" sz="1200" dirty="0"/>
              <a:t>4</a:t>
            </a:r>
            <a:r>
              <a:rPr lang="ja-JP" altLang="en-US" sz="1200" dirty="0"/>
              <a:t>版）等を参考に作成</a:t>
            </a:r>
            <a:endParaRPr kumimoji="1" lang="en-US" altLang="ja-JP" sz="1200" dirty="0"/>
          </a:p>
          <a:p>
            <a:endParaRPr kumimoji="1" lang="ja-JP" altLang="en-US" dirty="0"/>
          </a:p>
        </p:txBody>
      </p:sp>
    </p:spTree>
    <p:extLst>
      <p:ext uri="{BB962C8B-B14F-4D97-AF65-F5344CB8AC3E}">
        <p14:creationId xmlns:p14="http://schemas.microsoft.com/office/powerpoint/2010/main" val="2601786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EC73CC-777B-CDA7-1981-78EBEC256511}"/>
              </a:ext>
            </a:extLst>
          </p:cNvPr>
          <p:cNvSpPr>
            <a:spLocks noGrp="1"/>
          </p:cNvSpPr>
          <p:nvPr>
            <p:ph type="title"/>
          </p:nvPr>
        </p:nvSpPr>
        <p:spPr/>
        <p:txBody>
          <a:bodyPr/>
          <a:lstStyle/>
          <a:p>
            <a:r>
              <a:rPr kumimoji="1" lang="ja-JP" altLang="en-US" dirty="0"/>
              <a:t>高齢者の</a:t>
            </a:r>
            <a:r>
              <a:rPr kumimoji="1" lang="en-US" altLang="ja-JP" dirty="0"/>
              <a:t>LGBTQ</a:t>
            </a:r>
            <a:r>
              <a:rPr kumimoji="1" lang="ja-JP" altLang="en-US" dirty="0"/>
              <a:t>が直面する困難</a:t>
            </a:r>
          </a:p>
        </p:txBody>
      </p:sp>
      <p:sp>
        <p:nvSpPr>
          <p:cNvPr id="3" name="コンテンツ プレースホルダー 2">
            <a:extLst>
              <a:ext uri="{FF2B5EF4-FFF2-40B4-BE49-F238E27FC236}">
                <a16:creationId xmlns:a16="http://schemas.microsoft.com/office/drawing/2014/main" id="{A8E073C3-ABE7-B984-C187-7D67CC4F2285}"/>
              </a:ext>
            </a:extLst>
          </p:cNvPr>
          <p:cNvSpPr>
            <a:spLocks noGrp="1"/>
          </p:cNvSpPr>
          <p:nvPr>
            <p:ph idx="1"/>
          </p:nvPr>
        </p:nvSpPr>
        <p:spPr/>
        <p:txBody>
          <a:bodyPr/>
          <a:lstStyle/>
          <a:p>
            <a:r>
              <a:rPr kumimoji="1" lang="ja-JP" altLang="en-US" dirty="0"/>
              <a:t>施設の職員、入居者やヘルパー等が、異性愛を前提として、結婚や子ども、孫のことを聞いてくる。</a:t>
            </a:r>
            <a:endParaRPr kumimoji="1" lang="en-US" altLang="ja-JP" dirty="0"/>
          </a:p>
          <a:p>
            <a:r>
              <a:rPr kumimoji="1" lang="ja-JP" altLang="en-US" dirty="0"/>
              <a:t>同性愛やトランスジェンダーを侮蔑するような入居者がいる。</a:t>
            </a:r>
            <a:endParaRPr kumimoji="1" lang="en-US" altLang="ja-JP" dirty="0"/>
          </a:p>
          <a:p>
            <a:r>
              <a:rPr kumimoji="1" lang="ja-JP" altLang="en-US" dirty="0"/>
              <a:t>施設の職員や入居者、ヘルパー等が、性的指向や性自認についてどの程度理解しているのかわからず、不安である。</a:t>
            </a:r>
            <a:endParaRPr kumimoji="1" lang="en-US" altLang="ja-JP" dirty="0"/>
          </a:p>
          <a:p>
            <a:r>
              <a:rPr kumimoji="1" lang="ja-JP" altLang="en-US" dirty="0"/>
              <a:t>親兄弟は性的少数者に対して偏見を持っていたため、長年疎遠にしており、頼りになる人がおらず、施設入居時に保証人になってくれる人がいない。</a:t>
            </a:r>
            <a:r>
              <a:rPr lang="en-US" altLang="ja-JP" dirty="0"/>
              <a:t> </a:t>
            </a:r>
          </a:p>
          <a:p>
            <a:pPr marL="0" indent="0">
              <a:buNone/>
            </a:pPr>
            <a:r>
              <a:rPr lang="en-US" altLang="ja-JP" sz="1100" dirty="0"/>
              <a:t>LGBT</a:t>
            </a:r>
            <a:r>
              <a:rPr lang="ja-JP" altLang="en-US" sz="1100" dirty="0"/>
              <a:t>法連合会「性的指向および性自認を理由として私たちが社会で直面する困難のリスト」（第</a:t>
            </a:r>
            <a:r>
              <a:rPr lang="en-US" altLang="ja-JP" sz="1100" dirty="0"/>
              <a:t>4</a:t>
            </a:r>
            <a:r>
              <a:rPr lang="ja-JP" altLang="en-US" sz="1100" dirty="0"/>
              <a:t>版）等を参考に作成</a:t>
            </a:r>
            <a:endParaRPr kumimoji="1" lang="ja-JP" altLang="en-US" sz="1100" dirty="0"/>
          </a:p>
        </p:txBody>
      </p:sp>
    </p:spTree>
    <p:extLst>
      <p:ext uri="{BB962C8B-B14F-4D97-AF65-F5344CB8AC3E}">
        <p14:creationId xmlns:p14="http://schemas.microsoft.com/office/powerpoint/2010/main" val="28411244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7B521A-C2E9-7065-4F8E-218F09E4BBB6}"/>
              </a:ext>
            </a:extLst>
          </p:cNvPr>
          <p:cNvSpPr>
            <a:spLocks noGrp="1"/>
          </p:cNvSpPr>
          <p:nvPr>
            <p:ph type="title"/>
          </p:nvPr>
        </p:nvSpPr>
        <p:spPr/>
        <p:txBody>
          <a:bodyPr>
            <a:normAutofit fontScale="90000"/>
          </a:bodyPr>
          <a:lstStyle/>
          <a:p>
            <a:r>
              <a:rPr kumimoji="1" lang="ja-JP" altLang="en-US" dirty="0"/>
              <a:t>公共サービス等において</a:t>
            </a:r>
            <a:r>
              <a:rPr kumimoji="1" lang="en-US" altLang="ja-JP" dirty="0"/>
              <a:t>LGBTQ</a:t>
            </a:r>
            <a:r>
              <a:rPr kumimoji="1" lang="ja-JP" altLang="en-US" dirty="0"/>
              <a:t>が直面する困難</a:t>
            </a:r>
          </a:p>
        </p:txBody>
      </p:sp>
      <p:sp>
        <p:nvSpPr>
          <p:cNvPr id="3" name="コンテンツ プレースホルダー 2">
            <a:extLst>
              <a:ext uri="{FF2B5EF4-FFF2-40B4-BE49-F238E27FC236}">
                <a16:creationId xmlns:a16="http://schemas.microsoft.com/office/drawing/2014/main" id="{387BA603-0457-7994-545A-2C2B637E81F4}"/>
              </a:ext>
            </a:extLst>
          </p:cNvPr>
          <p:cNvSpPr>
            <a:spLocks noGrp="1"/>
          </p:cNvSpPr>
          <p:nvPr>
            <p:ph idx="1"/>
          </p:nvPr>
        </p:nvSpPr>
        <p:spPr/>
        <p:txBody>
          <a:bodyPr>
            <a:normAutofit fontScale="92500" lnSpcReduction="10000"/>
          </a:bodyPr>
          <a:lstStyle/>
          <a:p>
            <a:r>
              <a:rPr kumimoji="1" lang="ja-JP" altLang="en-US" dirty="0"/>
              <a:t>同性パートナーが事故に遭い、携帯電話の履歴を見た救急隊から連絡を受けたが、親族ではないという理由で、安否や入院先等の情報の提供を拒まれた。</a:t>
            </a:r>
            <a:endParaRPr kumimoji="1" lang="en-US" altLang="ja-JP" dirty="0"/>
          </a:p>
          <a:p>
            <a:r>
              <a:rPr kumimoji="1" lang="ja-JP" altLang="en-US" dirty="0"/>
              <a:t>パスポートの性別が外見と異なるため、海外の入国審査時に不審に思われ、審査に長時間を要した。</a:t>
            </a:r>
            <a:endParaRPr kumimoji="1" lang="en-US" altLang="ja-JP" dirty="0"/>
          </a:p>
          <a:p>
            <a:r>
              <a:rPr kumimoji="1" lang="ja-JP" altLang="en-US" dirty="0"/>
              <a:t>郵便物の受け取りの際、身分証明書の性別と見た目の性別が異なるため、トラブルになった。</a:t>
            </a:r>
            <a:endParaRPr kumimoji="1" lang="en-US" altLang="ja-JP" dirty="0"/>
          </a:p>
          <a:p>
            <a:r>
              <a:rPr kumimoji="1" lang="ja-JP" altLang="en-US" dirty="0"/>
              <a:t>ケースワーカーがホルモン治療に理解がなく、止めるよう指導された。</a:t>
            </a:r>
            <a:endParaRPr kumimoji="1" lang="en-US" altLang="ja-JP" dirty="0"/>
          </a:p>
          <a:p>
            <a:r>
              <a:rPr kumimoji="1" lang="ja-JP" altLang="en-US" dirty="0"/>
              <a:t>トランス女性が入ることができるシェルターがなかった。</a:t>
            </a:r>
            <a:endParaRPr kumimoji="1" lang="en-US" altLang="ja-JP" dirty="0"/>
          </a:p>
          <a:p>
            <a:r>
              <a:rPr kumimoji="1" lang="ja-JP" altLang="en-US" dirty="0"/>
              <a:t>同性カップルが賃貸アパートの入居を断られた。</a:t>
            </a:r>
            <a:endParaRPr kumimoji="1" lang="en-US" altLang="ja-JP" dirty="0"/>
          </a:p>
          <a:p>
            <a:pPr marL="0" indent="0">
              <a:buNone/>
            </a:pPr>
            <a:r>
              <a:rPr lang="en-US" altLang="ja-JP" dirty="0"/>
              <a:t> </a:t>
            </a:r>
            <a:r>
              <a:rPr lang="en-US" altLang="ja-JP" sz="1200" dirty="0"/>
              <a:t>LGBT</a:t>
            </a:r>
            <a:r>
              <a:rPr lang="ja-JP" altLang="en-US" sz="1200" dirty="0"/>
              <a:t>法連合会「性的指向および性自認を理由として私たちが社会で直面する困難のリスト」（第</a:t>
            </a:r>
            <a:r>
              <a:rPr lang="en-US" altLang="ja-JP" sz="1200" dirty="0"/>
              <a:t>4</a:t>
            </a:r>
            <a:r>
              <a:rPr lang="ja-JP" altLang="en-US" sz="1200" dirty="0"/>
              <a:t>版）等を参考に作成</a:t>
            </a:r>
            <a:endParaRPr kumimoji="1" lang="ja-JP" altLang="en-US" sz="1200" dirty="0"/>
          </a:p>
        </p:txBody>
      </p:sp>
    </p:spTree>
    <p:extLst>
      <p:ext uri="{BB962C8B-B14F-4D97-AF65-F5344CB8AC3E}">
        <p14:creationId xmlns:p14="http://schemas.microsoft.com/office/powerpoint/2010/main" val="9246395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C8FA2-2C73-DA26-FFA2-934149A411E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001BB5E-7538-6E76-606F-9747CAB15426}"/>
              </a:ext>
            </a:extLst>
          </p:cNvPr>
          <p:cNvSpPr>
            <a:spLocks noGrp="1"/>
          </p:cNvSpPr>
          <p:nvPr>
            <p:ph type="title"/>
          </p:nvPr>
        </p:nvSpPr>
        <p:spPr>
          <a:xfrm>
            <a:off x="688300" y="585412"/>
            <a:ext cx="4746341" cy="658189"/>
          </a:xfrm>
        </p:spPr>
        <p:txBody>
          <a:bodyPr anchor="t">
            <a:noAutofit/>
          </a:bodyPr>
          <a:lstStyle/>
          <a:p>
            <a:r>
              <a:rPr lang="ja-JP" altLang="en-US" sz="3500" dirty="0"/>
              <a:t>理解を進める鍵は何か</a:t>
            </a:r>
          </a:p>
        </p:txBody>
      </p:sp>
      <p:sp>
        <p:nvSpPr>
          <p:cNvPr id="4" name="正方形/長方形 3">
            <a:extLst>
              <a:ext uri="{FF2B5EF4-FFF2-40B4-BE49-F238E27FC236}">
                <a16:creationId xmlns:a16="http://schemas.microsoft.com/office/drawing/2014/main" id="{93CF29E8-5ECA-5B57-DC84-48A2CDBA8206}"/>
              </a:ext>
            </a:extLst>
          </p:cNvPr>
          <p:cNvSpPr/>
          <p:nvPr/>
        </p:nvSpPr>
        <p:spPr>
          <a:xfrm>
            <a:off x="786398" y="1201109"/>
            <a:ext cx="4062228"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163CA8C3-DECB-D160-1452-BAB01D1BE4BB}"/>
              </a:ext>
            </a:extLst>
          </p:cNvPr>
          <p:cNvSpPr txBox="1"/>
          <p:nvPr/>
        </p:nvSpPr>
        <p:spPr>
          <a:xfrm>
            <a:off x="827342" y="1682760"/>
            <a:ext cx="10991619" cy="1569660"/>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職場の上司・同僚・部下等が</a:t>
            </a:r>
            <a:r>
              <a:rPr lang="ja-JP" altLang="en-US" sz="2400" u="sng">
                <a:latin typeface="Yu Gothic Medium" panose="020B0400000000000000" pitchFamily="34" charset="-128"/>
                <a:ea typeface="Yu Gothic Medium" panose="020B0400000000000000" pitchFamily="34" charset="-128"/>
              </a:rPr>
              <a:t>レズビアンやゲイ、バイセクシュアル</a:t>
            </a:r>
            <a:r>
              <a:rPr lang="ja-JP" altLang="en-US" sz="2400">
                <a:latin typeface="Yu Gothic Medium" panose="020B0400000000000000" pitchFamily="34" charset="-128"/>
                <a:ea typeface="Yu Gothic Medium" panose="020B0400000000000000" pitchFamily="34" charset="-128"/>
              </a:rPr>
              <a:t>だった場合</a:t>
            </a:r>
            <a:endParaRPr lang="en-US" altLang="ja-JP" sz="2400" dirty="0">
              <a:latin typeface="Yu Gothic Medium" panose="020B0400000000000000" pitchFamily="34" charset="-128"/>
              <a:ea typeface="Yu Gothic Medium" panose="020B0400000000000000" pitchFamily="34" charset="-128"/>
            </a:endParaRPr>
          </a:p>
          <a:p>
            <a:r>
              <a:rPr lang="ja-JP" altLang="en-US" sz="2400">
                <a:latin typeface="Yu Gothic Medium" panose="020B0400000000000000" pitchFamily="34" charset="-128"/>
                <a:ea typeface="Yu Gothic Medium" panose="020B0400000000000000" pitchFamily="34" charset="-128"/>
              </a:rPr>
              <a:t>「嫌だ」「どちらかといえば嫌だ」と答えた人の割合</a:t>
            </a:r>
            <a:br>
              <a:rPr lang="en-US" altLang="ja-JP" sz="2400" dirty="0">
                <a:latin typeface="Yu Gothic Medium" panose="020B0400000000000000" pitchFamily="34" charset="-128"/>
                <a:ea typeface="Yu Gothic Medium" panose="020B0400000000000000" pitchFamily="34" charset="-128"/>
              </a:rPr>
            </a:br>
            <a:r>
              <a:rPr lang="ja-JP" altLang="en-US" sz="2400">
                <a:latin typeface="Yu Gothic Medium" panose="020B0400000000000000" pitchFamily="34" charset="-128"/>
                <a:ea typeface="Yu Gothic Medium" panose="020B0400000000000000" pitchFamily="34" charset="-128"/>
              </a:rPr>
              <a:t>→「</a:t>
            </a:r>
            <a:r>
              <a:rPr lang="en-US" altLang="ja-JP" sz="2400" dirty="0">
                <a:solidFill>
                  <a:srgbClr val="ED627F"/>
                </a:solidFill>
                <a:latin typeface="Yu Gothic Medium" panose="020B0400000000000000" pitchFamily="34" charset="-128"/>
                <a:ea typeface="Yu Gothic Medium" panose="020B0400000000000000" pitchFamily="34" charset="-128"/>
              </a:rPr>
              <a:t>LGBT</a:t>
            </a:r>
            <a:r>
              <a:rPr lang="ja-JP" altLang="en-US" sz="2400">
                <a:solidFill>
                  <a:srgbClr val="ED627F"/>
                </a:solidFill>
                <a:latin typeface="Yu Gothic Medium" panose="020B0400000000000000" pitchFamily="34" charset="-128"/>
                <a:ea typeface="Yu Gothic Medium" panose="020B0400000000000000" pitchFamily="34" charset="-128"/>
              </a:rPr>
              <a:t>が身近にいない</a:t>
            </a:r>
            <a:r>
              <a:rPr lang="ja-JP" altLang="en-US" sz="2400">
                <a:latin typeface="Yu Gothic Medium" panose="020B0400000000000000" pitchFamily="34" charset="-128"/>
                <a:ea typeface="Yu Gothic Medium" panose="020B0400000000000000" pitchFamily="34" charset="-128"/>
              </a:rPr>
              <a:t>」と答えたグループ　</a:t>
            </a:r>
            <a:r>
              <a:rPr lang="en-US" altLang="ja-JP" sz="2400" dirty="0">
                <a:solidFill>
                  <a:srgbClr val="ED627F"/>
                </a:solidFill>
                <a:latin typeface="Yu Gothic Medium" panose="020B0400000000000000" pitchFamily="34" charset="-128"/>
                <a:ea typeface="Yu Gothic Medium" panose="020B0400000000000000" pitchFamily="34" charset="-128"/>
              </a:rPr>
              <a:t>38.7</a:t>
            </a:r>
            <a:r>
              <a:rPr lang="ja-JP" altLang="en-US" sz="2400">
                <a:solidFill>
                  <a:srgbClr val="ED627F"/>
                </a:solidFill>
                <a:latin typeface="Yu Gothic Medium" panose="020B0400000000000000" pitchFamily="34" charset="-128"/>
                <a:ea typeface="Yu Gothic Medium" panose="020B0400000000000000" pitchFamily="34" charset="-128"/>
              </a:rPr>
              <a:t>％</a:t>
            </a:r>
            <a:endParaRPr lang="en-US" altLang="ja-JP" sz="2400" dirty="0">
              <a:solidFill>
                <a:srgbClr val="ED627F"/>
              </a:solidFill>
              <a:latin typeface="Yu Gothic Medium" panose="020B0400000000000000" pitchFamily="34" charset="-128"/>
              <a:ea typeface="Yu Gothic Medium" panose="020B0400000000000000" pitchFamily="34" charset="-128"/>
            </a:endParaRPr>
          </a:p>
          <a:p>
            <a:r>
              <a:rPr lang="ja-JP" altLang="en-US" sz="2400">
                <a:latin typeface="Yu Gothic Medium" panose="020B0400000000000000" pitchFamily="34" charset="-128"/>
                <a:ea typeface="Yu Gothic Medium" panose="020B0400000000000000" pitchFamily="34" charset="-128"/>
              </a:rPr>
              <a:t>→「</a:t>
            </a:r>
            <a:r>
              <a:rPr lang="en-US" altLang="ja-JP" sz="2400" dirty="0">
                <a:solidFill>
                  <a:srgbClr val="ED627F"/>
                </a:solidFill>
                <a:latin typeface="Yu Gothic Medium" panose="020B0400000000000000" pitchFamily="34" charset="-128"/>
                <a:ea typeface="Yu Gothic Medium" panose="020B0400000000000000" pitchFamily="34" charset="-128"/>
              </a:rPr>
              <a:t>LGBT</a:t>
            </a:r>
            <a:r>
              <a:rPr lang="ja-JP" altLang="en-US" sz="2400">
                <a:solidFill>
                  <a:srgbClr val="ED627F"/>
                </a:solidFill>
                <a:latin typeface="Yu Gothic Medium" panose="020B0400000000000000" pitchFamily="34" charset="-128"/>
                <a:ea typeface="Yu Gothic Medium" panose="020B0400000000000000" pitchFamily="34" charset="-128"/>
              </a:rPr>
              <a:t>が身近にいる</a:t>
            </a:r>
            <a:r>
              <a:rPr lang="ja-JP" altLang="en-US" sz="2400">
                <a:latin typeface="Yu Gothic Medium" panose="020B0400000000000000" pitchFamily="34" charset="-128"/>
                <a:ea typeface="Yu Gothic Medium" panose="020B0400000000000000" pitchFamily="34" charset="-128"/>
              </a:rPr>
              <a:t>」と答えたグループ　</a:t>
            </a:r>
            <a:r>
              <a:rPr lang="en-US" altLang="ja-JP" sz="2400" dirty="0">
                <a:solidFill>
                  <a:srgbClr val="ED627F"/>
                </a:solidFill>
                <a:latin typeface="Yu Gothic Medium" panose="020B0400000000000000" pitchFamily="34" charset="-128"/>
                <a:ea typeface="Yu Gothic Medium" panose="020B0400000000000000" pitchFamily="34" charset="-128"/>
              </a:rPr>
              <a:t>19.5</a:t>
            </a:r>
            <a:r>
              <a:rPr lang="ja-JP" altLang="en-US" sz="2400">
                <a:solidFill>
                  <a:srgbClr val="ED627F"/>
                </a:solidFill>
                <a:latin typeface="Yu Gothic Medium" panose="020B0400000000000000" pitchFamily="34" charset="-128"/>
                <a:ea typeface="Yu Gothic Medium" panose="020B0400000000000000" pitchFamily="34" charset="-128"/>
              </a:rPr>
              <a:t>％</a:t>
            </a:r>
            <a:endParaRPr lang="en-US" altLang="ja-JP" sz="2400" dirty="0">
              <a:solidFill>
                <a:srgbClr val="ED627F"/>
              </a:solidFill>
              <a:latin typeface="Yu Gothic Medium" panose="020B0400000000000000" pitchFamily="34" charset="-128"/>
              <a:ea typeface="Yu Gothic Medium" panose="020B0400000000000000" pitchFamily="34" charset="-128"/>
            </a:endParaRPr>
          </a:p>
        </p:txBody>
      </p:sp>
      <p:sp>
        <p:nvSpPr>
          <p:cNvPr id="7" name="テキスト ボックス 6">
            <a:extLst>
              <a:ext uri="{FF2B5EF4-FFF2-40B4-BE49-F238E27FC236}">
                <a16:creationId xmlns:a16="http://schemas.microsoft.com/office/drawing/2014/main" id="{AE6873BC-B314-2D8D-EF47-357F0ACB282A}"/>
              </a:ext>
            </a:extLst>
          </p:cNvPr>
          <p:cNvSpPr txBox="1"/>
          <p:nvPr/>
        </p:nvSpPr>
        <p:spPr>
          <a:xfrm>
            <a:off x="827342" y="5195226"/>
            <a:ext cx="9171295" cy="338554"/>
          </a:xfrm>
          <a:prstGeom prst="rect">
            <a:avLst/>
          </a:prstGeom>
          <a:noFill/>
        </p:spPr>
        <p:txBody>
          <a:bodyPr wrap="square" rtlCol="0">
            <a:spAutoFit/>
          </a:bodyPr>
          <a:lstStyle/>
          <a:p>
            <a:r>
              <a:rPr kumimoji="1" lang="ja-JP" altLang="en-US" sz="1600">
                <a:latin typeface="Yu Gothic Medium" panose="020B0400000000000000" pitchFamily="34" charset="-128"/>
                <a:ea typeface="Yu Gothic Medium" panose="020B0400000000000000" pitchFamily="34" charset="-128"/>
              </a:rPr>
              <a:t>連合「</a:t>
            </a:r>
            <a:r>
              <a:rPr kumimoji="1" lang="en" altLang="ja-JP" sz="1600" dirty="0">
                <a:latin typeface="Yu Gothic Medium" panose="020B0400000000000000" pitchFamily="34" charset="-128"/>
                <a:ea typeface="Yu Gothic Medium" panose="020B0400000000000000" pitchFamily="34" charset="-128"/>
              </a:rPr>
              <a:t>LGBT</a:t>
            </a:r>
            <a:r>
              <a:rPr kumimoji="1" lang="ja-JP" altLang="en-US" sz="1600">
                <a:latin typeface="Yu Gothic Medium" panose="020B0400000000000000" pitchFamily="34" charset="-128"/>
                <a:ea typeface="Yu Gothic Medium" panose="020B0400000000000000" pitchFamily="34" charset="-128"/>
              </a:rPr>
              <a:t>に関する職場の意識調査」</a:t>
            </a:r>
            <a:r>
              <a:rPr kumimoji="1" lang="en-US" altLang="ja-JP" sz="1600" dirty="0">
                <a:latin typeface="Yu Gothic Medium" panose="020B0400000000000000" pitchFamily="34" charset="-128"/>
                <a:ea typeface="Yu Gothic Medium" panose="020B0400000000000000" pitchFamily="34" charset="-128"/>
              </a:rPr>
              <a:t>2016</a:t>
            </a:r>
            <a:r>
              <a:rPr kumimoji="1" lang="ja-JP" altLang="en-US" sz="1600">
                <a:latin typeface="Yu Gothic Medium" panose="020B0400000000000000" pitchFamily="34" charset="-128"/>
                <a:ea typeface="Yu Gothic Medium" panose="020B0400000000000000" pitchFamily="34" charset="-128"/>
              </a:rPr>
              <a:t>年</a:t>
            </a:r>
          </a:p>
        </p:txBody>
      </p:sp>
      <p:sp>
        <p:nvSpPr>
          <p:cNvPr id="3" name="テキスト ボックス 2">
            <a:extLst>
              <a:ext uri="{FF2B5EF4-FFF2-40B4-BE49-F238E27FC236}">
                <a16:creationId xmlns:a16="http://schemas.microsoft.com/office/drawing/2014/main" id="{3DCC541F-2078-69D8-12F4-5549E0370862}"/>
              </a:ext>
            </a:extLst>
          </p:cNvPr>
          <p:cNvSpPr txBox="1"/>
          <p:nvPr/>
        </p:nvSpPr>
        <p:spPr>
          <a:xfrm>
            <a:off x="827342" y="3388056"/>
            <a:ext cx="10991619" cy="1569660"/>
          </a:xfrm>
          <a:prstGeom prst="rect">
            <a:avLst/>
          </a:prstGeom>
          <a:noFill/>
        </p:spPr>
        <p:txBody>
          <a:bodyPr wrap="square" rtlCol="0">
            <a:spAutoFit/>
          </a:bodyPr>
          <a:lstStyle/>
          <a:p>
            <a:r>
              <a:rPr lang="ja-JP" altLang="en-US" sz="2400">
                <a:latin typeface="Yu Gothic Medium" panose="020B0400000000000000" pitchFamily="34" charset="-128"/>
                <a:ea typeface="Yu Gothic Medium" panose="020B0400000000000000" pitchFamily="34" charset="-128"/>
              </a:rPr>
              <a:t>職場の上司・同僚・部下等が</a:t>
            </a:r>
            <a:r>
              <a:rPr lang="ja-JP" altLang="en-US" sz="2400" u="sng">
                <a:latin typeface="Yu Gothic Medium" panose="020B0400000000000000" pitchFamily="34" charset="-128"/>
                <a:ea typeface="Yu Gothic Medium" panose="020B0400000000000000" pitchFamily="34" charset="-128"/>
              </a:rPr>
              <a:t>トランスジェンダー</a:t>
            </a:r>
            <a:r>
              <a:rPr lang="ja-JP" altLang="en-US" sz="2400">
                <a:latin typeface="Yu Gothic Medium" panose="020B0400000000000000" pitchFamily="34" charset="-128"/>
                <a:ea typeface="Yu Gothic Medium" panose="020B0400000000000000" pitchFamily="34" charset="-128"/>
              </a:rPr>
              <a:t>だった場合</a:t>
            </a:r>
            <a:endParaRPr lang="en-US" altLang="ja-JP" sz="2400" dirty="0">
              <a:latin typeface="Yu Gothic Medium" panose="020B0400000000000000" pitchFamily="34" charset="-128"/>
              <a:ea typeface="Yu Gothic Medium" panose="020B0400000000000000" pitchFamily="34" charset="-128"/>
            </a:endParaRPr>
          </a:p>
          <a:p>
            <a:r>
              <a:rPr lang="ja-JP" altLang="en-US" sz="2400">
                <a:latin typeface="Yu Gothic Medium" panose="020B0400000000000000" pitchFamily="34" charset="-128"/>
                <a:ea typeface="Yu Gothic Medium" panose="020B0400000000000000" pitchFamily="34" charset="-128"/>
              </a:rPr>
              <a:t>「嫌だ」「どちらかといえば嫌だ」と答えた人の割合</a:t>
            </a:r>
            <a:br>
              <a:rPr lang="en-US" altLang="ja-JP" sz="2400" dirty="0">
                <a:latin typeface="Yu Gothic Medium" panose="020B0400000000000000" pitchFamily="34" charset="-128"/>
                <a:ea typeface="Yu Gothic Medium" panose="020B0400000000000000" pitchFamily="34" charset="-128"/>
              </a:rPr>
            </a:br>
            <a:r>
              <a:rPr lang="ja-JP" altLang="en-US" sz="2400">
                <a:latin typeface="Yu Gothic Medium" panose="020B0400000000000000" pitchFamily="34" charset="-128"/>
                <a:ea typeface="Yu Gothic Medium" panose="020B0400000000000000" pitchFamily="34" charset="-128"/>
              </a:rPr>
              <a:t>→「</a:t>
            </a:r>
            <a:r>
              <a:rPr lang="en-US" altLang="ja-JP" sz="2400" dirty="0">
                <a:solidFill>
                  <a:srgbClr val="ED627F"/>
                </a:solidFill>
                <a:latin typeface="Yu Gothic Medium" panose="020B0400000000000000" pitchFamily="34" charset="-128"/>
                <a:ea typeface="Yu Gothic Medium" panose="020B0400000000000000" pitchFamily="34" charset="-128"/>
              </a:rPr>
              <a:t>LGBT</a:t>
            </a:r>
            <a:r>
              <a:rPr lang="ja-JP" altLang="en-US" sz="2400">
                <a:solidFill>
                  <a:srgbClr val="ED627F"/>
                </a:solidFill>
                <a:latin typeface="Yu Gothic Medium" panose="020B0400000000000000" pitchFamily="34" charset="-128"/>
                <a:ea typeface="Yu Gothic Medium" panose="020B0400000000000000" pitchFamily="34" charset="-128"/>
              </a:rPr>
              <a:t>が身近にいない</a:t>
            </a:r>
            <a:r>
              <a:rPr lang="ja-JP" altLang="en-US" sz="2400">
                <a:latin typeface="Yu Gothic Medium" panose="020B0400000000000000" pitchFamily="34" charset="-128"/>
                <a:ea typeface="Yu Gothic Medium" panose="020B0400000000000000" pitchFamily="34" charset="-128"/>
              </a:rPr>
              <a:t>」と答えたグループ　</a:t>
            </a:r>
            <a:r>
              <a:rPr lang="en-US" altLang="ja-JP" sz="2400" dirty="0">
                <a:solidFill>
                  <a:srgbClr val="ED627F"/>
                </a:solidFill>
                <a:latin typeface="Yu Gothic Medium" panose="020B0400000000000000" pitchFamily="34" charset="-128"/>
                <a:ea typeface="Yu Gothic Medium" panose="020B0400000000000000" pitchFamily="34" charset="-128"/>
              </a:rPr>
              <a:t>29.1</a:t>
            </a:r>
            <a:r>
              <a:rPr lang="ja-JP" altLang="en-US" sz="2400">
                <a:solidFill>
                  <a:srgbClr val="ED627F"/>
                </a:solidFill>
                <a:latin typeface="Yu Gothic Medium" panose="020B0400000000000000" pitchFamily="34" charset="-128"/>
                <a:ea typeface="Yu Gothic Medium" panose="020B0400000000000000" pitchFamily="34" charset="-128"/>
              </a:rPr>
              <a:t>％</a:t>
            </a:r>
            <a:endParaRPr lang="en-US" altLang="ja-JP" sz="2400" dirty="0">
              <a:solidFill>
                <a:srgbClr val="ED627F"/>
              </a:solidFill>
              <a:latin typeface="Yu Gothic Medium" panose="020B0400000000000000" pitchFamily="34" charset="-128"/>
              <a:ea typeface="Yu Gothic Medium" panose="020B0400000000000000" pitchFamily="34" charset="-128"/>
            </a:endParaRPr>
          </a:p>
          <a:p>
            <a:r>
              <a:rPr lang="ja-JP" altLang="en-US" sz="2400">
                <a:latin typeface="Yu Gothic Medium" panose="020B0400000000000000" pitchFamily="34" charset="-128"/>
                <a:ea typeface="Yu Gothic Medium" panose="020B0400000000000000" pitchFamily="34" charset="-128"/>
              </a:rPr>
              <a:t>→「</a:t>
            </a:r>
            <a:r>
              <a:rPr lang="en-US" altLang="ja-JP" sz="2400" dirty="0">
                <a:solidFill>
                  <a:srgbClr val="ED627F"/>
                </a:solidFill>
                <a:latin typeface="Yu Gothic Medium" panose="020B0400000000000000" pitchFamily="34" charset="-128"/>
                <a:ea typeface="Yu Gothic Medium" panose="020B0400000000000000" pitchFamily="34" charset="-128"/>
              </a:rPr>
              <a:t>LGBT</a:t>
            </a:r>
            <a:r>
              <a:rPr lang="ja-JP" altLang="en-US" sz="2400">
                <a:solidFill>
                  <a:srgbClr val="ED627F"/>
                </a:solidFill>
                <a:latin typeface="Yu Gothic Medium" panose="020B0400000000000000" pitchFamily="34" charset="-128"/>
                <a:ea typeface="Yu Gothic Medium" panose="020B0400000000000000" pitchFamily="34" charset="-128"/>
              </a:rPr>
              <a:t>が身近にいる</a:t>
            </a:r>
            <a:r>
              <a:rPr lang="ja-JP" altLang="en-US" sz="2400">
                <a:latin typeface="Yu Gothic Medium" panose="020B0400000000000000" pitchFamily="34" charset="-128"/>
                <a:ea typeface="Yu Gothic Medium" panose="020B0400000000000000" pitchFamily="34" charset="-128"/>
              </a:rPr>
              <a:t>」と答えたグループ　</a:t>
            </a:r>
            <a:r>
              <a:rPr lang="en-US" altLang="ja-JP" sz="2400" dirty="0">
                <a:solidFill>
                  <a:srgbClr val="ED627F"/>
                </a:solidFill>
                <a:latin typeface="Yu Gothic Medium" panose="020B0400000000000000" pitchFamily="34" charset="-128"/>
                <a:ea typeface="Yu Gothic Medium" panose="020B0400000000000000" pitchFamily="34" charset="-128"/>
              </a:rPr>
              <a:t>14.2</a:t>
            </a:r>
            <a:r>
              <a:rPr lang="ja-JP" altLang="en-US" sz="2400">
                <a:solidFill>
                  <a:srgbClr val="ED627F"/>
                </a:solidFill>
                <a:latin typeface="Yu Gothic Medium" panose="020B0400000000000000" pitchFamily="34" charset="-128"/>
                <a:ea typeface="Yu Gothic Medium" panose="020B0400000000000000" pitchFamily="34" charset="-128"/>
              </a:rPr>
              <a:t>％</a:t>
            </a:r>
            <a:endParaRPr lang="en-US" altLang="ja-JP" sz="2400" dirty="0">
              <a:solidFill>
                <a:srgbClr val="ED627F"/>
              </a:solidFill>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35171561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9DC88-4746-2C59-98F0-639648D9FD38}"/>
            </a:ext>
          </a:extLst>
        </p:cNvPr>
        <p:cNvGrpSpPr/>
        <p:nvPr/>
      </p:nvGrpSpPr>
      <p:grpSpPr>
        <a:xfrm>
          <a:off x="0" y="0"/>
          <a:ext cx="0" cy="0"/>
          <a:chOff x="0" y="0"/>
          <a:chExt cx="0" cy="0"/>
        </a:xfrm>
      </p:grpSpPr>
      <p:grpSp>
        <p:nvGrpSpPr>
          <p:cNvPr id="12" name="グループ化 11">
            <a:extLst>
              <a:ext uri="{FF2B5EF4-FFF2-40B4-BE49-F238E27FC236}">
                <a16:creationId xmlns:a16="http://schemas.microsoft.com/office/drawing/2014/main" id="{5D42CE35-4875-DF58-C57F-0FA3D82C5470}"/>
              </a:ext>
            </a:extLst>
          </p:cNvPr>
          <p:cNvGrpSpPr/>
          <p:nvPr/>
        </p:nvGrpSpPr>
        <p:grpSpPr>
          <a:xfrm>
            <a:off x="4083400" y="2908436"/>
            <a:ext cx="3677277" cy="2602651"/>
            <a:chOff x="3494986" y="1927350"/>
            <a:chExt cx="2155030" cy="2174878"/>
          </a:xfrm>
        </p:grpSpPr>
        <p:sp>
          <p:nvSpPr>
            <p:cNvPr id="13" name="環状矢印 12">
              <a:extLst>
                <a:ext uri="{FF2B5EF4-FFF2-40B4-BE49-F238E27FC236}">
                  <a16:creationId xmlns:a16="http://schemas.microsoft.com/office/drawing/2014/main" id="{130D20BB-1E2E-A6C6-E58D-AD6A0066DD3F}"/>
                </a:ext>
              </a:extLst>
            </p:cNvPr>
            <p:cNvSpPr/>
            <p:nvPr/>
          </p:nvSpPr>
          <p:spPr>
            <a:xfrm rot="341622">
              <a:off x="3494986" y="1927350"/>
              <a:ext cx="2154027" cy="2165528"/>
            </a:xfrm>
            <a:prstGeom prst="circularArrow">
              <a:avLst>
                <a:gd name="adj1" fmla="val 4110"/>
                <a:gd name="adj2" fmla="val 600601"/>
                <a:gd name="adj3" fmla="val 20485730"/>
                <a:gd name="adj4" fmla="val 10800000"/>
                <a:gd name="adj5" fmla="val 10047"/>
              </a:avLst>
            </a:prstGeom>
            <a:solidFill>
              <a:srgbClr val="D2D2D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tx1"/>
                </a:solidFill>
              </a:endParaRPr>
            </a:p>
          </p:txBody>
        </p:sp>
        <p:sp>
          <p:nvSpPr>
            <p:cNvPr id="14" name="環状矢印 13">
              <a:extLst>
                <a:ext uri="{FF2B5EF4-FFF2-40B4-BE49-F238E27FC236}">
                  <a16:creationId xmlns:a16="http://schemas.microsoft.com/office/drawing/2014/main" id="{15970829-900E-FDC7-39D4-D4E98C700A00}"/>
                </a:ext>
              </a:extLst>
            </p:cNvPr>
            <p:cNvSpPr/>
            <p:nvPr/>
          </p:nvSpPr>
          <p:spPr>
            <a:xfrm rot="11064339">
              <a:off x="3495989" y="1936700"/>
              <a:ext cx="2154027" cy="2165528"/>
            </a:xfrm>
            <a:prstGeom prst="circularArrow">
              <a:avLst>
                <a:gd name="adj1" fmla="val 4110"/>
                <a:gd name="adj2" fmla="val 600601"/>
                <a:gd name="adj3" fmla="val 20485730"/>
                <a:gd name="adj4" fmla="val 10800000"/>
                <a:gd name="adj5" fmla="val 10047"/>
              </a:avLst>
            </a:prstGeom>
            <a:solidFill>
              <a:srgbClr val="D2D2D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tx1"/>
                </a:solidFill>
              </a:endParaRPr>
            </a:p>
          </p:txBody>
        </p:sp>
      </p:grpSp>
      <p:sp>
        <p:nvSpPr>
          <p:cNvPr id="2" name="タイトル 1">
            <a:extLst>
              <a:ext uri="{FF2B5EF4-FFF2-40B4-BE49-F238E27FC236}">
                <a16:creationId xmlns:a16="http://schemas.microsoft.com/office/drawing/2014/main" id="{FA0D4196-4C39-2B4B-F22B-7F1C981AE444}"/>
              </a:ext>
            </a:extLst>
          </p:cNvPr>
          <p:cNvSpPr>
            <a:spLocks noGrp="1"/>
          </p:cNvSpPr>
          <p:nvPr>
            <p:ph type="title"/>
          </p:nvPr>
        </p:nvSpPr>
        <p:spPr>
          <a:xfrm>
            <a:off x="688301" y="576786"/>
            <a:ext cx="4692310" cy="658189"/>
          </a:xfrm>
        </p:spPr>
        <p:txBody>
          <a:bodyPr anchor="t">
            <a:noAutofit/>
          </a:bodyPr>
          <a:lstStyle/>
          <a:p>
            <a:r>
              <a:rPr lang="ja-JP" altLang="en-US" sz="3500" dirty="0"/>
              <a:t>理解を進める鍵は何か</a:t>
            </a:r>
          </a:p>
        </p:txBody>
      </p:sp>
      <p:sp>
        <p:nvSpPr>
          <p:cNvPr id="4" name="正方形/長方形 3">
            <a:extLst>
              <a:ext uri="{FF2B5EF4-FFF2-40B4-BE49-F238E27FC236}">
                <a16:creationId xmlns:a16="http://schemas.microsoft.com/office/drawing/2014/main" id="{73ECDB12-6989-4D01-D8AB-3C244A6D3B48}"/>
              </a:ext>
            </a:extLst>
          </p:cNvPr>
          <p:cNvSpPr/>
          <p:nvPr/>
        </p:nvSpPr>
        <p:spPr>
          <a:xfrm>
            <a:off x="786398" y="1201109"/>
            <a:ext cx="4062228"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33919DD-55EE-F2B7-0D62-ADDC063C5DA6}"/>
              </a:ext>
            </a:extLst>
          </p:cNvPr>
          <p:cNvSpPr txBox="1"/>
          <p:nvPr/>
        </p:nvSpPr>
        <p:spPr>
          <a:xfrm>
            <a:off x="4509028" y="3691286"/>
            <a:ext cx="2871202" cy="830997"/>
          </a:xfrm>
          <a:prstGeom prst="rect">
            <a:avLst/>
          </a:prstGeom>
          <a:noFill/>
        </p:spPr>
        <p:txBody>
          <a:bodyPr wrap="square" rtlCol="0">
            <a:spAutoFit/>
          </a:bodyPr>
          <a:lstStyle/>
          <a:p>
            <a:pPr algn="ctr"/>
            <a:r>
              <a:rPr lang="ja-JP" altLang="en-US" sz="2400" b="1">
                <a:latin typeface="Yu Gothic" panose="020B0400000000000000" pitchFamily="34" charset="-128"/>
                <a:ea typeface="Yu Gothic" panose="020B0400000000000000" pitchFamily="34" charset="-128"/>
              </a:rPr>
              <a:t>従来の</a:t>
            </a:r>
            <a:endParaRPr lang="en-US" altLang="ja-JP" sz="2400" b="1" dirty="0">
              <a:latin typeface="Yu Gothic" panose="020B0400000000000000" pitchFamily="34" charset="-128"/>
              <a:ea typeface="Yu Gothic" panose="020B0400000000000000" pitchFamily="34" charset="-128"/>
            </a:endParaRPr>
          </a:p>
          <a:p>
            <a:pPr algn="ctr"/>
            <a:r>
              <a:rPr lang="ja-JP" altLang="en-US" sz="2400" b="1">
                <a:latin typeface="Yu Gothic" panose="020B0400000000000000" pitchFamily="34" charset="-128"/>
                <a:ea typeface="Yu Gothic" panose="020B0400000000000000" pitchFamily="34" charset="-128"/>
              </a:rPr>
              <a:t>負のサイクル</a:t>
            </a:r>
            <a:endParaRPr lang="en-US" altLang="ja-JP" sz="2400" b="1" dirty="0">
              <a:latin typeface="Yu Gothic" panose="020B0400000000000000" pitchFamily="34" charset="-128"/>
              <a:ea typeface="Yu Gothic" panose="020B0400000000000000" pitchFamily="34" charset="-128"/>
            </a:endParaRPr>
          </a:p>
        </p:txBody>
      </p:sp>
      <p:sp>
        <p:nvSpPr>
          <p:cNvPr id="7" name="テキスト ボックス 6">
            <a:extLst>
              <a:ext uri="{FF2B5EF4-FFF2-40B4-BE49-F238E27FC236}">
                <a16:creationId xmlns:a16="http://schemas.microsoft.com/office/drawing/2014/main" id="{CFDB5991-B779-0466-AFF1-395AAA5B4BAE}"/>
              </a:ext>
            </a:extLst>
          </p:cNvPr>
          <p:cNvSpPr txBox="1"/>
          <p:nvPr/>
        </p:nvSpPr>
        <p:spPr>
          <a:xfrm>
            <a:off x="786398" y="1487143"/>
            <a:ext cx="10834102" cy="523220"/>
          </a:xfrm>
          <a:prstGeom prst="rect">
            <a:avLst/>
          </a:prstGeom>
          <a:noFill/>
        </p:spPr>
        <p:txBody>
          <a:bodyPr wrap="square">
            <a:spAutoFit/>
          </a:bodyPr>
          <a:lstStyle/>
          <a:p>
            <a:r>
              <a:rPr lang="ja-JP" altLang="en-US" sz="2800" b="1" dirty="0">
                <a:solidFill>
                  <a:srgbClr val="ED627F"/>
                </a:solidFill>
                <a:latin typeface="Yu Gothic" panose="020B0400000000000000" pitchFamily="34" charset="-128"/>
                <a:ea typeface="Yu Gothic" panose="020B0400000000000000" pitchFamily="34" charset="-128"/>
              </a:rPr>
              <a:t>理解とカミングアウトの好循環を作り出す</a:t>
            </a:r>
            <a:endParaRPr lang="ja-JP" altLang="en-US" sz="2400" b="1" dirty="0">
              <a:solidFill>
                <a:srgbClr val="ED627F"/>
              </a:solidFill>
              <a:latin typeface="Yu Gothic" panose="020B0400000000000000" pitchFamily="34" charset="-128"/>
              <a:ea typeface="Yu Gothic" panose="020B0400000000000000" pitchFamily="34" charset="-128"/>
            </a:endParaRPr>
          </a:p>
        </p:txBody>
      </p:sp>
      <p:sp>
        <p:nvSpPr>
          <p:cNvPr id="6" name="テキスト ボックス 5">
            <a:extLst>
              <a:ext uri="{FF2B5EF4-FFF2-40B4-BE49-F238E27FC236}">
                <a16:creationId xmlns:a16="http://schemas.microsoft.com/office/drawing/2014/main" id="{3E70D640-7E3D-3E37-9BFE-97C4E459B223}"/>
              </a:ext>
            </a:extLst>
          </p:cNvPr>
          <p:cNvSpPr txBox="1"/>
          <p:nvPr/>
        </p:nvSpPr>
        <p:spPr>
          <a:xfrm>
            <a:off x="3869888" y="2369660"/>
            <a:ext cx="3984894" cy="457424"/>
          </a:xfrm>
          <a:prstGeom prst="rect">
            <a:avLst/>
          </a:prstGeom>
          <a:noFill/>
          <a:ln w="19050">
            <a:solidFill>
              <a:schemeClr val="accent1">
                <a:shade val="15000"/>
              </a:schemeClr>
            </a:solidFill>
          </a:ln>
        </p:spPr>
        <p:txBody>
          <a:bodyPr wrap="square" tIns="72000" rtlCol="0" anchor="ctr">
            <a:spAutoFit/>
          </a:bodyPr>
          <a:lstStyle/>
          <a:p>
            <a:pPr algn="ctr"/>
            <a:r>
              <a:rPr lang="en-US" altLang="ja-JP" sz="2200" dirty="0">
                <a:latin typeface="Yu Gothic Medium" panose="020B0400000000000000" pitchFamily="34" charset="-128"/>
                <a:ea typeface="Yu Gothic Medium" panose="020B0400000000000000" pitchFamily="34" charset="-128"/>
              </a:rPr>
              <a:t>LGBTQ</a:t>
            </a:r>
            <a:r>
              <a:rPr lang="ja-JP" altLang="en-US" sz="2200">
                <a:latin typeface="Yu Gothic Medium" panose="020B0400000000000000" pitchFamily="34" charset="-128"/>
                <a:ea typeface="Yu Gothic Medium" panose="020B0400000000000000" pitchFamily="34" charset="-128"/>
              </a:rPr>
              <a:t>に対する無理解、偏見</a:t>
            </a:r>
            <a:endParaRPr lang="en-US" altLang="ja-JP" sz="2200" dirty="0">
              <a:latin typeface="Yu Gothic Medium" panose="020B0400000000000000" pitchFamily="34" charset="-128"/>
              <a:ea typeface="Yu Gothic Medium" panose="020B0400000000000000" pitchFamily="34" charset="-128"/>
            </a:endParaRPr>
          </a:p>
        </p:txBody>
      </p:sp>
      <p:sp>
        <p:nvSpPr>
          <p:cNvPr id="8" name="テキスト ボックス 7">
            <a:extLst>
              <a:ext uri="{FF2B5EF4-FFF2-40B4-BE49-F238E27FC236}">
                <a16:creationId xmlns:a16="http://schemas.microsoft.com/office/drawing/2014/main" id="{99859D0C-A0B6-6B94-08D1-475FCDB5E9D2}"/>
              </a:ext>
            </a:extLst>
          </p:cNvPr>
          <p:cNvSpPr txBox="1"/>
          <p:nvPr/>
        </p:nvSpPr>
        <p:spPr>
          <a:xfrm>
            <a:off x="8088445" y="3581393"/>
            <a:ext cx="3164279" cy="795978"/>
          </a:xfrm>
          <a:prstGeom prst="rect">
            <a:avLst/>
          </a:prstGeom>
          <a:noFill/>
          <a:ln w="19050">
            <a:solidFill>
              <a:schemeClr val="accent1">
                <a:shade val="15000"/>
              </a:schemeClr>
            </a:solidFill>
          </a:ln>
        </p:spPr>
        <p:txBody>
          <a:bodyPr wrap="square" tIns="72000" rtlCol="0" anchor="ctr">
            <a:spAutoFit/>
          </a:bodyPr>
          <a:lstStyle/>
          <a:p>
            <a:pPr algn="ctr"/>
            <a:r>
              <a:rPr lang="en-US" altLang="ja-JP" sz="2200" dirty="0">
                <a:latin typeface="Yu Gothic Medium" panose="020B0400000000000000" pitchFamily="34" charset="-128"/>
                <a:ea typeface="Yu Gothic Medium" panose="020B0400000000000000" pitchFamily="34" charset="-128"/>
              </a:rPr>
              <a:t>LGBTQ</a:t>
            </a:r>
            <a:r>
              <a:rPr lang="ja-JP" altLang="en-US" sz="2200">
                <a:latin typeface="Yu Gothic Medium" panose="020B0400000000000000" pitchFamily="34" charset="-128"/>
                <a:ea typeface="Yu Gothic Medium" panose="020B0400000000000000" pitchFamily="34" charset="-128"/>
              </a:rPr>
              <a:t>職員が</a:t>
            </a:r>
            <a:br>
              <a:rPr lang="en-US" altLang="ja-JP" sz="2200" dirty="0">
                <a:latin typeface="Yu Gothic Medium" panose="020B0400000000000000" pitchFamily="34" charset="-128"/>
                <a:ea typeface="Yu Gothic Medium" panose="020B0400000000000000" pitchFamily="34" charset="-128"/>
              </a:rPr>
            </a:br>
            <a:r>
              <a:rPr lang="ja-JP" altLang="en-US" sz="2200">
                <a:latin typeface="Yu Gothic Medium" panose="020B0400000000000000" pitchFamily="34" charset="-128"/>
                <a:ea typeface="Yu Gothic Medium" panose="020B0400000000000000" pitchFamily="34" charset="-128"/>
              </a:rPr>
              <a:t>カミングアウトできず</a:t>
            </a:r>
            <a:endParaRPr lang="en-US" altLang="ja-JP" sz="2200" dirty="0">
              <a:latin typeface="Yu Gothic Medium" panose="020B0400000000000000" pitchFamily="34" charset="-128"/>
              <a:ea typeface="Yu Gothic Medium" panose="020B0400000000000000" pitchFamily="34" charset="-128"/>
            </a:endParaRPr>
          </a:p>
        </p:txBody>
      </p:sp>
      <p:sp>
        <p:nvSpPr>
          <p:cNvPr id="9" name="テキスト ボックス 8">
            <a:extLst>
              <a:ext uri="{FF2B5EF4-FFF2-40B4-BE49-F238E27FC236}">
                <a16:creationId xmlns:a16="http://schemas.microsoft.com/office/drawing/2014/main" id="{4527AE8E-8806-9026-22E0-832D53D2BCDA}"/>
              </a:ext>
            </a:extLst>
          </p:cNvPr>
          <p:cNvSpPr txBox="1"/>
          <p:nvPr/>
        </p:nvSpPr>
        <p:spPr>
          <a:xfrm>
            <a:off x="1289257" y="5474746"/>
            <a:ext cx="4091354" cy="457424"/>
          </a:xfrm>
          <a:prstGeom prst="rect">
            <a:avLst/>
          </a:prstGeom>
          <a:noFill/>
          <a:ln w="19050">
            <a:solidFill>
              <a:schemeClr val="accent1">
                <a:shade val="15000"/>
              </a:schemeClr>
            </a:solidFill>
          </a:ln>
        </p:spPr>
        <p:txBody>
          <a:bodyPr wrap="square" tIns="72000" rtlCol="0" anchor="ctr">
            <a:spAutoFit/>
          </a:bodyPr>
          <a:lstStyle/>
          <a:p>
            <a:pPr algn="ctr"/>
            <a:r>
              <a:rPr lang="en-US" altLang="ja-JP" sz="2200" dirty="0">
                <a:latin typeface="Yu Gothic Medium" panose="020B0400000000000000" pitchFamily="34" charset="-128"/>
                <a:ea typeface="Yu Gothic Medium" panose="020B0400000000000000" pitchFamily="34" charset="-128"/>
              </a:rPr>
              <a:t>LGBTQ</a:t>
            </a:r>
            <a:r>
              <a:rPr lang="ja-JP" altLang="en-US" sz="2200">
                <a:latin typeface="Yu Gothic Medium" panose="020B0400000000000000" pitchFamily="34" charset="-128"/>
                <a:ea typeface="Yu Gothic Medium" panose="020B0400000000000000" pitchFamily="34" charset="-128"/>
              </a:rPr>
              <a:t>の存在と課題が潜在化</a:t>
            </a:r>
            <a:endParaRPr lang="en-US" altLang="ja-JP" sz="2200" dirty="0">
              <a:latin typeface="Yu Gothic Medium" panose="020B0400000000000000" pitchFamily="34" charset="-128"/>
              <a:ea typeface="Yu Gothic Medium" panose="020B0400000000000000" pitchFamily="34" charset="-128"/>
            </a:endParaRPr>
          </a:p>
        </p:txBody>
      </p:sp>
      <p:sp>
        <p:nvSpPr>
          <p:cNvPr id="10" name="テキスト ボックス 9">
            <a:extLst>
              <a:ext uri="{FF2B5EF4-FFF2-40B4-BE49-F238E27FC236}">
                <a16:creationId xmlns:a16="http://schemas.microsoft.com/office/drawing/2014/main" id="{8F7CC429-B4C0-354A-60C5-DFC7AA8E6279}"/>
              </a:ext>
            </a:extLst>
          </p:cNvPr>
          <p:cNvSpPr txBox="1"/>
          <p:nvPr/>
        </p:nvSpPr>
        <p:spPr>
          <a:xfrm>
            <a:off x="1253226" y="3429000"/>
            <a:ext cx="2319740" cy="1134532"/>
          </a:xfrm>
          <a:prstGeom prst="rect">
            <a:avLst/>
          </a:prstGeom>
          <a:noFill/>
          <a:ln w="19050">
            <a:solidFill>
              <a:schemeClr val="accent1">
                <a:shade val="15000"/>
              </a:schemeClr>
            </a:solidFill>
          </a:ln>
        </p:spPr>
        <p:txBody>
          <a:bodyPr wrap="square" tIns="72000" rtlCol="0" anchor="ctr">
            <a:spAutoFit/>
          </a:bodyPr>
          <a:lstStyle/>
          <a:p>
            <a:pPr algn="ctr"/>
            <a:r>
              <a:rPr lang="en-US" altLang="ja-JP" sz="2200" dirty="0">
                <a:latin typeface="Yu Gothic Medium" panose="020B0400000000000000" pitchFamily="34" charset="-128"/>
                <a:ea typeface="Yu Gothic Medium" panose="020B0400000000000000" pitchFamily="34" charset="-128"/>
              </a:rPr>
              <a:t>LGBTQ</a:t>
            </a:r>
            <a:r>
              <a:rPr lang="ja-JP" altLang="en-US" sz="2200">
                <a:latin typeface="Yu Gothic Medium" panose="020B0400000000000000" pitchFamily="34" charset="-128"/>
                <a:ea typeface="Yu Gothic Medium" panose="020B0400000000000000" pitchFamily="34" charset="-128"/>
              </a:rPr>
              <a:t>に対する</a:t>
            </a:r>
            <a:endParaRPr lang="en-US" altLang="ja-JP" sz="2200" dirty="0">
              <a:latin typeface="Yu Gothic Medium" panose="020B0400000000000000" pitchFamily="34" charset="-128"/>
              <a:ea typeface="Yu Gothic Medium" panose="020B0400000000000000" pitchFamily="34" charset="-128"/>
            </a:endParaRPr>
          </a:p>
          <a:p>
            <a:pPr algn="ctr"/>
            <a:r>
              <a:rPr lang="ja-JP" altLang="en-US" sz="2200">
                <a:latin typeface="Yu Gothic Medium" panose="020B0400000000000000" pitchFamily="34" charset="-128"/>
                <a:ea typeface="Yu Gothic Medium" panose="020B0400000000000000" pitchFamily="34" charset="-128"/>
              </a:rPr>
              <a:t>無理解や偏見も</a:t>
            </a:r>
            <a:endParaRPr lang="en-US" altLang="ja-JP" sz="2200" dirty="0">
              <a:latin typeface="Yu Gothic Medium" panose="020B0400000000000000" pitchFamily="34" charset="-128"/>
              <a:ea typeface="Yu Gothic Medium" panose="020B0400000000000000" pitchFamily="34" charset="-128"/>
            </a:endParaRPr>
          </a:p>
          <a:p>
            <a:pPr algn="ctr"/>
            <a:r>
              <a:rPr lang="ja-JP" altLang="en-US" sz="2200">
                <a:latin typeface="Yu Gothic Medium" panose="020B0400000000000000" pitchFamily="34" charset="-128"/>
                <a:ea typeface="Yu Gothic Medium" panose="020B0400000000000000" pitchFamily="34" charset="-128"/>
              </a:rPr>
              <a:t>解消しない</a:t>
            </a:r>
            <a:endParaRPr lang="en-US" altLang="ja-JP" sz="2200" dirty="0">
              <a:latin typeface="Yu Gothic Medium" panose="020B0400000000000000" pitchFamily="34" charset="-128"/>
              <a:ea typeface="Yu Gothic Medium" panose="020B0400000000000000" pitchFamily="34" charset="-128"/>
            </a:endParaRPr>
          </a:p>
        </p:txBody>
      </p:sp>
      <p:sp>
        <p:nvSpPr>
          <p:cNvPr id="11" name="テキスト ボックス 10">
            <a:extLst>
              <a:ext uri="{FF2B5EF4-FFF2-40B4-BE49-F238E27FC236}">
                <a16:creationId xmlns:a16="http://schemas.microsoft.com/office/drawing/2014/main" id="{ED46FC43-ABE0-A591-55E2-697740CE0E6E}"/>
              </a:ext>
            </a:extLst>
          </p:cNvPr>
          <p:cNvSpPr txBox="1"/>
          <p:nvPr/>
        </p:nvSpPr>
        <p:spPr>
          <a:xfrm>
            <a:off x="7042717" y="5474746"/>
            <a:ext cx="3081265" cy="457424"/>
          </a:xfrm>
          <a:prstGeom prst="rect">
            <a:avLst/>
          </a:prstGeom>
          <a:noFill/>
          <a:ln w="19050">
            <a:solidFill>
              <a:schemeClr val="accent1">
                <a:shade val="15000"/>
              </a:schemeClr>
            </a:solidFill>
          </a:ln>
        </p:spPr>
        <p:txBody>
          <a:bodyPr wrap="square" tIns="72000" rtlCol="0" anchor="ctr">
            <a:spAutoFit/>
          </a:bodyPr>
          <a:lstStyle/>
          <a:p>
            <a:pPr algn="ctr"/>
            <a:r>
              <a:rPr lang="en-US" altLang="ja-JP" sz="2200" dirty="0">
                <a:latin typeface="Yu Gothic Medium" panose="020B0400000000000000" pitchFamily="34" charset="-128"/>
                <a:ea typeface="Yu Gothic Medium" panose="020B0400000000000000" pitchFamily="34" charset="-128"/>
              </a:rPr>
              <a:t>LGBTQ</a:t>
            </a:r>
            <a:r>
              <a:rPr lang="ja-JP" altLang="en-US" sz="2200">
                <a:latin typeface="Yu Gothic Medium" panose="020B0400000000000000" pitchFamily="34" charset="-128"/>
                <a:ea typeface="Yu Gothic Medium" panose="020B0400000000000000" pitchFamily="34" charset="-128"/>
              </a:rPr>
              <a:t>の姿が見えない</a:t>
            </a:r>
            <a:endParaRPr lang="en-US" altLang="ja-JP" sz="22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16758873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C1283-4566-0C50-8CF8-CAEF8EB0BC54}"/>
            </a:ext>
          </a:extLst>
        </p:cNvPr>
        <p:cNvGrpSpPr/>
        <p:nvPr/>
      </p:nvGrpSpPr>
      <p:grpSpPr>
        <a:xfrm>
          <a:off x="0" y="0"/>
          <a:ext cx="0" cy="0"/>
          <a:chOff x="0" y="0"/>
          <a:chExt cx="0" cy="0"/>
        </a:xfrm>
      </p:grpSpPr>
      <p:grpSp>
        <p:nvGrpSpPr>
          <p:cNvPr id="12" name="グループ化 11">
            <a:extLst>
              <a:ext uri="{FF2B5EF4-FFF2-40B4-BE49-F238E27FC236}">
                <a16:creationId xmlns:a16="http://schemas.microsoft.com/office/drawing/2014/main" id="{1E5C3C95-509A-3250-074F-C0392BB67747}"/>
              </a:ext>
            </a:extLst>
          </p:cNvPr>
          <p:cNvGrpSpPr/>
          <p:nvPr/>
        </p:nvGrpSpPr>
        <p:grpSpPr>
          <a:xfrm>
            <a:off x="4083400" y="2908436"/>
            <a:ext cx="3677277" cy="2602651"/>
            <a:chOff x="3494986" y="1927350"/>
            <a:chExt cx="2155030" cy="2174878"/>
          </a:xfrm>
        </p:grpSpPr>
        <p:sp>
          <p:nvSpPr>
            <p:cNvPr id="13" name="環状矢印 12">
              <a:extLst>
                <a:ext uri="{FF2B5EF4-FFF2-40B4-BE49-F238E27FC236}">
                  <a16:creationId xmlns:a16="http://schemas.microsoft.com/office/drawing/2014/main" id="{E2BF5FE5-8B3A-C8B0-FD5E-E519B3D9F07A}"/>
                </a:ext>
              </a:extLst>
            </p:cNvPr>
            <p:cNvSpPr/>
            <p:nvPr/>
          </p:nvSpPr>
          <p:spPr>
            <a:xfrm rot="341622">
              <a:off x="3494986" y="1927350"/>
              <a:ext cx="2154027" cy="2165528"/>
            </a:xfrm>
            <a:prstGeom prst="circularArrow">
              <a:avLst>
                <a:gd name="adj1" fmla="val 4110"/>
                <a:gd name="adj2" fmla="val 600601"/>
                <a:gd name="adj3" fmla="val 20485730"/>
                <a:gd name="adj4" fmla="val 10800000"/>
                <a:gd name="adj5" fmla="val 10047"/>
              </a:avLst>
            </a:prstGeom>
            <a:solidFill>
              <a:srgbClr val="D2D2D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tx1"/>
                </a:solidFill>
              </a:endParaRPr>
            </a:p>
          </p:txBody>
        </p:sp>
        <p:sp>
          <p:nvSpPr>
            <p:cNvPr id="14" name="環状矢印 13">
              <a:extLst>
                <a:ext uri="{FF2B5EF4-FFF2-40B4-BE49-F238E27FC236}">
                  <a16:creationId xmlns:a16="http://schemas.microsoft.com/office/drawing/2014/main" id="{9208C1A6-ABD7-C7CB-AFA8-13B735EF9079}"/>
                </a:ext>
              </a:extLst>
            </p:cNvPr>
            <p:cNvSpPr/>
            <p:nvPr/>
          </p:nvSpPr>
          <p:spPr>
            <a:xfrm rot="11064339">
              <a:off x="3495989" y="1936700"/>
              <a:ext cx="2154027" cy="2165528"/>
            </a:xfrm>
            <a:prstGeom prst="circularArrow">
              <a:avLst>
                <a:gd name="adj1" fmla="val 4110"/>
                <a:gd name="adj2" fmla="val 600601"/>
                <a:gd name="adj3" fmla="val 20485730"/>
                <a:gd name="adj4" fmla="val 10800000"/>
                <a:gd name="adj5" fmla="val 10047"/>
              </a:avLst>
            </a:prstGeom>
            <a:solidFill>
              <a:srgbClr val="D2D2D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tx1"/>
                </a:solidFill>
              </a:endParaRPr>
            </a:p>
          </p:txBody>
        </p:sp>
      </p:grpSp>
      <p:sp>
        <p:nvSpPr>
          <p:cNvPr id="2" name="タイトル 1">
            <a:extLst>
              <a:ext uri="{FF2B5EF4-FFF2-40B4-BE49-F238E27FC236}">
                <a16:creationId xmlns:a16="http://schemas.microsoft.com/office/drawing/2014/main" id="{36FD18EB-4E99-E0AC-654A-556C0EC3EFB8}"/>
              </a:ext>
            </a:extLst>
          </p:cNvPr>
          <p:cNvSpPr>
            <a:spLocks noGrp="1"/>
          </p:cNvSpPr>
          <p:nvPr>
            <p:ph type="title"/>
          </p:nvPr>
        </p:nvSpPr>
        <p:spPr>
          <a:xfrm>
            <a:off x="688300" y="576786"/>
            <a:ext cx="4832606" cy="658189"/>
          </a:xfrm>
        </p:spPr>
        <p:txBody>
          <a:bodyPr anchor="t">
            <a:noAutofit/>
          </a:bodyPr>
          <a:lstStyle/>
          <a:p>
            <a:r>
              <a:rPr lang="ja-JP" altLang="en-US" sz="3500" dirty="0"/>
              <a:t>理解を進める鍵は何か</a:t>
            </a:r>
          </a:p>
        </p:txBody>
      </p:sp>
      <p:sp>
        <p:nvSpPr>
          <p:cNvPr id="4" name="正方形/長方形 3">
            <a:extLst>
              <a:ext uri="{FF2B5EF4-FFF2-40B4-BE49-F238E27FC236}">
                <a16:creationId xmlns:a16="http://schemas.microsoft.com/office/drawing/2014/main" id="{5D82CE75-D448-FD44-F9C8-59BF3E5C867A}"/>
              </a:ext>
            </a:extLst>
          </p:cNvPr>
          <p:cNvSpPr/>
          <p:nvPr/>
        </p:nvSpPr>
        <p:spPr>
          <a:xfrm>
            <a:off x="786398" y="1201109"/>
            <a:ext cx="4062228"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8A975FF1-0BE4-E686-36AE-856E33618F13}"/>
              </a:ext>
            </a:extLst>
          </p:cNvPr>
          <p:cNvSpPr txBox="1"/>
          <p:nvPr/>
        </p:nvSpPr>
        <p:spPr>
          <a:xfrm>
            <a:off x="4485582" y="3772644"/>
            <a:ext cx="2871202" cy="830997"/>
          </a:xfrm>
          <a:prstGeom prst="rect">
            <a:avLst/>
          </a:prstGeom>
          <a:noFill/>
        </p:spPr>
        <p:txBody>
          <a:bodyPr wrap="square" rtlCol="0">
            <a:spAutoFit/>
          </a:bodyPr>
          <a:lstStyle/>
          <a:p>
            <a:pPr algn="ctr"/>
            <a:r>
              <a:rPr lang="en-US" altLang="ja-JP" sz="2400" b="1" dirty="0">
                <a:latin typeface="Yu Gothic" panose="020B0400000000000000" pitchFamily="34" charset="-128"/>
                <a:ea typeface="Yu Gothic" panose="020B0400000000000000" pitchFamily="34" charset="-128"/>
              </a:rPr>
              <a:t>LGBTQ</a:t>
            </a:r>
            <a:r>
              <a:rPr lang="ja-JP" altLang="en-US" sz="2400" b="1">
                <a:latin typeface="Yu Gothic" panose="020B0400000000000000" pitchFamily="34" charset="-128"/>
                <a:ea typeface="Yu Gothic" panose="020B0400000000000000" pitchFamily="34" charset="-128"/>
              </a:rPr>
              <a:t>対応後</a:t>
            </a:r>
            <a:endParaRPr lang="en-US" altLang="ja-JP" sz="2400" b="1" dirty="0">
              <a:latin typeface="Yu Gothic" panose="020B0400000000000000" pitchFamily="34" charset="-128"/>
              <a:ea typeface="Yu Gothic" panose="020B0400000000000000" pitchFamily="34" charset="-128"/>
            </a:endParaRPr>
          </a:p>
          <a:p>
            <a:pPr algn="ctr"/>
            <a:r>
              <a:rPr lang="ja-JP" altLang="en-US" sz="2400" b="1">
                <a:latin typeface="Yu Gothic" panose="020B0400000000000000" pitchFamily="34" charset="-128"/>
                <a:ea typeface="Yu Gothic" panose="020B0400000000000000" pitchFamily="34" charset="-128"/>
              </a:rPr>
              <a:t>のサイクル</a:t>
            </a:r>
            <a:endParaRPr lang="en-US" altLang="ja-JP" sz="2400" b="1" dirty="0">
              <a:latin typeface="Yu Gothic" panose="020B0400000000000000" pitchFamily="34" charset="-128"/>
              <a:ea typeface="Yu Gothic" panose="020B0400000000000000" pitchFamily="34" charset="-128"/>
            </a:endParaRPr>
          </a:p>
        </p:txBody>
      </p:sp>
      <p:sp>
        <p:nvSpPr>
          <p:cNvPr id="7" name="テキスト ボックス 6">
            <a:extLst>
              <a:ext uri="{FF2B5EF4-FFF2-40B4-BE49-F238E27FC236}">
                <a16:creationId xmlns:a16="http://schemas.microsoft.com/office/drawing/2014/main" id="{E4977F93-C376-35ED-C0AB-CBFA09AD72DD}"/>
              </a:ext>
            </a:extLst>
          </p:cNvPr>
          <p:cNvSpPr txBox="1"/>
          <p:nvPr/>
        </p:nvSpPr>
        <p:spPr>
          <a:xfrm>
            <a:off x="786398" y="1487143"/>
            <a:ext cx="10834102" cy="523220"/>
          </a:xfrm>
          <a:prstGeom prst="rect">
            <a:avLst/>
          </a:prstGeom>
          <a:noFill/>
        </p:spPr>
        <p:txBody>
          <a:bodyPr wrap="square">
            <a:spAutoFit/>
          </a:bodyPr>
          <a:lstStyle/>
          <a:p>
            <a:r>
              <a:rPr lang="ja-JP" altLang="en-US" sz="2800" b="1" dirty="0">
                <a:solidFill>
                  <a:srgbClr val="ED627F"/>
                </a:solidFill>
                <a:latin typeface="Yu Gothic" panose="020B0400000000000000" pitchFamily="34" charset="-128"/>
                <a:ea typeface="Yu Gothic" panose="020B0400000000000000" pitchFamily="34" charset="-128"/>
              </a:rPr>
              <a:t>理解とカミングアウトの好循環を作り出す</a:t>
            </a:r>
            <a:endParaRPr lang="ja-JP" altLang="en-US" sz="2400" b="1" dirty="0">
              <a:solidFill>
                <a:srgbClr val="ED627F"/>
              </a:solidFill>
              <a:latin typeface="Yu Gothic" panose="020B0400000000000000" pitchFamily="34" charset="-128"/>
              <a:ea typeface="Yu Gothic" panose="020B0400000000000000" pitchFamily="34" charset="-128"/>
            </a:endParaRPr>
          </a:p>
        </p:txBody>
      </p:sp>
      <p:sp>
        <p:nvSpPr>
          <p:cNvPr id="6" name="テキスト ボックス 5">
            <a:extLst>
              <a:ext uri="{FF2B5EF4-FFF2-40B4-BE49-F238E27FC236}">
                <a16:creationId xmlns:a16="http://schemas.microsoft.com/office/drawing/2014/main" id="{DC1000E5-8B33-8794-3FDA-89E3CD0126BD}"/>
              </a:ext>
            </a:extLst>
          </p:cNvPr>
          <p:cNvSpPr txBox="1"/>
          <p:nvPr/>
        </p:nvSpPr>
        <p:spPr>
          <a:xfrm>
            <a:off x="4578363" y="2352257"/>
            <a:ext cx="2684905" cy="457424"/>
          </a:xfrm>
          <a:prstGeom prst="rect">
            <a:avLst/>
          </a:prstGeom>
          <a:noFill/>
          <a:ln w="19050">
            <a:solidFill>
              <a:schemeClr val="accent1">
                <a:shade val="15000"/>
              </a:schemeClr>
            </a:solidFill>
          </a:ln>
        </p:spPr>
        <p:txBody>
          <a:bodyPr wrap="square" tIns="72000" rtlCol="0" anchor="ctr">
            <a:spAutoFit/>
          </a:bodyPr>
          <a:lstStyle/>
          <a:p>
            <a:pPr algn="ctr"/>
            <a:r>
              <a:rPr lang="en-US" altLang="ja-JP" sz="2200" dirty="0">
                <a:latin typeface="Yu Gothic Medium" panose="020B0400000000000000" pitchFamily="34" charset="-128"/>
                <a:ea typeface="Yu Gothic Medium" panose="020B0400000000000000" pitchFamily="34" charset="-128"/>
              </a:rPr>
              <a:t>LGBTQ</a:t>
            </a:r>
            <a:r>
              <a:rPr lang="ja-JP" altLang="en-US" sz="2200">
                <a:latin typeface="Yu Gothic Medium" panose="020B0400000000000000" pitchFamily="34" charset="-128"/>
                <a:ea typeface="Yu Gothic Medium" panose="020B0400000000000000" pitchFamily="34" charset="-128"/>
              </a:rPr>
              <a:t>対応の推進</a:t>
            </a:r>
            <a:endParaRPr lang="en-US" altLang="ja-JP" sz="2200" dirty="0">
              <a:latin typeface="Yu Gothic Medium" panose="020B0400000000000000" pitchFamily="34" charset="-128"/>
              <a:ea typeface="Yu Gothic Medium" panose="020B0400000000000000" pitchFamily="34" charset="-128"/>
            </a:endParaRPr>
          </a:p>
        </p:txBody>
      </p:sp>
      <p:sp>
        <p:nvSpPr>
          <p:cNvPr id="8" name="テキスト ボックス 7">
            <a:extLst>
              <a:ext uri="{FF2B5EF4-FFF2-40B4-BE49-F238E27FC236}">
                <a16:creationId xmlns:a16="http://schemas.microsoft.com/office/drawing/2014/main" id="{B9565174-BF17-00F7-4AB8-C03C935B2F51}"/>
              </a:ext>
            </a:extLst>
          </p:cNvPr>
          <p:cNvSpPr txBox="1"/>
          <p:nvPr/>
        </p:nvSpPr>
        <p:spPr>
          <a:xfrm>
            <a:off x="8100168" y="3200288"/>
            <a:ext cx="3164279" cy="795978"/>
          </a:xfrm>
          <a:prstGeom prst="rect">
            <a:avLst/>
          </a:prstGeom>
          <a:noFill/>
          <a:ln w="19050">
            <a:solidFill>
              <a:schemeClr val="accent1">
                <a:shade val="15000"/>
              </a:schemeClr>
            </a:solidFill>
          </a:ln>
        </p:spPr>
        <p:txBody>
          <a:bodyPr wrap="square" tIns="72000" rtlCol="0" anchor="ctr">
            <a:spAutoFit/>
          </a:bodyPr>
          <a:lstStyle/>
          <a:p>
            <a:pPr algn="ctr"/>
            <a:r>
              <a:rPr lang="en-US" altLang="ja-JP" sz="2200" dirty="0">
                <a:latin typeface="Yu Gothic Medium" panose="020B0400000000000000" pitchFamily="34" charset="-128"/>
                <a:ea typeface="Yu Gothic Medium" panose="020B0400000000000000" pitchFamily="34" charset="-128"/>
              </a:rPr>
              <a:t>LGBTQ</a:t>
            </a:r>
            <a:r>
              <a:rPr lang="ja-JP" altLang="en-US" sz="2200">
                <a:latin typeface="Yu Gothic Medium" panose="020B0400000000000000" pitchFamily="34" charset="-128"/>
                <a:ea typeface="Yu Gothic Medium" panose="020B0400000000000000" pitchFamily="34" charset="-128"/>
              </a:rPr>
              <a:t>への</a:t>
            </a:r>
            <a:br>
              <a:rPr lang="en-US" altLang="ja-JP" sz="2200" dirty="0">
                <a:latin typeface="Yu Gothic Medium" panose="020B0400000000000000" pitchFamily="34" charset="-128"/>
                <a:ea typeface="Yu Gothic Medium" panose="020B0400000000000000" pitchFamily="34" charset="-128"/>
              </a:rPr>
            </a:br>
            <a:r>
              <a:rPr lang="ja-JP" altLang="en-US" sz="2200">
                <a:latin typeface="Yu Gothic Medium" panose="020B0400000000000000" pitchFamily="34" charset="-128"/>
                <a:ea typeface="Yu Gothic Medium" panose="020B0400000000000000" pitchFamily="34" charset="-128"/>
              </a:rPr>
              <a:t>理解の促進</a:t>
            </a:r>
            <a:endParaRPr lang="en-US" altLang="ja-JP" sz="2200" dirty="0">
              <a:latin typeface="Yu Gothic Medium" panose="020B0400000000000000" pitchFamily="34" charset="-128"/>
              <a:ea typeface="Yu Gothic Medium" panose="020B0400000000000000" pitchFamily="34" charset="-128"/>
            </a:endParaRPr>
          </a:p>
        </p:txBody>
      </p:sp>
      <p:sp>
        <p:nvSpPr>
          <p:cNvPr id="9" name="テキスト ボックス 8">
            <a:extLst>
              <a:ext uri="{FF2B5EF4-FFF2-40B4-BE49-F238E27FC236}">
                <a16:creationId xmlns:a16="http://schemas.microsoft.com/office/drawing/2014/main" id="{DE6F55BD-F2BE-28B0-8EDA-9ECC18AA96E0}"/>
              </a:ext>
            </a:extLst>
          </p:cNvPr>
          <p:cNvSpPr txBox="1"/>
          <p:nvPr/>
        </p:nvSpPr>
        <p:spPr>
          <a:xfrm>
            <a:off x="4420403" y="5648432"/>
            <a:ext cx="3000826" cy="457424"/>
          </a:xfrm>
          <a:prstGeom prst="rect">
            <a:avLst/>
          </a:prstGeom>
          <a:noFill/>
          <a:ln w="19050">
            <a:solidFill>
              <a:schemeClr val="accent1">
                <a:shade val="15000"/>
              </a:schemeClr>
            </a:solidFill>
          </a:ln>
        </p:spPr>
        <p:txBody>
          <a:bodyPr wrap="square" tIns="72000" rtlCol="0" anchor="ctr">
            <a:spAutoFit/>
          </a:bodyPr>
          <a:lstStyle/>
          <a:p>
            <a:pPr algn="ctr"/>
            <a:r>
              <a:rPr lang="ja-JP" altLang="en-US" sz="2200">
                <a:latin typeface="Yu Gothic Medium" panose="020B0400000000000000" pitchFamily="34" charset="-128"/>
                <a:ea typeface="Yu Gothic Medium" panose="020B0400000000000000" pitchFamily="34" charset="-128"/>
              </a:rPr>
              <a:t>カミングアウトが進む</a:t>
            </a:r>
            <a:endParaRPr lang="en-US" altLang="ja-JP" sz="2200" dirty="0">
              <a:latin typeface="Yu Gothic Medium" panose="020B0400000000000000" pitchFamily="34" charset="-128"/>
              <a:ea typeface="Yu Gothic Medium" panose="020B0400000000000000" pitchFamily="34" charset="-128"/>
            </a:endParaRPr>
          </a:p>
        </p:txBody>
      </p:sp>
      <p:sp>
        <p:nvSpPr>
          <p:cNvPr id="10" name="テキスト ボックス 9">
            <a:extLst>
              <a:ext uri="{FF2B5EF4-FFF2-40B4-BE49-F238E27FC236}">
                <a16:creationId xmlns:a16="http://schemas.microsoft.com/office/drawing/2014/main" id="{D85822AC-9E3E-B302-3563-FE1E1AAB4A22}"/>
              </a:ext>
            </a:extLst>
          </p:cNvPr>
          <p:cNvSpPr txBox="1"/>
          <p:nvPr/>
        </p:nvSpPr>
        <p:spPr>
          <a:xfrm>
            <a:off x="1253226" y="4664844"/>
            <a:ext cx="2319740" cy="457424"/>
          </a:xfrm>
          <a:prstGeom prst="rect">
            <a:avLst/>
          </a:prstGeom>
          <a:noFill/>
          <a:ln w="19050">
            <a:solidFill>
              <a:schemeClr val="accent1">
                <a:shade val="15000"/>
              </a:schemeClr>
            </a:solidFill>
          </a:ln>
        </p:spPr>
        <p:txBody>
          <a:bodyPr wrap="square" tIns="72000" rtlCol="0" anchor="ctr">
            <a:spAutoFit/>
          </a:bodyPr>
          <a:lstStyle/>
          <a:p>
            <a:pPr algn="ctr"/>
            <a:r>
              <a:rPr lang="en-US" altLang="ja-JP" sz="2200" dirty="0">
                <a:latin typeface="Yu Gothic Medium" panose="020B0400000000000000" pitchFamily="34" charset="-128"/>
                <a:ea typeface="Yu Gothic Medium" panose="020B0400000000000000" pitchFamily="34" charset="-128"/>
              </a:rPr>
              <a:t>LGBTQ</a:t>
            </a:r>
            <a:r>
              <a:rPr lang="ja-JP" altLang="en-US" sz="2200">
                <a:latin typeface="Yu Gothic Medium" panose="020B0400000000000000" pitchFamily="34" charset="-128"/>
                <a:ea typeface="Yu Gothic Medium" panose="020B0400000000000000" pitchFamily="34" charset="-128"/>
              </a:rPr>
              <a:t>の可視化</a:t>
            </a:r>
            <a:endParaRPr lang="en-US" altLang="ja-JP" sz="2200" dirty="0">
              <a:latin typeface="Yu Gothic Medium" panose="020B0400000000000000" pitchFamily="34" charset="-128"/>
              <a:ea typeface="Yu Gothic Medium" panose="020B0400000000000000" pitchFamily="34" charset="-128"/>
            </a:endParaRPr>
          </a:p>
        </p:txBody>
      </p:sp>
      <p:sp>
        <p:nvSpPr>
          <p:cNvPr id="11" name="テキスト ボックス 10">
            <a:extLst>
              <a:ext uri="{FF2B5EF4-FFF2-40B4-BE49-F238E27FC236}">
                <a16:creationId xmlns:a16="http://schemas.microsoft.com/office/drawing/2014/main" id="{D270107F-E6E2-D2D8-CFF3-AFC9FC830B5D}"/>
              </a:ext>
            </a:extLst>
          </p:cNvPr>
          <p:cNvSpPr txBox="1"/>
          <p:nvPr/>
        </p:nvSpPr>
        <p:spPr>
          <a:xfrm>
            <a:off x="7851360" y="4495567"/>
            <a:ext cx="3305908" cy="795978"/>
          </a:xfrm>
          <a:prstGeom prst="rect">
            <a:avLst/>
          </a:prstGeom>
          <a:noFill/>
          <a:ln w="19050">
            <a:solidFill>
              <a:schemeClr val="accent1">
                <a:shade val="15000"/>
              </a:schemeClr>
            </a:solidFill>
          </a:ln>
        </p:spPr>
        <p:txBody>
          <a:bodyPr wrap="square" tIns="72000" rtlCol="0" anchor="ctr">
            <a:spAutoFit/>
          </a:bodyPr>
          <a:lstStyle/>
          <a:p>
            <a:pPr algn="ctr"/>
            <a:r>
              <a:rPr lang="ja-JP" altLang="en-US" sz="2200">
                <a:latin typeface="Yu Gothic Medium" panose="020B0400000000000000" pitchFamily="34" charset="-128"/>
                <a:ea typeface="Yu Gothic Medium" panose="020B0400000000000000" pitchFamily="34" charset="-128"/>
              </a:rPr>
              <a:t>カミングアウトしやすい</a:t>
            </a:r>
            <a:endParaRPr lang="en-US" altLang="ja-JP" sz="2200" dirty="0">
              <a:latin typeface="Yu Gothic Medium" panose="020B0400000000000000" pitchFamily="34" charset="-128"/>
              <a:ea typeface="Yu Gothic Medium" panose="020B0400000000000000" pitchFamily="34" charset="-128"/>
            </a:endParaRPr>
          </a:p>
          <a:p>
            <a:pPr algn="ctr"/>
            <a:r>
              <a:rPr lang="ja-JP" altLang="en-US" sz="2200">
                <a:latin typeface="Yu Gothic Medium" panose="020B0400000000000000" pitchFamily="34" charset="-128"/>
                <a:ea typeface="Yu Gothic Medium" panose="020B0400000000000000" pitchFamily="34" charset="-128"/>
              </a:rPr>
              <a:t>環境の形成</a:t>
            </a:r>
            <a:endParaRPr lang="en-US" altLang="ja-JP" sz="2200" dirty="0">
              <a:latin typeface="Yu Gothic Medium" panose="020B0400000000000000" pitchFamily="34" charset="-128"/>
              <a:ea typeface="Yu Gothic Medium" panose="020B0400000000000000" pitchFamily="34" charset="-128"/>
            </a:endParaRPr>
          </a:p>
        </p:txBody>
      </p:sp>
      <p:sp>
        <p:nvSpPr>
          <p:cNvPr id="3" name="テキスト ボックス 2">
            <a:extLst>
              <a:ext uri="{FF2B5EF4-FFF2-40B4-BE49-F238E27FC236}">
                <a16:creationId xmlns:a16="http://schemas.microsoft.com/office/drawing/2014/main" id="{6752BB08-9AD1-5EF9-E436-E57F81403713}"/>
              </a:ext>
            </a:extLst>
          </p:cNvPr>
          <p:cNvSpPr txBox="1"/>
          <p:nvPr/>
        </p:nvSpPr>
        <p:spPr>
          <a:xfrm>
            <a:off x="1168610" y="3200288"/>
            <a:ext cx="2488972" cy="795978"/>
          </a:xfrm>
          <a:prstGeom prst="rect">
            <a:avLst/>
          </a:prstGeom>
          <a:noFill/>
          <a:ln w="19050">
            <a:solidFill>
              <a:schemeClr val="accent1">
                <a:shade val="15000"/>
              </a:schemeClr>
            </a:solidFill>
          </a:ln>
        </p:spPr>
        <p:txBody>
          <a:bodyPr wrap="square" tIns="72000" rtlCol="0" anchor="ctr">
            <a:spAutoFit/>
          </a:bodyPr>
          <a:lstStyle/>
          <a:p>
            <a:pPr algn="ctr"/>
            <a:r>
              <a:rPr lang="en-US" altLang="ja-JP" sz="2200" dirty="0">
                <a:latin typeface="Yu Gothic Medium" panose="020B0400000000000000" pitchFamily="34" charset="-128"/>
                <a:ea typeface="Yu Gothic Medium" panose="020B0400000000000000" pitchFamily="34" charset="-128"/>
              </a:rPr>
              <a:t>LGBTQ</a:t>
            </a:r>
            <a:r>
              <a:rPr lang="ja-JP" altLang="en-US" sz="2200">
                <a:latin typeface="Yu Gothic Medium" panose="020B0400000000000000" pitchFamily="34" charset="-128"/>
                <a:ea typeface="Yu Gothic Medium" panose="020B0400000000000000" pitchFamily="34" charset="-128"/>
              </a:rPr>
              <a:t>への</a:t>
            </a:r>
            <a:endParaRPr lang="en-US" altLang="ja-JP" sz="2200" dirty="0">
              <a:latin typeface="Yu Gothic Medium" panose="020B0400000000000000" pitchFamily="34" charset="-128"/>
              <a:ea typeface="Yu Gothic Medium" panose="020B0400000000000000" pitchFamily="34" charset="-128"/>
            </a:endParaRPr>
          </a:p>
          <a:p>
            <a:pPr algn="ctr"/>
            <a:r>
              <a:rPr lang="ja-JP" altLang="en-US" sz="2200">
                <a:latin typeface="Yu Gothic Medium" panose="020B0400000000000000" pitchFamily="34" charset="-128"/>
                <a:ea typeface="Yu Gothic Medium" panose="020B0400000000000000" pitchFamily="34" charset="-128"/>
              </a:rPr>
              <a:t>理解の一層の促進</a:t>
            </a:r>
            <a:endParaRPr lang="en-US" altLang="ja-JP" sz="22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33962095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869F0-18B5-0913-9BB9-27390FEF10B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1E4747A-CB9F-EFED-B9C8-08D4A1ED45B8}"/>
              </a:ext>
            </a:extLst>
          </p:cNvPr>
          <p:cNvSpPr>
            <a:spLocks noGrp="1"/>
          </p:cNvSpPr>
          <p:nvPr>
            <p:ph type="title"/>
          </p:nvPr>
        </p:nvSpPr>
        <p:spPr>
          <a:xfrm>
            <a:off x="688300" y="576786"/>
            <a:ext cx="4798099" cy="658189"/>
          </a:xfrm>
        </p:spPr>
        <p:txBody>
          <a:bodyPr anchor="t">
            <a:noAutofit/>
          </a:bodyPr>
          <a:lstStyle/>
          <a:p>
            <a:r>
              <a:rPr lang="ja-JP" altLang="en-US" sz="3500" dirty="0"/>
              <a:t>理解を進める鍵は何か</a:t>
            </a:r>
          </a:p>
        </p:txBody>
      </p:sp>
      <p:sp>
        <p:nvSpPr>
          <p:cNvPr id="4" name="正方形/長方形 3">
            <a:extLst>
              <a:ext uri="{FF2B5EF4-FFF2-40B4-BE49-F238E27FC236}">
                <a16:creationId xmlns:a16="http://schemas.microsoft.com/office/drawing/2014/main" id="{1B90FA2B-ECEC-964A-9C7E-C5DB90949CDF}"/>
              </a:ext>
            </a:extLst>
          </p:cNvPr>
          <p:cNvSpPr/>
          <p:nvPr/>
        </p:nvSpPr>
        <p:spPr>
          <a:xfrm>
            <a:off x="786398" y="1201109"/>
            <a:ext cx="4062228"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C2953454-4784-7EBF-2B11-528CB92EBF58}"/>
              </a:ext>
            </a:extLst>
          </p:cNvPr>
          <p:cNvSpPr txBox="1"/>
          <p:nvPr/>
        </p:nvSpPr>
        <p:spPr>
          <a:xfrm>
            <a:off x="786398" y="2170198"/>
            <a:ext cx="10834102" cy="3785652"/>
          </a:xfrm>
          <a:prstGeom prst="rect">
            <a:avLst/>
          </a:prstGeom>
          <a:noFill/>
        </p:spPr>
        <p:txBody>
          <a:bodyPr wrap="square" rtlCol="0">
            <a:spAutoFit/>
          </a:bodyPr>
          <a:lstStyle/>
          <a:p>
            <a:pPr marL="342900" indent="-342900">
              <a:buFont typeface="Arial" panose="020B0604020202020204" pitchFamily="34" charset="0"/>
              <a:buChar char="•"/>
            </a:pPr>
            <a:r>
              <a:rPr lang="ja-JP" altLang="en-US" sz="2400" dirty="0">
                <a:latin typeface="Yu Gothic Medium" panose="020B0400000000000000" pitchFamily="34" charset="-128"/>
                <a:ea typeface="Yu Gothic Medium" panose="020B0400000000000000" pitchFamily="34" charset="-128"/>
              </a:rPr>
              <a:t>企業は→トップが支援の姿勢を明確化。社内規定の見直し（ハラスメント禁止等）、研修の実施、相談窓口の設置等。</a:t>
            </a: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400" dirty="0">
                <a:latin typeface="Yu Gothic Medium" panose="020B0400000000000000" pitchFamily="34" charset="-128"/>
                <a:ea typeface="Yu Gothic Medium" panose="020B0400000000000000" pitchFamily="34" charset="-128"/>
              </a:rPr>
              <a:t>学校は→生徒の発達段階に配慮しながら、性的指向や性自認に関する人権教育の実施</a:t>
            </a: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400" dirty="0">
                <a:latin typeface="Yu Gothic Medium" panose="020B0400000000000000" pitchFamily="34" charset="-128"/>
                <a:ea typeface="Yu Gothic Medium" panose="020B0400000000000000" pitchFamily="34" charset="-128"/>
              </a:rPr>
              <a:t>行政は→職員の研修、支援の姿勢の明確化、公立学校での人権教育推進、啓発活動（企業、医師会、民生委員、商工会議所、各種業界団体への参加呼びかけ、出前研修の実施等）</a:t>
            </a: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endParaRPr lang="ja-JP" altLang="en-US" sz="2400" dirty="0">
              <a:latin typeface="Yu Gothic Medium" panose="020B0400000000000000" pitchFamily="34" charset="-128"/>
              <a:ea typeface="Yu Gothic Medium" panose="020B0400000000000000" pitchFamily="34" charset="-128"/>
            </a:endParaRPr>
          </a:p>
        </p:txBody>
      </p:sp>
      <p:sp>
        <p:nvSpPr>
          <p:cNvPr id="7" name="テキスト ボックス 6">
            <a:extLst>
              <a:ext uri="{FF2B5EF4-FFF2-40B4-BE49-F238E27FC236}">
                <a16:creationId xmlns:a16="http://schemas.microsoft.com/office/drawing/2014/main" id="{ACB4D0F2-EAFE-3169-0EB9-062E455D1E45}"/>
              </a:ext>
            </a:extLst>
          </p:cNvPr>
          <p:cNvSpPr txBox="1"/>
          <p:nvPr/>
        </p:nvSpPr>
        <p:spPr>
          <a:xfrm>
            <a:off x="786398" y="1597688"/>
            <a:ext cx="10834102" cy="523220"/>
          </a:xfrm>
          <a:prstGeom prst="rect">
            <a:avLst/>
          </a:prstGeom>
          <a:noFill/>
        </p:spPr>
        <p:txBody>
          <a:bodyPr wrap="square">
            <a:spAutoFit/>
          </a:bodyPr>
          <a:lstStyle/>
          <a:p>
            <a:r>
              <a:rPr lang="ja-JP" altLang="en-US" sz="2800" b="1" dirty="0">
                <a:solidFill>
                  <a:srgbClr val="ED627F"/>
                </a:solidFill>
                <a:latin typeface="Yu Gothic" panose="020B0400000000000000" pitchFamily="34" charset="-128"/>
                <a:ea typeface="Yu Gothic" panose="020B0400000000000000" pitchFamily="34" charset="-128"/>
              </a:rPr>
              <a:t>企業と学校と行政を起点に</a:t>
            </a:r>
          </a:p>
        </p:txBody>
      </p:sp>
    </p:spTree>
    <p:extLst>
      <p:ext uri="{BB962C8B-B14F-4D97-AF65-F5344CB8AC3E}">
        <p14:creationId xmlns:p14="http://schemas.microsoft.com/office/powerpoint/2010/main" val="5970728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03985-4949-0ED9-F613-0968FAE83BB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7FD3FD0-E4BF-6E02-5504-F6A8B2CB4156}"/>
              </a:ext>
            </a:extLst>
          </p:cNvPr>
          <p:cNvSpPr>
            <a:spLocks noGrp="1"/>
          </p:cNvSpPr>
          <p:nvPr>
            <p:ph type="title"/>
          </p:nvPr>
        </p:nvSpPr>
        <p:spPr>
          <a:xfrm>
            <a:off x="688300" y="576786"/>
            <a:ext cx="4668703" cy="658189"/>
          </a:xfrm>
        </p:spPr>
        <p:txBody>
          <a:bodyPr anchor="t">
            <a:noAutofit/>
          </a:bodyPr>
          <a:lstStyle/>
          <a:p>
            <a:r>
              <a:rPr lang="ja-JP" altLang="en-US" sz="3500" dirty="0"/>
              <a:t>理解を進める鍵は何か</a:t>
            </a:r>
          </a:p>
        </p:txBody>
      </p:sp>
      <p:sp>
        <p:nvSpPr>
          <p:cNvPr id="4" name="正方形/長方形 3">
            <a:extLst>
              <a:ext uri="{FF2B5EF4-FFF2-40B4-BE49-F238E27FC236}">
                <a16:creationId xmlns:a16="http://schemas.microsoft.com/office/drawing/2014/main" id="{5326D07E-7210-6410-5580-2A1373C670F1}"/>
              </a:ext>
            </a:extLst>
          </p:cNvPr>
          <p:cNvSpPr/>
          <p:nvPr/>
        </p:nvSpPr>
        <p:spPr>
          <a:xfrm>
            <a:off x="786398" y="1201109"/>
            <a:ext cx="4062228"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9E287484-8B17-58C6-D9F4-1513B725E3E5}"/>
              </a:ext>
            </a:extLst>
          </p:cNvPr>
          <p:cNvSpPr txBox="1"/>
          <p:nvPr/>
        </p:nvSpPr>
        <p:spPr>
          <a:xfrm>
            <a:off x="786398" y="2170198"/>
            <a:ext cx="10834102" cy="1569660"/>
          </a:xfrm>
          <a:prstGeom prst="rect">
            <a:avLst/>
          </a:prstGeom>
          <a:noFill/>
        </p:spPr>
        <p:txBody>
          <a:bodyPr wrap="square" rtlCol="0">
            <a:spAutoFit/>
          </a:bodyPr>
          <a:lstStyle/>
          <a:p>
            <a:pPr marL="342900" indent="-342900">
              <a:buFont typeface="Arial" panose="020B0604020202020204" pitchFamily="34" charset="0"/>
              <a:buChar char="•"/>
            </a:pPr>
            <a:r>
              <a:rPr lang="ja-JP" altLang="en-US" sz="2400">
                <a:latin typeface="Yu Gothic Medium" panose="020B0400000000000000" pitchFamily="34" charset="-128"/>
                <a:ea typeface="Yu Gothic Medium" panose="020B0400000000000000" pitchFamily="34" charset="-128"/>
              </a:rPr>
              <a:t>カミングアウトするかどうか、どの範囲にカミングアウトするのかは、</a:t>
            </a:r>
            <a:br>
              <a:rPr lang="en-US" altLang="ja-JP" sz="2400" dirty="0">
                <a:latin typeface="Yu Gothic Medium" panose="020B0400000000000000" pitchFamily="34" charset="-128"/>
                <a:ea typeface="Yu Gothic Medium" panose="020B0400000000000000" pitchFamily="34" charset="-128"/>
              </a:rPr>
            </a:br>
            <a:r>
              <a:rPr lang="ja-JP" altLang="en-US" sz="2400">
                <a:solidFill>
                  <a:srgbClr val="ED627F"/>
                </a:solidFill>
                <a:latin typeface="Yu Gothic Medium" panose="020B0400000000000000" pitchFamily="34" charset="-128"/>
                <a:ea typeface="Yu Gothic Medium" panose="020B0400000000000000" pitchFamily="34" charset="-128"/>
              </a:rPr>
              <a:t>その人本人が決めること</a:t>
            </a:r>
            <a:r>
              <a:rPr lang="ja-JP" altLang="en-US" sz="2400">
                <a:latin typeface="Yu Gothic Medium" panose="020B0400000000000000" pitchFamily="34" charset="-128"/>
                <a:ea typeface="Yu Gothic Medium" panose="020B0400000000000000" pitchFamily="34" charset="-128"/>
              </a:rPr>
              <a:t>。</a:t>
            </a: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400">
                <a:latin typeface="Yu Gothic Medium" panose="020B0400000000000000" pitchFamily="34" charset="-128"/>
                <a:ea typeface="Yu Gothic Medium" panose="020B0400000000000000" pitchFamily="34" charset="-128"/>
              </a:rPr>
              <a:t>カミングアウトを</a:t>
            </a:r>
            <a:r>
              <a:rPr lang="ja-JP" altLang="en-US" sz="2400">
                <a:solidFill>
                  <a:srgbClr val="ED627F"/>
                </a:solidFill>
                <a:latin typeface="Yu Gothic Medium" panose="020B0400000000000000" pitchFamily="34" charset="-128"/>
                <a:ea typeface="Yu Gothic Medium" panose="020B0400000000000000" pitchFamily="34" charset="-128"/>
              </a:rPr>
              <a:t>強制してはいけない</a:t>
            </a:r>
            <a:r>
              <a:rPr lang="ja-JP" altLang="en-US" sz="2400">
                <a:latin typeface="Yu Gothic Medium" panose="020B0400000000000000" pitchFamily="34" charset="-128"/>
                <a:ea typeface="Yu Gothic Medium" panose="020B0400000000000000" pitchFamily="34" charset="-128"/>
              </a:rPr>
              <a:t>。</a:t>
            </a:r>
            <a:endParaRPr lang="en-US" altLang="ja-JP" sz="2400" dirty="0">
              <a:latin typeface="Yu Gothic Medium" panose="020B0400000000000000" pitchFamily="34" charset="-128"/>
              <a:ea typeface="Yu Gothic Medium" panose="020B0400000000000000" pitchFamily="34" charset="-128"/>
            </a:endParaRPr>
          </a:p>
          <a:p>
            <a:pPr marL="342900" indent="-342900">
              <a:buFont typeface="Arial" panose="020B0604020202020204" pitchFamily="34" charset="0"/>
              <a:buChar char="•"/>
            </a:pPr>
            <a:r>
              <a:rPr lang="ja-JP" altLang="en-US" sz="2400">
                <a:latin typeface="Yu Gothic Medium" panose="020B0400000000000000" pitchFamily="34" charset="-128"/>
                <a:ea typeface="Yu Gothic Medium" panose="020B0400000000000000" pitchFamily="34" charset="-128"/>
              </a:rPr>
              <a:t>あの人は</a:t>
            </a:r>
            <a:r>
              <a:rPr lang="en-US" altLang="ja-JP" sz="2400" dirty="0">
                <a:latin typeface="Yu Gothic Medium" panose="020B0400000000000000" pitchFamily="34" charset="-128"/>
                <a:ea typeface="Yu Gothic Medium" panose="020B0400000000000000" pitchFamily="34" charset="-128"/>
              </a:rPr>
              <a:t>LGBTQ</a:t>
            </a:r>
            <a:r>
              <a:rPr lang="ja-JP" altLang="en-US" sz="2400">
                <a:latin typeface="Yu Gothic Medium" panose="020B0400000000000000" pitchFamily="34" charset="-128"/>
                <a:ea typeface="Yu Gothic Medium" panose="020B0400000000000000" pitchFamily="34" charset="-128"/>
              </a:rPr>
              <a:t>当事者ではないかと</a:t>
            </a:r>
            <a:r>
              <a:rPr lang="ja-JP" altLang="en-US" sz="2400">
                <a:solidFill>
                  <a:srgbClr val="ED627F"/>
                </a:solidFill>
                <a:latin typeface="Yu Gothic Medium" panose="020B0400000000000000" pitchFamily="34" charset="-128"/>
                <a:ea typeface="Yu Gothic Medium" panose="020B0400000000000000" pitchFamily="34" charset="-128"/>
              </a:rPr>
              <a:t>詮索してはいけない</a:t>
            </a:r>
            <a:r>
              <a:rPr lang="ja-JP" altLang="en-US" sz="2400">
                <a:latin typeface="Yu Gothic Medium" panose="020B0400000000000000" pitchFamily="34" charset="-128"/>
                <a:ea typeface="Yu Gothic Medium" panose="020B0400000000000000" pitchFamily="34" charset="-128"/>
              </a:rPr>
              <a:t>。</a:t>
            </a:r>
            <a:endParaRPr lang="ja-JP" altLang="en-US" sz="2400" dirty="0">
              <a:latin typeface="Yu Gothic Medium" panose="020B0400000000000000" pitchFamily="34" charset="-128"/>
              <a:ea typeface="Yu Gothic Medium" panose="020B0400000000000000" pitchFamily="34" charset="-128"/>
            </a:endParaRPr>
          </a:p>
        </p:txBody>
      </p:sp>
      <p:sp>
        <p:nvSpPr>
          <p:cNvPr id="7" name="テキスト ボックス 6">
            <a:extLst>
              <a:ext uri="{FF2B5EF4-FFF2-40B4-BE49-F238E27FC236}">
                <a16:creationId xmlns:a16="http://schemas.microsoft.com/office/drawing/2014/main" id="{1063D3A8-59FB-0637-C5B2-6A152E1B5AA9}"/>
              </a:ext>
            </a:extLst>
          </p:cNvPr>
          <p:cNvSpPr txBox="1"/>
          <p:nvPr/>
        </p:nvSpPr>
        <p:spPr>
          <a:xfrm>
            <a:off x="786398" y="1597688"/>
            <a:ext cx="10834102" cy="523220"/>
          </a:xfrm>
          <a:prstGeom prst="rect">
            <a:avLst/>
          </a:prstGeom>
          <a:noFill/>
        </p:spPr>
        <p:txBody>
          <a:bodyPr wrap="square">
            <a:spAutoFit/>
          </a:bodyPr>
          <a:lstStyle/>
          <a:p>
            <a:r>
              <a:rPr lang="ja-JP" altLang="en-US" sz="2800" b="1">
                <a:solidFill>
                  <a:srgbClr val="ED627F"/>
                </a:solidFill>
                <a:latin typeface="Yu Gothic" panose="020B0400000000000000" pitchFamily="34" charset="-128"/>
                <a:ea typeface="Yu Gothic" panose="020B0400000000000000" pitchFamily="34" charset="-128"/>
              </a:rPr>
              <a:t>注意！</a:t>
            </a:r>
          </a:p>
        </p:txBody>
      </p:sp>
    </p:spTree>
    <p:extLst>
      <p:ext uri="{BB962C8B-B14F-4D97-AF65-F5344CB8AC3E}">
        <p14:creationId xmlns:p14="http://schemas.microsoft.com/office/powerpoint/2010/main" val="2712372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7483F-FAD7-96B2-A5BF-10DC109F9EF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B7A4E9D-2F22-0212-314A-484914CFD34E}"/>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E458BEBE-42DD-4A7E-C3DD-C1555C5B6839}"/>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E9F3911-E41E-39A4-CC11-0C43DB616F80}"/>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2.</a:t>
            </a:r>
            <a:r>
              <a:rPr lang="ja-JP" altLang="en-US" sz="3200" b="1">
                <a:latin typeface="Yu Gothic" panose="020B0400000000000000" pitchFamily="34" charset="-128"/>
                <a:ea typeface="Yu Gothic" panose="020B0400000000000000" pitchFamily="34" charset="-128"/>
              </a:rPr>
              <a:t>困難の特徴：</a:t>
            </a:r>
            <a:r>
              <a:rPr lang="ja-JP" altLang="en-US" sz="3200" b="1">
                <a:solidFill>
                  <a:srgbClr val="ED627F"/>
                </a:solidFill>
                <a:latin typeface="Yu Gothic" panose="020B0400000000000000" pitchFamily="34" charset="-128"/>
                <a:ea typeface="Yu Gothic" panose="020B0400000000000000" pitchFamily="34" charset="-128"/>
              </a:rPr>
              <a:t>目に見えないことが多い</a:t>
            </a:r>
          </a:p>
        </p:txBody>
      </p:sp>
      <p:sp>
        <p:nvSpPr>
          <p:cNvPr id="5" name="テキスト ボックス 4">
            <a:extLst>
              <a:ext uri="{FF2B5EF4-FFF2-40B4-BE49-F238E27FC236}">
                <a16:creationId xmlns:a16="http://schemas.microsoft.com/office/drawing/2014/main" id="{2FB2319F-7E93-2BC7-FBD2-CCC7EE7E6D38}"/>
              </a:ext>
            </a:extLst>
          </p:cNvPr>
          <p:cNvSpPr txBox="1"/>
          <p:nvPr/>
        </p:nvSpPr>
        <p:spPr>
          <a:xfrm>
            <a:off x="862598" y="3060986"/>
            <a:ext cx="10619204" cy="2246769"/>
          </a:xfrm>
          <a:prstGeom prst="rect">
            <a:avLst/>
          </a:prstGeom>
          <a:noFill/>
        </p:spPr>
        <p:txBody>
          <a:bodyPr wrap="square">
            <a:spAutoFit/>
          </a:bodyPr>
          <a:lstStyle/>
          <a:p>
            <a:pPr marL="457200" indent="-457200">
              <a:buFont typeface="Arial" panose="020B0604020202020204" pitchFamily="34" charset="0"/>
              <a:buChar char="•"/>
            </a:pPr>
            <a:r>
              <a:rPr lang="ja-JP" altLang="en-US" sz="2800">
                <a:latin typeface="Yu Gothic Medium" panose="020B0400000000000000" pitchFamily="34" charset="-128"/>
                <a:ea typeface="Yu Gothic Medium" panose="020B0400000000000000" pitchFamily="34" charset="-128"/>
              </a:rPr>
              <a:t>レズビアン・ゲイ</a:t>
            </a:r>
            <a:r>
              <a:rPr lang="en-US" altLang="ja-JP" sz="2800" dirty="0">
                <a:latin typeface="Yu Gothic Medium" panose="020B0400000000000000" pitchFamily="34" charset="-128"/>
                <a:ea typeface="Yu Gothic Medium" panose="020B0400000000000000" pitchFamily="34" charset="-128"/>
              </a:rPr>
              <a:t>…… </a:t>
            </a:r>
            <a:r>
              <a:rPr lang="en-US" altLang="ja-JP" sz="2800" dirty="0">
                <a:solidFill>
                  <a:srgbClr val="ED627F"/>
                </a:solidFill>
                <a:latin typeface="Yu Gothic Medium" panose="020B0400000000000000" pitchFamily="34" charset="-128"/>
                <a:ea typeface="Yu Gothic Medium" panose="020B0400000000000000" pitchFamily="34" charset="-128"/>
              </a:rPr>
              <a:t>0.7%</a:t>
            </a:r>
          </a:p>
          <a:p>
            <a:pPr marL="457200" indent="-457200">
              <a:buFont typeface="Arial" panose="020B0604020202020204" pitchFamily="34" charset="0"/>
              <a:buChar char="•"/>
            </a:pPr>
            <a:r>
              <a:rPr lang="ja-JP" altLang="en-US" sz="2800">
                <a:latin typeface="Yu Gothic Medium" panose="020B0400000000000000" pitchFamily="34" charset="-128"/>
                <a:ea typeface="Yu Gothic Medium" panose="020B0400000000000000" pitchFamily="34" charset="-128"/>
              </a:rPr>
              <a:t>バイセクシュアル</a:t>
            </a:r>
            <a:r>
              <a:rPr lang="en-US" altLang="ja-JP" sz="2800" dirty="0">
                <a:latin typeface="Yu Gothic Medium" panose="020B0400000000000000" pitchFamily="34" charset="-128"/>
                <a:ea typeface="Yu Gothic Medium" panose="020B0400000000000000" pitchFamily="34" charset="-128"/>
              </a:rPr>
              <a:t>…… </a:t>
            </a:r>
            <a:r>
              <a:rPr lang="en-US" altLang="ja-JP" sz="2800" dirty="0">
                <a:solidFill>
                  <a:srgbClr val="ED627F"/>
                </a:solidFill>
                <a:latin typeface="Yu Gothic Medium" panose="020B0400000000000000" pitchFamily="34" charset="-128"/>
                <a:ea typeface="Yu Gothic Medium" panose="020B0400000000000000" pitchFamily="34" charset="-128"/>
              </a:rPr>
              <a:t>1.4%</a:t>
            </a:r>
          </a:p>
          <a:p>
            <a:pPr marL="457200" indent="-457200">
              <a:buFont typeface="Arial" panose="020B0604020202020204" pitchFamily="34" charset="0"/>
              <a:buChar char="•"/>
            </a:pPr>
            <a:r>
              <a:rPr lang="ja-JP" altLang="en-US" sz="2800">
                <a:latin typeface="Yu Gothic Medium" panose="020B0400000000000000" pitchFamily="34" charset="-128"/>
                <a:ea typeface="Yu Gothic Medium" panose="020B0400000000000000" pitchFamily="34" charset="-128"/>
              </a:rPr>
              <a:t>アセクシュアル</a:t>
            </a:r>
            <a:r>
              <a:rPr lang="en-US" altLang="ja-JP" sz="2800" dirty="0">
                <a:latin typeface="Yu Gothic Medium" panose="020B0400000000000000" pitchFamily="34" charset="-128"/>
                <a:ea typeface="Yu Gothic Medium" panose="020B0400000000000000" pitchFamily="34" charset="-128"/>
              </a:rPr>
              <a:t>…… </a:t>
            </a:r>
            <a:r>
              <a:rPr lang="en-US" altLang="ja-JP" sz="2800" dirty="0">
                <a:solidFill>
                  <a:srgbClr val="ED627F"/>
                </a:solidFill>
                <a:latin typeface="Yu Gothic Medium" panose="020B0400000000000000" pitchFamily="34" charset="-128"/>
                <a:ea typeface="Yu Gothic Medium" panose="020B0400000000000000" pitchFamily="34" charset="-128"/>
              </a:rPr>
              <a:t>0.8%</a:t>
            </a:r>
          </a:p>
          <a:p>
            <a:pPr marL="457200" indent="-457200">
              <a:buFont typeface="Arial" panose="020B0604020202020204" pitchFamily="34" charset="0"/>
              <a:buChar char="•"/>
            </a:pPr>
            <a:r>
              <a:rPr lang="ja-JP" altLang="en-US" sz="2800">
                <a:latin typeface="Yu Gothic Medium" panose="020B0400000000000000" pitchFamily="34" charset="-128"/>
                <a:ea typeface="Yu Gothic Medium" panose="020B0400000000000000" pitchFamily="34" charset="-128"/>
              </a:rPr>
              <a:t>トランスジェンダー</a:t>
            </a:r>
            <a:r>
              <a:rPr lang="en-US" altLang="ja-JP" sz="2800" dirty="0">
                <a:latin typeface="Yu Gothic Medium" panose="020B0400000000000000" pitchFamily="34" charset="-128"/>
                <a:ea typeface="Yu Gothic Medium" panose="020B0400000000000000" pitchFamily="34" charset="-128"/>
              </a:rPr>
              <a:t>…… </a:t>
            </a:r>
            <a:r>
              <a:rPr lang="en-US" altLang="ja-JP" sz="2800" dirty="0">
                <a:solidFill>
                  <a:srgbClr val="ED627F"/>
                </a:solidFill>
                <a:latin typeface="Yu Gothic Medium" panose="020B0400000000000000" pitchFamily="34" charset="-128"/>
                <a:ea typeface="Yu Gothic Medium" panose="020B0400000000000000" pitchFamily="34" charset="-128"/>
              </a:rPr>
              <a:t>0.7%</a:t>
            </a:r>
          </a:p>
          <a:p>
            <a:pPr marL="457200" indent="-457200">
              <a:buFont typeface="Arial" panose="020B0604020202020204" pitchFamily="34" charset="0"/>
              <a:buChar char="•"/>
            </a:pPr>
            <a:r>
              <a:rPr lang="ja-JP" altLang="en-US" sz="2800">
                <a:latin typeface="Yu Gothic Medium" panose="020B0400000000000000" pitchFamily="34" charset="-128"/>
                <a:ea typeface="Yu Gothic Medium" panose="020B0400000000000000" pitchFamily="34" charset="-128"/>
              </a:rPr>
              <a:t>「決めたくない・決めていない」</a:t>
            </a:r>
            <a:r>
              <a:rPr lang="en-US" altLang="ja-JP" sz="2800" dirty="0">
                <a:latin typeface="Yu Gothic Medium" panose="020B0400000000000000" pitchFamily="34" charset="-128"/>
                <a:ea typeface="Yu Gothic Medium" panose="020B0400000000000000" pitchFamily="34" charset="-128"/>
              </a:rPr>
              <a:t>……</a:t>
            </a:r>
            <a:r>
              <a:rPr lang="en-US" altLang="ja-JP" sz="2800" dirty="0">
                <a:solidFill>
                  <a:srgbClr val="ED627F"/>
                </a:solidFill>
                <a:latin typeface="Yu Gothic Medium" panose="020B0400000000000000" pitchFamily="34" charset="-128"/>
                <a:ea typeface="Yu Gothic Medium" panose="020B0400000000000000" pitchFamily="34" charset="-128"/>
              </a:rPr>
              <a:t>5.2%</a:t>
            </a:r>
          </a:p>
        </p:txBody>
      </p:sp>
      <p:sp>
        <p:nvSpPr>
          <p:cNvPr id="10" name="テキスト ボックス 9">
            <a:extLst>
              <a:ext uri="{FF2B5EF4-FFF2-40B4-BE49-F238E27FC236}">
                <a16:creationId xmlns:a16="http://schemas.microsoft.com/office/drawing/2014/main" id="{EAC6040D-264D-D158-3EF0-211FA5B546E7}"/>
              </a:ext>
            </a:extLst>
          </p:cNvPr>
          <p:cNvSpPr txBox="1"/>
          <p:nvPr/>
        </p:nvSpPr>
        <p:spPr>
          <a:xfrm>
            <a:off x="786397" y="2407402"/>
            <a:ext cx="4511171" cy="584775"/>
          </a:xfrm>
          <a:prstGeom prst="rect">
            <a:avLst/>
          </a:prstGeom>
          <a:noFill/>
        </p:spPr>
        <p:txBody>
          <a:bodyPr wrap="none" rtlCol="0">
            <a:spAutoFit/>
          </a:bodyPr>
          <a:lstStyle/>
          <a:p>
            <a:r>
              <a:rPr kumimoji="1" lang="en-US" altLang="ja-JP" sz="3200" dirty="0">
                <a:latin typeface="Yu Gothic Medium" panose="020B0400000000000000" pitchFamily="34" charset="-128"/>
                <a:ea typeface="Yu Gothic Medium" panose="020B0400000000000000" pitchFamily="34" charset="-128"/>
              </a:rPr>
              <a:t>LGBT</a:t>
            </a:r>
            <a:r>
              <a:rPr kumimoji="1" lang="ja-JP" altLang="en-US" sz="3200">
                <a:latin typeface="Yu Gothic Medium" panose="020B0400000000000000" pitchFamily="34" charset="-128"/>
                <a:ea typeface="Yu Gothic Medium" panose="020B0400000000000000" pitchFamily="34" charset="-128"/>
              </a:rPr>
              <a:t>の人口は</a:t>
            </a:r>
            <a:r>
              <a:rPr kumimoji="1" lang="ja-JP" altLang="en-US" sz="3200">
                <a:solidFill>
                  <a:srgbClr val="ED627F"/>
                </a:solidFill>
                <a:latin typeface="Yu Gothic Medium" panose="020B0400000000000000" pitchFamily="34" charset="-128"/>
                <a:ea typeface="Yu Gothic Medium" panose="020B0400000000000000" pitchFamily="34" charset="-128"/>
              </a:rPr>
              <a:t>約</a:t>
            </a:r>
            <a:r>
              <a:rPr kumimoji="1" lang="en-US" altLang="ja-JP" sz="3200" dirty="0">
                <a:solidFill>
                  <a:srgbClr val="ED627F"/>
                </a:solidFill>
                <a:latin typeface="Yu Gothic Medium" panose="020B0400000000000000" pitchFamily="34" charset="-128"/>
                <a:ea typeface="Yu Gothic Medium" panose="020B0400000000000000" pitchFamily="34" charset="-128"/>
              </a:rPr>
              <a:t>3〜8%</a:t>
            </a:r>
            <a:endParaRPr kumimoji="1" lang="ja-JP" altLang="en-US" sz="3200">
              <a:solidFill>
                <a:srgbClr val="ED627F"/>
              </a:solidFill>
              <a:latin typeface="Yu Gothic Medium" panose="020B0400000000000000" pitchFamily="34" charset="-128"/>
              <a:ea typeface="Yu Gothic Medium" panose="020B0400000000000000" pitchFamily="34" charset="-128"/>
            </a:endParaRPr>
          </a:p>
        </p:txBody>
      </p:sp>
      <p:sp>
        <p:nvSpPr>
          <p:cNvPr id="11" name="テキスト ボックス 10">
            <a:extLst>
              <a:ext uri="{FF2B5EF4-FFF2-40B4-BE49-F238E27FC236}">
                <a16:creationId xmlns:a16="http://schemas.microsoft.com/office/drawing/2014/main" id="{45C37C48-809E-1BAB-8B1D-CAB8C7F3E6A9}"/>
              </a:ext>
            </a:extLst>
          </p:cNvPr>
          <p:cNvSpPr txBox="1"/>
          <p:nvPr/>
        </p:nvSpPr>
        <p:spPr>
          <a:xfrm>
            <a:off x="786397" y="5456836"/>
            <a:ext cx="7000634" cy="338554"/>
          </a:xfrm>
          <a:prstGeom prst="rect">
            <a:avLst/>
          </a:prstGeom>
          <a:noFill/>
        </p:spPr>
        <p:txBody>
          <a:bodyPr wrap="none" rtlCol="0">
            <a:spAutoFit/>
          </a:bodyPr>
          <a:lstStyle/>
          <a:p>
            <a:r>
              <a:rPr kumimoji="1" lang="ja-JP" altLang="en-US" sz="1600">
                <a:latin typeface="Yu Gothic Medium" panose="020B0400000000000000" pitchFamily="34" charset="-128"/>
                <a:ea typeface="Yu Gothic Medium" panose="020B0400000000000000" pitchFamily="34" charset="-128"/>
              </a:rPr>
              <a:t>大阪市民の働き方と暮らしの多様性と共生にかんするアンケート（</a:t>
            </a:r>
            <a:r>
              <a:rPr kumimoji="1" lang="en-US" altLang="ja-JP" sz="1600" dirty="0">
                <a:latin typeface="Yu Gothic Medium" panose="020B0400000000000000" pitchFamily="34" charset="-128"/>
                <a:ea typeface="Yu Gothic Medium" panose="020B0400000000000000" pitchFamily="34" charset="-128"/>
              </a:rPr>
              <a:t>2019</a:t>
            </a:r>
            <a:r>
              <a:rPr kumimoji="1" lang="ja-JP" altLang="en-US" sz="1600">
                <a:latin typeface="Yu Gothic Medium" panose="020B0400000000000000" pitchFamily="34" charset="-128"/>
                <a:ea typeface="Yu Gothic Medium" panose="020B0400000000000000" pitchFamily="34" charset="-128"/>
              </a:rPr>
              <a:t>）</a:t>
            </a:r>
          </a:p>
        </p:txBody>
      </p:sp>
    </p:spTree>
    <p:extLst>
      <p:ext uri="{BB962C8B-B14F-4D97-AF65-F5344CB8AC3E}">
        <p14:creationId xmlns:p14="http://schemas.microsoft.com/office/powerpoint/2010/main" val="37278952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372BA-F472-D234-4BC6-169614A0A15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528B7C0-8656-F2A8-1622-D77447586490}"/>
              </a:ext>
            </a:extLst>
          </p:cNvPr>
          <p:cNvSpPr>
            <a:spLocks noGrp="1"/>
          </p:cNvSpPr>
          <p:nvPr>
            <p:ph type="title"/>
          </p:nvPr>
        </p:nvSpPr>
        <p:spPr>
          <a:xfrm>
            <a:off x="688301" y="576786"/>
            <a:ext cx="1580337" cy="658189"/>
          </a:xfrm>
        </p:spPr>
        <p:txBody>
          <a:bodyPr anchor="t">
            <a:noAutofit/>
          </a:bodyPr>
          <a:lstStyle/>
          <a:p>
            <a:r>
              <a:rPr lang="ja-JP" altLang="en-US" sz="3500"/>
              <a:t>最後に</a:t>
            </a:r>
            <a:endParaRPr lang="ja-JP" altLang="en-US" sz="3500" dirty="0"/>
          </a:p>
        </p:txBody>
      </p:sp>
      <p:sp>
        <p:nvSpPr>
          <p:cNvPr id="4" name="正方形/長方形 3">
            <a:extLst>
              <a:ext uri="{FF2B5EF4-FFF2-40B4-BE49-F238E27FC236}">
                <a16:creationId xmlns:a16="http://schemas.microsoft.com/office/drawing/2014/main" id="{C290BF07-BD28-07D4-0774-5338631607BB}"/>
              </a:ext>
            </a:extLst>
          </p:cNvPr>
          <p:cNvSpPr/>
          <p:nvPr/>
        </p:nvSpPr>
        <p:spPr>
          <a:xfrm>
            <a:off x="786398" y="1201109"/>
            <a:ext cx="1284344"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190C2BF6-4972-0DE0-47FF-C585D7A7190D}"/>
              </a:ext>
            </a:extLst>
          </p:cNvPr>
          <p:cNvSpPr txBox="1"/>
          <p:nvPr/>
        </p:nvSpPr>
        <p:spPr>
          <a:xfrm>
            <a:off x="786398" y="1619214"/>
            <a:ext cx="10396264" cy="3539430"/>
          </a:xfrm>
          <a:prstGeom prst="rect">
            <a:avLst/>
          </a:prstGeom>
          <a:noFill/>
        </p:spPr>
        <p:txBody>
          <a:bodyPr wrap="square" rtlCol="0">
            <a:spAutoFit/>
          </a:bodyPr>
          <a:lstStyle/>
          <a:p>
            <a:pPr marL="457200" indent="-457200">
              <a:buFont typeface="Arial" panose="020B0604020202020204" pitchFamily="34" charset="0"/>
              <a:buChar char="•"/>
            </a:pPr>
            <a:r>
              <a:rPr lang="ja-JP" altLang="en-US" sz="2800" dirty="0">
                <a:latin typeface="Yu Gothic Medium" panose="020B0400000000000000" pitchFamily="34" charset="-128"/>
                <a:ea typeface="Yu Gothic Medium" panose="020B0400000000000000" pitchFamily="34" charset="-128"/>
              </a:rPr>
              <a:t>性的指向や性自認は、国籍、人種、民族、障害の有無、</a:t>
            </a:r>
            <a:br>
              <a:rPr lang="en-US" altLang="ja-JP" sz="2800" dirty="0">
                <a:latin typeface="Yu Gothic Medium" panose="020B0400000000000000" pitchFamily="34" charset="-128"/>
                <a:ea typeface="Yu Gothic Medium" panose="020B0400000000000000" pitchFamily="34" charset="-128"/>
              </a:rPr>
            </a:br>
            <a:r>
              <a:rPr lang="ja-JP" altLang="en-US" sz="2800" dirty="0">
                <a:latin typeface="Yu Gothic Medium" panose="020B0400000000000000" pitchFamily="34" charset="-128"/>
                <a:ea typeface="Yu Gothic Medium" panose="020B0400000000000000" pitchFamily="34" charset="-128"/>
              </a:rPr>
              <a:t>性別、年齢等、</a:t>
            </a:r>
            <a:r>
              <a:rPr lang="ja-JP" altLang="en-US" sz="2800" dirty="0">
                <a:solidFill>
                  <a:srgbClr val="ED627F"/>
                </a:solidFill>
                <a:latin typeface="Yu Gothic Medium" panose="020B0400000000000000" pitchFamily="34" charset="-128"/>
                <a:ea typeface="Yu Gothic Medium" panose="020B0400000000000000" pitchFamily="34" charset="-128"/>
              </a:rPr>
              <a:t>人の有する属性の一つ</a:t>
            </a:r>
            <a:r>
              <a:rPr lang="ja-JP" altLang="en-US" sz="2800" dirty="0">
                <a:latin typeface="Yu Gothic Medium" panose="020B0400000000000000" pitchFamily="34" charset="-128"/>
                <a:ea typeface="Yu Gothic Medium" panose="020B0400000000000000" pitchFamily="34" charset="-128"/>
              </a:rPr>
              <a:t>。</a:t>
            </a:r>
            <a:endParaRPr lang="en-US" altLang="ja-JP" sz="2800" dirty="0">
              <a:latin typeface="Yu Gothic Medium" panose="020B0400000000000000" pitchFamily="34" charset="-128"/>
              <a:ea typeface="Yu Gothic Medium" panose="020B0400000000000000" pitchFamily="34" charset="-128"/>
            </a:endParaRPr>
          </a:p>
          <a:p>
            <a:pPr marL="457200" indent="-457200">
              <a:buFont typeface="Arial" panose="020B0604020202020204" pitchFamily="34" charset="0"/>
              <a:buChar char="•"/>
            </a:pPr>
            <a:r>
              <a:rPr lang="en-US" altLang="ja-JP" sz="2800" dirty="0">
                <a:latin typeface="Yu Gothic Medium" panose="020B0400000000000000" pitchFamily="34" charset="-128"/>
                <a:ea typeface="Yu Gothic Medium" panose="020B0400000000000000" pitchFamily="34" charset="-128"/>
              </a:rPr>
              <a:t>LGBTQ</a:t>
            </a:r>
            <a:r>
              <a:rPr lang="ja-JP" altLang="en-US" sz="2800" dirty="0">
                <a:latin typeface="Yu Gothic Medium" panose="020B0400000000000000" pitchFamily="34" charset="-128"/>
                <a:ea typeface="Yu Gothic Medium" panose="020B0400000000000000" pitchFamily="34" charset="-128"/>
              </a:rPr>
              <a:t>という</a:t>
            </a:r>
            <a:r>
              <a:rPr lang="ja-JP" altLang="en-US" sz="2800" dirty="0">
                <a:solidFill>
                  <a:srgbClr val="ED627F"/>
                </a:solidFill>
                <a:latin typeface="Yu Gothic Medium" panose="020B0400000000000000" pitchFamily="34" charset="-128"/>
                <a:ea typeface="Yu Gothic Medium" panose="020B0400000000000000" pitchFamily="34" charset="-128"/>
              </a:rPr>
              <a:t>特別な人々がいるのではない</a:t>
            </a:r>
            <a:r>
              <a:rPr lang="ja-JP" altLang="en-US" sz="2800" dirty="0">
                <a:latin typeface="Yu Gothic Medium" panose="020B0400000000000000" pitchFamily="34" charset="-128"/>
                <a:ea typeface="Yu Gothic Medium" panose="020B0400000000000000" pitchFamily="34" charset="-128"/>
              </a:rPr>
              <a:t>。</a:t>
            </a:r>
            <a:br>
              <a:rPr lang="en-US" altLang="ja-JP" sz="2800" dirty="0">
                <a:latin typeface="Yu Gothic Medium" panose="020B0400000000000000" pitchFamily="34" charset="-128"/>
                <a:ea typeface="Yu Gothic Medium" panose="020B0400000000000000" pitchFamily="34" charset="-128"/>
              </a:rPr>
            </a:br>
            <a:r>
              <a:rPr lang="ja-JP" altLang="en-US" sz="2800" dirty="0">
                <a:latin typeface="Yu Gothic Medium" panose="020B0400000000000000" pitchFamily="34" charset="-128"/>
                <a:ea typeface="Yu Gothic Medium" panose="020B0400000000000000" pitchFamily="34" charset="-128"/>
              </a:rPr>
              <a:t>異性愛やシスジェンダーが標準なのではない。</a:t>
            </a:r>
            <a:br>
              <a:rPr lang="en-US" altLang="ja-JP" sz="2800" dirty="0">
                <a:latin typeface="Yu Gothic Medium" panose="020B0400000000000000" pitchFamily="34" charset="-128"/>
                <a:ea typeface="Yu Gothic Medium" panose="020B0400000000000000" pitchFamily="34" charset="-128"/>
              </a:rPr>
            </a:br>
            <a:r>
              <a:rPr lang="ja-JP" altLang="en-US" sz="2800" dirty="0">
                <a:solidFill>
                  <a:srgbClr val="ED627F"/>
                </a:solidFill>
                <a:latin typeface="Yu Gothic Medium" panose="020B0400000000000000" pitchFamily="34" charset="-128"/>
                <a:ea typeface="Yu Gothic Medium" panose="020B0400000000000000" pitchFamily="34" charset="-128"/>
              </a:rPr>
              <a:t>誰もが、それぞれのセクシュアリティ（性のあり方）を有している</a:t>
            </a:r>
            <a:r>
              <a:rPr lang="ja-JP" altLang="en-US" sz="2800" dirty="0">
                <a:latin typeface="Yu Gothic Medium" panose="020B0400000000000000" pitchFamily="34" charset="-128"/>
                <a:ea typeface="Yu Gothic Medium" panose="020B0400000000000000" pitchFamily="34" charset="-128"/>
              </a:rPr>
              <a:t>。</a:t>
            </a:r>
            <a:endParaRPr lang="en-US" altLang="ja-JP" sz="2800" dirty="0">
              <a:latin typeface="Yu Gothic Medium" panose="020B0400000000000000" pitchFamily="34" charset="-128"/>
              <a:ea typeface="Yu Gothic Medium" panose="020B0400000000000000" pitchFamily="34" charset="-128"/>
            </a:endParaRPr>
          </a:p>
          <a:p>
            <a:pPr marL="457200" indent="-457200">
              <a:buFont typeface="Arial" panose="020B0604020202020204" pitchFamily="34" charset="0"/>
              <a:buChar char="•"/>
            </a:pPr>
            <a:r>
              <a:rPr lang="en-US" altLang="ja-JP" sz="2800" dirty="0">
                <a:latin typeface="Yu Gothic Medium" panose="020B0400000000000000" pitchFamily="34" charset="-128"/>
                <a:ea typeface="Yu Gothic Medium" panose="020B0400000000000000" pitchFamily="34" charset="-128"/>
              </a:rPr>
              <a:t>LGBTQ</a:t>
            </a:r>
            <a:r>
              <a:rPr lang="ja-JP" altLang="en-US" sz="2800" dirty="0">
                <a:latin typeface="Yu Gothic Medium" panose="020B0400000000000000" pitchFamily="34" charset="-128"/>
                <a:ea typeface="Yu Gothic Medium" panose="020B0400000000000000" pitchFamily="34" charset="-128"/>
              </a:rPr>
              <a:t>が活動しやすい組織は構成員の多様な個性が尊重されている組織であり、</a:t>
            </a:r>
            <a:r>
              <a:rPr lang="ja-JP" altLang="en-US" sz="2800" dirty="0">
                <a:solidFill>
                  <a:srgbClr val="ED627F"/>
                </a:solidFill>
                <a:latin typeface="Yu Gothic Medium" panose="020B0400000000000000" pitchFamily="34" charset="-128"/>
                <a:ea typeface="Yu Gothic Medium" panose="020B0400000000000000" pitchFamily="34" charset="-128"/>
              </a:rPr>
              <a:t>全ての構成員が活動しやすい組織</a:t>
            </a:r>
            <a:r>
              <a:rPr lang="ja-JP" altLang="en-US" sz="2800" dirty="0">
                <a:latin typeface="Yu Gothic Medium" panose="020B0400000000000000" pitchFamily="34" charset="-128"/>
                <a:ea typeface="Yu Gothic Medium" panose="020B0400000000000000" pitchFamily="34" charset="-128"/>
              </a:rPr>
              <a:t>。</a:t>
            </a:r>
            <a:endParaRPr lang="en-US" altLang="ja-JP" sz="28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652751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A7A0A-0CF5-7ECB-2322-2BB69231D74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ACC56E2-3C20-5FA2-F88D-68E551C6FE5C}"/>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2CD0477B-B005-4548-F0EA-83ADB390C76A}"/>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0FA8397-868B-2EC6-7073-02A0C7DA4B00}"/>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2.</a:t>
            </a:r>
            <a:r>
              <a:rPr lang="ja-JP" altLang="en-US" sz="3200" b="1">
                <a:latin typeface="Yu Gothic" panose="020B0400000000000000" pitchFamily="34" charset="-128"/>
                <a:ea typeface="Yu Gothic" panose="020B0400000000000000" pitchFamily="34" charset="-128"/>
              </a:rPr>
              <a:t>困難の特徴：</a:t>
            </a:r>
            <a:r>
              <a:rPr lang="ja-JP" altLang="en-US" sz="3200" b="1">
                <a:solidFill>
                  <a:srgbClr val="ED627F"/>
                </a:solidFill>
                <a:latin typeface="Yu Gothic" panose="020B0400000000000000" pitchFamily="34" charset="-128"/>
                <a:ea typeface="Yu Gothic" panose="020B0400000000000000" pitchFamily="34" charset="-128"/>
              </a:rPr>
              <a:t>目に見えないことが多い</a:t>
            </a:r>
          </a:p>
        </p:txBody>
      </p:sp>
      <p:sp>
        <p:nvSpPr>
          <p:cNvPr id="10" name="テキスト ボックス 9">
            <a:extLst>
              <a:ext uri="{FF2B5EF4-FFF2-40B4-BE49-F238E27FC236}">
                <a16:creationId xmlns:a16="http://schemas.microsoft.com/office/drawing/2014/main" id="{4436381D-AD54-056B-6BC7-459BAE55A2E0}"/>
              </a:ext>
            </a:extLst>
          </p:cNvPr>
          <p:cNvSpPr txBox="1"/>
          <p:nvPr/>
        </p:nvSpPr>
        <p:spPr>
          <a:xfrm>
            <a:off x="786396" y="2637640"/>
            <a:ext cx="10205453" cy="646331"/>
          </a:xfrm>
          <a:prstGeom prst="rect">
            <a:avLst/>
          </a:prstGeom>
          <a:noFill/>
        </p:spPr>
        <p:txBody>
          <a:bodyPr wrap="square" rtlCol="0">
            <a:spAutoFit/>
          </a:bodyPr>
          <a:lstStyle/>
          <a:p>
            <a:r>
              <a:rPr lang="ja-JP" altLang="en-US" sz="3600">
                <a:latin typeface="Yu Gothic Medium" panose="020B0400000000000000" pitchFamily="34" charset="-128"/>
                <a:ea typeface="Yu Gothic Medium" panose="020B0400000000000000" pitchFamily="34" charset="-128"/>
              </a:rPr>
              <a:t>学校なら</a:t>
            </a:r>
            <a:r>
              <a:rPr lang="en-US" altLang="ja-JP" sz="3600" dirty="0">
                <a:latin typeface="Yu Gothic Medium" panose="020B0400000000000000" pitchFamily="34" charset="-128"/>
                <a:ea typeface="Yu Gothic Medium" panose="020B0400000000000000" pitchFamily="34" charset="-128"/>
              </a:rPr>
              <a:t>……30</a:t>
            </a:r>
            <a:r>
              <a:rPr lang="ja-JP" altLang="en-US" sz="3600">
                <a:latin typeface="Yu Gothic Medium" panose="020B0400000000000000" pitchFamily="34" charset="-128"/>
                <a:ea typeface="Yu Gothic Medium" panose="020B0400000000000000" pitchFamily="34" charset="-128"/>
              </a:rPr>
              <a:t>人のクラスに</a:t>
            </a:r>
            <a:r>
              <a:rPr lang="en-US" altLang="ja-JP" sz="3600" dirty="0">
                <a:solidFill>
                  <a:srgbClr val="ED627F"/>
                </a:solidFill>
                <a:latin typeface="Yu Gothic Medium" panose="020B0400000000000000" pitchFamily="34" charset="-128"/>
                <a:ea typeface="Yu Gothic Medium" panose="020B0400000000000000" pitchFamily="34" charset="-128"/>
              </a:rPr>
              <a:t>1〜3</a:t>
            </a:r>
            <a:r>
              <a:rPr lang="ja-JP" altLang="en-US" sz="3600">
                <a:solidFill>
                  <a:srgbClr val="ED627F"/>
                </a:solidFill>
                <a:latin typeface="Yu Gothic Medium" panose="020B0400000000000000" pitchFamily="34" charset="-128"/>
                <a:ea typeface="Yu Gothic Medium" panose="020B0400000000000000" pitchFamily="34" charset="-128"/>
              </a:rPr>
              <a:t>人</a:t>
            </a:r>
            <a:endParaRPr lang="en-US" altLang="ja-JP" sz="3600" dirty="0">
              <a:solidFill>
                <a:srgbClr val="ED627F"/>
              </a:solidFill>
              <a:latin typeface="Yu Gothic Medium" panose="020B0400000000000000" pitchFamily="34" charset="-128"/>
              <a:ea typeface="Yu Gothic Medium" panose="020B0400000000000000" pitchFamily="34" charset="-128"/>
            </a:endParaRPr>
          </a:p>
        </p:txBody>
      </p:sp>
      <p:sp>
        <p:nvSpPr>
          <p:cNvPr id="3" name="テキスト ボックス 2">
            <a:extLst>
              <a:ext uri="{FF2B5EF4-FFF2-40B4-BE49-F238E27FC236}">
                <a16:creationId xmlns:a16="http://schemas.microsoft.com/office/drawing/2014/main" id="{7EC84E92-8502-C925-8E27-A58BAFD1A1B1}"/>
              </a:ext>
            </a:extLst>
          </p:cNvPr>
          <p:cNvSpPr txBox="1"/>
          <p:nvPr/>
        </p:nvSpPr>
        <p:spPr>
          <a:xfrm>
            <a:off x="786396" y="3586859"/>
            <a:ext cx="10205453" cy="1200329"/>
          </a:xfrm>
          <a:prstGeom prst="rect">
            <a:avLst/>
          </a:prstGeom>
          <a:noFill/>
        </p:spPr>
        <p:txBody>
          <a:bodyPr wrap="square" rtlCol="0">
            <a:spAutoFit/>
          </a:bodyPr>
          <a:lstStyle/>
          <a:p>
            <a:r>
              <a:rPr lang="ja-JP" altLang="en-US" sz="3600">
                <a:latin typeface="Yu Gothic Medium" panose="020B0400000000000000" pitchFamily="34" charset="-128"/>
                <a:ea typeface="Yu Gothic Medium" panose="020B0400000000000000" pitchFamily="34" charset="-128"/>
              </a:rPr>
              <a:t>職場なら</a:t>
            </a:r>
            <a:r>
              <a:rPr lang="en-US" altLang="ja-JP" sz="3600" dirty="0">
                <a:latin typeface="Yu Gothic Medium" panose="020B0400000000000000" pitchFamily="34" charset="-128"/>
                <a:ea typeface="Yu Gothic Medium" panose="020B0400000000000000" pitchFamily="34" charset="-128"/>
              </a:rPr>
              <a:t>……</a:t>
            </a:r>
            <a:r>
              <a:rPr lang="ja-JP" altLang="en-US" sz="3600">
                <a:latin typeface="Yu Gothic Medium" panose="020B0400000000000000" pitchFamily="34" charset="-128"/>
                <a:ea typeface="Yu Gothic Medium" panose="020B0400000000000000" pitchFamily="34" charset="-128"/>
              </a:rPr>
              <a:t>十数人の部署なら</a:t>
            </a:r>
            <a:r>
              <a:rPr lang="en-US" altLang="ja-JP" sz="3600" dirty="0">
                <a:solidFill>
                  <a:srgbClr val="ED627F"/>
                </a:solidFill>
                <a:latin typeface="Yu Gothic Medium" panose="020B0400000000000000" pitchFamily="34" charset="-128"/>
                <a:ea typeface="Yu Gothic Medium" panose="020B0400000000000000" pitchFamily="34" charset="-128"/>
              </a:rPr>
              <a:t>1</a:t>
            </a:r>
            <a:r>
              <a:rPr lang="ja-JP" altLang="en-US" sz="3600">
                <a:solidFill>
                  <a:srgbClr val="ED627F"/>
                </a:solidFill>
                <a:latin typeface="Yu Gothic Medium" panose="020B0400000000000000" pitchFamily="34" charset="-128"/>
                <a:ea typeface="Yu Gothic Medium" panose="020B0400000000000000" pitchFamily="34" charset="-128"/>
              </a:rPr>
              <a:t>人はいても</a:t>
            </a:r>
            <a:endParaRPr lang="en-US" altLang="ja-JP" sz="3600" dirty="0">
              <a:solidFill>
                <a:srgbClr val="ED627F"/>
              </a:solidFill>
              <a:latin typeface="Yu Gothic Medium" panose="020B0400000000000000" pitchFamily="34" charset="-128"/>
              <a:ea typeface="Yu Gothic Medium" panose="020B0400000000000000" pitchFamily="34" charset="-128"/>
            </a:endParaRPr>
          </a:p>
          <a:p>
            <a:r>
              <a:rPr lang="ja-JP" altLang="en-US" sz="3600">
                <a:solidFill>
                  <a:srgbClr val="ED627F"/>
                </a:solidFill>
                <a:latin typeface="Yu Gothic Medium" panose="020B0400000000000000" pitchFamily="34" charset="-128"/>
                <a:ea typeface="Yu Gothic Medium" panose="020B0400000000000000" pitchFamily="34" charset="-128"/>
              </a:rPr>
              <a:t>　　　　　　おかしくない</a:t>
            </a:r>
          </a:p>
        </p:txBody>
      </p:sp>
      <p:sp>
        <p:nvSpPr>
          <p:cNvPr id="6" name="テキスト ボックス 5">
            <a:extLst>
              <a:ext uri="{FF2B5EF4-FFF2-40B4-BE49-F238E27FC236}">
                <a16:creationId xmlns:a16="http://schemas.microsoft.com/office/drawing/2014/main" id="{060F32F3-8FE2-2888-51DD-EFFE6792710A}"/>
              </a:ext>
            </a:extLst>
          </p:cNvPr>
          <p:cNvSpPr txBox="1"/>
          <p:nvPr/>
        </p:nvSpPr>
        <p:spPr>
          <a:xfrm>
            <a:off x="786396" y="5114764"/>
            <a:ext cx="10205453" cy="646331"/>
          </a:xfrm>
          <a:prstGeom prst="rect">
            <a:avLst/>
          </a:prstGeom>
          <a:noFill/>
        </p:spPr>
        <p:txBody>
          <a:bodyPr wrap="square" rtlCol="0">
            <a:spAutoFit/>
          </a:bodyPr>
          <a:lstStyle/>
          <a:p>
            <a:r>
              <a:rPr lang="ja-JP" altLang="en-US" sz="3600">
                <a:latin typeface="Yu Gothic Medium" panose="020B0400000000000000" pitchFamily="34" charset="-128"/>
                <a:ea typeface="Yu Gothic Medium" panose="020B0400000000000000" pitchFamily="34" charset="-128"/>
              </a:rPr>
              <a:t>しかし・・・</a:t>
            </a:r>
          </a:p>
        </p:txBody>
      </p:sp>
    </p:spTree>
    <p:extLst>
      <p:ext uri="{BB962C8B-B14F-4D97-AF65-F5344CB8AC3E}">
        <p14:creationId xmlns:p14="http://schemas.microsoft.com/office/powerpoint/2010/main" val="1175048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2C768-5742-DCCB-D8A1-A5A3045A646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279669B-0D74-254C-BDDD-F27BBE6280F9}"/>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626C1020-105D-0F22-31DE-8A7C9EFC2404}"/>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D5BDF42E-E64E-66CD-B8C1-8B7E52AB28CD}"/>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2.</a:t>
            </a:r>
            <a:r>
              <a:rPr lang="ja-JP" altLang="en-US" sz="3200" b="1">
                <a:latin typeface="Yu Gothic" panose="020B0400000000000000" pitchFamily="34" charset="-128"/>
                <a:ea typeface="Yu Gothic" panose="020B0400000000000000" pitchFamily="34" charset="-128"/>
              </a:rPr>
              <a:t>困難の特徴：</a:t>
            </a:r>
            <a:r>
              <a:rPr lang="ja-JP" altLang="en-US" sz="3200" b="1">
                <a:solidFill>
                  <a:srgbClr val="ED627F"/>
                </a:solidFill>
                <a:latin typeface="Yu Gothic" panose="020B0400000000000000" pitchFamily="34" charset="-128"/>
                <a:ea typeface="Yu Gothic" panose="020B0400000000000000" pitchFamily="34" charset="-128"/>
              </a:rPr>
              <a:t>目に見えないことが多い</a:t>
            </a:r>
          </a:p>
        </p:txBody>
      </p:sp>
      <p:sp>
        <p:nvSpPr>
          <p:cNvPr id="10" name="テキスト ボックス 9">
            <a:extLst>
              <a:ext uri="{FF2B5EF4-FFF2-40B4-BE49-F238E27FC236}">
                <a16:creationId xmlns:a16="http://schemas.microsoft.com/office/drawing/2014/main" id="{9120FDE9-42D2-92B6-5574-3EE4DD97D0B8}"/>
              </a:ext>
            </a:extLst>
          </p:cNvPr>
          <p:cNvSpPr txBox="1"/>
          <p:nvPr/>
        </p:nvSpPr>
        <p:spPr>
          <a:xfrm>
            <a:off x="748297" y="2312085"/>
            <a:ext cx="10205453" cy="1292662"/>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Ｑ</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職場の同僚（現在過去を問わず）に同性愛者はいますか。</a:t>
            </a:r>
          </a:p>
          <a:p>
            <a:pPr lvl="1"/>
            <a:r>
              <a:rPr lang="ja-JP" altLang="en-US" sz="2600">
                <a:latin typeface="Yu Gothic Medium" panose="020B0400000000000000" pitchFamily="34" charset="-128"/>
                <a:ea typeface="Yu Gothic Medium" panose="020B0400000000000000" pitchFamily="34" charset="-128"/>
              </a:rPr>
              <a:t>→</a:t>
            </a:r>
            <a:r>
              <a:rPr lang="ja-JP" altLang="en-US" sz="2600">
                <a:solidFill>
                  <a:srgbClr val="ED627F"/>
                </a:solidFill>
                <a:latin typeface="Yu Gothic Medium" panose="020B0400000000000000" pitchFamily="34" charset="-128"/>
                <a:ea typeface="Yu Gothic Medium" panose="020B0400000000000000" pitchFamily="34" charset="-128"/>
              </a:rPr>
              <a:t>いない</a:t>
            </a:r>
            <a:r>
              <a:rPr lang="en-US" altLang="ja-JP" sz="2600" dirty="0">
                <a:solidFill>
                  <a:srgbClr val="ED627F"/>
                </a:solidFill>
                <a:latin typeface="Yu Gothic Medium" panose="020B0400000000000000" pitchFamily="34" charset="-128"/>
                <a:ea typeface="Yu Gothic Medium" panose="020B0400000000000000" pitchFamily="34" charset="-128"/>
              </a:rPr>
              <a:t> 34%</a:t>
            </a:r>
            <a:r>
              <a:rPr lang="ja-JP" altLang="en-US" sz="2600">
                <a:solidFill>
                  <a:srgbClr val="ED627F"/>
                </a:solidFill>
                <a:latin typeface="Yu Gothic Medium" panose="020B0400000000000000" pitchFamily="34" charset="-128"/>
                <a:ea typeface="Yu Gothic Medium" panose="020B0400000000000000" pitchFamily="34" charset="-128"/>
              </a:rPr>
              <a:t>　いないと思う</a:t>
            </a:r>
            <a:r>
              <a:rPr lang="en-US" altLang="ja-JP" sz="2600" dirty="0">
                <a:solidFill>
                  <a:srgbClr val="ED627F"/>
                </a:solidFill>
                <a:latin typeface="Yu Gothic Medium" panose="020B0400000000000000" pitchFamily="34" charset="-128"/>
                <a:ea typeface="Yu Gothic Medium" panose="020B0400000000000000" pitchFamily="34" charset="-128"/>
              </a:rPr>
              <a:t> 49.3%</a:t>
            </a:r>
            <a:br>
              <a:rPr lang="en-US" altLang="ja-JP" sz="2600" dirty="0">
                <a:solidFill>
                  <a:srgbClr val="ED627F"/>
                </a:solidFill>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そうかもしれない人がいる</a:t>
            </a:r>
            <a:r>
              <a:rPr lang="en-US" altLang="ja-JP" sz="2600" dirty="0">
                <a:latin typeface="Yu Gothic Medium" panose="020B0400000000000000" pitchFamily="34" charset="-128"/>
                <a:ea typeface="Yu Gothic Medium" panose="020B0400000000000000" pitchFamily="34" charset="-128"/>
              </a:rPr>
              <a:t> 7.6%</a:t>
            </a:r>
            <a:r>
              <a:rPr lang="ja-JP" altLang="en-US" sz="2600">
                <a:latin typeface="Yu Gothic Medium" panose="020B0400000000000000" pitchFamily="34" charset="-128"/>
                <a:ea typeface="Yu Gothic Medium" panose="020B0400000000000000" pitchFamily="34" charset="-128"/>
              </a:rPr>
              <a:t>　いる</a:t>
            </a:r>
            <a:r>
              <a:rPr lang="en-US" altLang="ja-JP" sz="2600" dirty="0">
                <a:latin typeface="Yu Gothic Medium" panose="020B0400000000000000" pitchFamily="34" charset="-128"/>
                <a:ea typeface="Yu Gothic Medium" panose="020B0400000000000000" pitchFamily="34" charset="-128"/>
              </a:rPr>
              <a:t> 6.6%</a:t>
            </a:r>
            <a:endParaRPr lang="ja-JP" altLang="en-US" sz="2600">
              <a:latin typeface="Yu Gothic Medium" panose="020B0400000000000000" pitchFamily="34" charset="-128"/>
              <a:ea typeface="Yu Gothic Medium" panose="020B0400000000000000" pitchFamily="34" charset="-128"/>
            </a:endParaRPr>
          </a:p>
        </p:txBody>
      </p:sp>
      <p:sp>
        <p:nvSpPr>
          <p:cNvPr id="11" name="テキスト ボックス 10">
            <a:extLst>
              <a:ext uri="{FF2B5EF4-FFF2-40B4-BE49-F238E27FC236}">
                <a16:creationId xmlns:a16="http://schemas.microsoft.com/office/drawing/2014/main" id="{49E5EE6E-E949-1059-9A0A-2A99F5408368}"/>
              </a:ext>
            </a:extLst>
          </p:cNvPr>
          <p:cNvSpPr txBox="1"/>
          <p:nvPr/>
        </p:nvSpPr>
        <p:spPr>
          <a:xfrm>
            <a:off x="748297" y="3679909"/>
            <a:ext cx="10205453" cy="1692771"/>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Ｑ</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職場の同僚（現在過去を問わず）に性別を変えた、</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あるいはそうしようと考えている人はいますか。 </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a:t>
            </a:r>
            <a:r>
              <a:rPr lang="ja-JP" altLang="en-US" sz="2600">
                <a:solidFill>
                  <a:srgbClr val="ED627F"/>
                </a:solidFill>
                <a:latin typeface="Yu Gothic Medium" panose="020B0400000000000000" pitchFamily="34" charset="-128"/>
                <a:ea typeface="Yu Gothic Medium" panose="020B0400000000000000" pitchFamily="34" charset="-128"/>
              </a:rPr>
              <a:t>いない</a:t>
            </a:r>
            <a:r>
              <a:rPr lang="en-US" altLang="ja-JP" sz="2600" dirty="0">
                <a:solidFill>
                  <a:srgbClr val="ED627F"/>
                </a:solidFill>
                <a:latin typeface="Yu Gothic Medium" panose="020B0400000000000000" pitchFamily="34" charset="-128"/>
                <a:ea typeface="Yu Gothic Medium" panose="020B0400000000000000" pitchFamily="34" charset="-128"/>
              </a:rPr>
              <a:t> 49.2%</a:t>
            </a:r>
            <a:r>
              <a:rPr lang="ja-JP" altLang="en-US" sz="2600">
                <a:solidFill>
                  <a:srgbClr val="ED627F"/>
                </a:solidFill>
                <a:latin typeface="Yu Gothic Medium" panose="020B0400000000000000" pitchFamily="34" charset="-128"/>
                <a:ea typeface="Yu Gothic Medium" panose="020B0400000000000000" pitchFamily="34" charset="-128"/>
              </a:rPr>
              <a:t>　いないと思う</a:t>
            </a:r>
            <a:r>
              <a:rPr lang="en-US" altLang="ja-JP" sz="2600" dirty="0">
                <a:solidFill>
                  <a:srgbClr val="ED627F"/>
                </a:solidFill>
                <a:latin typeface="Yu Gothic Medium" panose="020B0400000000000000" pitchFamily="34" charset="-128"/>
                <a:ea typeface="Yu Gothic Medium" panose="020B0400000000000000" pitchFamily="34" charset="-128"/>
              </a:rPr>
              <a:t> 43.4%</a:t>
            </a:r>
            <a:br>
              <a:rPr lang="en-US" altLang="ja-JP" sz="2600" dirty="0">
                <a:solidFill>
                  <a:srgbClr val="ED627F"/>
                </a:solidFill>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そうかもしれない人がいる</a:t>
            </a:r>
            <a:r>
              <a:rPr lang="en-US" altLang="ja-JP" sz="2600" dirty="0">
                <a:latin typeface="Yu Gothic Medium" panose="020B0400000000000000" pitchFamily="34" charset="-128"/>
                <a:ea typeface="Yu Gothic Medium" panose="020B0400000000000000" pitchFamily="34" charset="-128"/>
              </a:rPr>
              <a:t> 2.1%</a:t>
            </a:r>
            <a:r>
              <a:rPr lang="ja-JP" altLang="en-US" sz="2600">
                <a:latin typeface="Yu Gothic Medium" panose="020B0400000000000000" pitchFamily="34" charset="-128"/>
                <a:ea typeface="Yu Gothic Medium" panose="020B0400000000000000" pitchFamily="34" charset="-128"/>
              </a:rPr>
              <a:t>　いる</a:t>
            </a:r>
            <a:r>
              <a:rPr lang="en-US" altLang="ja-JP" sz="2600" dirty="0">
                <a:latin typeface="Yu Gothic Medium" panose="020B0400000000000000" pitchFamily="34" charset="-128"/>
                <a:ea typeface="Yu Gothic Medium" panose="020B0400000000000000" pitchFamily="34" charset="-128"/>
              </a:rPr>
              <a:t> 2.7%</a:t>
            </a:r>
            <a:endParaRPr lang="ja-JP" altLang="en-US" sz="2600">
              <a:latin typeface="Yu Gothic Medium" panose="020B0400000000000000" pitchFamily="34" charset="-128"/>
              <a:ea typeface="Yu Gothic Medium" panose="020B0400000000000000" pitchFamily="34" charset="-128"/>
            </a:endParaRPr>
          </a:p>
        </p:txBody>
      </p:sp>
      <p:sp>
        <p:nvSpPr>
          <p:cNvPr id="13" name="テキスト ボックス 12">
            <a:extLst>
              <a:ext uri="{FF2B5EF4-FFF2-40B4-BE49-F238E27FC236}">
                <a16:creationId xmlns:a16="http://schemas.microsoft.com/office/drawing/2014/main" id="{8EB62309-A8CE-C311-0DD4-6864D2AE4DA5}"/>
              </a:ext>
            </a:extLst>
          </p:cNvPr>
          <p:cNvSpPr txBox="1"/>
          <p:nvPr/>
        </p:nvSpPr>
        <p:spPr>
          <a:xfrm>
            <a:off x="1095678" y="5392064"/>
            <a:ext cx="9748253" cy="400110"/>
          </a:xfrm>
          <a:prstGeom prst="rect">
            <a:avLst/>
          </a:prstGeom>
          <a:noFill/>
        </p:spPr>
        <p:txBody>
          <a:bodyPr wrap="square" rtlCol="0">
            <a:spAutoFit/>
          </a:bodyPr>
          <a:lstStyle/>
          <a:p>
            <a:r>
              <a:rPr lang="ja-JP" altLang="en-US" sz="2000">
                <a:latin typeface="Yu Gothic Medium" panose="020B0400000000000000" pitchFamily="34" charset="-128"/>
                <a:ea typeface="Yu Gothic Medium" panose="020B0400000000000000" pitchFamily="34" charset="-128"/>
              </a:rPr>
              <a:t>＊トランスジェンダーの社会的性別移行の過程では周囲の人にわかることもある</a:t>
            </a:r>
          </a:p>
        </p:txBody>
      </p:sp>
      <p:sp>
        <p:nvSpPr>
          <p:cNvPr id="18" name="テキスト ボックス 17">
            <a:extLst>
              <a:ext uri="{FF2B5EF4-FFF2-40B4-BE49-F238E27FC236}">
                <a16:creationId xmlns:a16="http://schemas.microsoft.com/office/drawing/2014/main" id="{00866FD2-A3E9-A5C9-910A-AE095B91E7C1}"/>
              </a:ext>
            </a:extLst>
          </p:cNvPr>
          <p:cNvSpPr txBox="1"/>
          <p:nvPr/>
        </p:nvSpPr>
        <p:spPr>
          <a:xfrm>
            <a:off x="786397" y="5952223"/>
            <a:ext cx="7241497" cy="338554"/>
          </a:xfrm>
          <a:prstGeom prst="rect">
            <a:avLst/>
          </a:prstGeom>
          <a:noFill/>
        </p:spPr>
        <p:txBody>
          <a:bodyPr wrap="square">
            <a:spAutoFit/>
          </a:bodyPr>
          <a:lstStyle/>
          <a:p>
            <a:r>
              <a:rPr lang="ja-JP" altLang="en-US" sz="1600">
                <a:latin typeface="Yu Gothic Medium" panose="020B0400000000000000" pitchFamily="34" charset="-128"/>
                <a:ea typeface="Yu Gothic Medium" panose="020B0400000000000000" pitchFamily="34" charset="-128"/>
              </a:rPr>
              <a:t>河口和也他「性的マイノリティについての意識</a:t>
            </a:r>
            <a:r>
              <a:rPr lang="en-US" altLang="ja-JP" sz="1600" dirty="0">
                <a:latin typeface="Yu Gothic Medium" panose="020B0400000000000000" pitchFamily="34" charset="-128"/>
                <a:ea typeface="Yu Gothic Medium" panose="020B0400000000000000" pitchFamily="34" charset="-128"/>
              </a:rPr>
              <a:t>2019</a:t>
            </a:r>
            <a:r>
              <a:rPr lang="ja-JP" altLang="en-US" sz="1600">
                <a:latin typeface="Yu Gothic Medium" panose="020B0400000000000000" pitchFamily="34" charset="-128"/>
                <a:ea typeface="Yu Gothic Medium" panose="020B0400000000000000" pitchFamily="34" charset="-128"/>
              </a:rPr>
              <a:t>年全国調査」</a:t>
            </a:r>
            <a:endParaRPr lang="en-US" altLang="ja-JP" sz="16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2710999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22682-8607-5922-0790-C23719E78B0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97FF329-18B7-BC72-50AC-F8E149C927FE}"/>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97005F31-8599-638E-76F4-F9258748BE87}"/>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2543E04-3CEE-A2ED-899D-62D0B22B4EBD}"/>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3.</a:t>
            </a:r>
            <a:r>
              <a:rPr lang="ja-JP" altLang="en-US" sz="3200" b="1">
                <a:latin typeface="Yu Gothic" panose="020B0400000000000000" pitchFamily="34" charset="-128"/>
                <a:ea typeface="Yu Gothic" panose="020B0400000000000000" pitchFamily="34" charset="-128"/>
              </a:rPr>
              <a:t>困難の現状：</a:t>
            </a:r>
            <a:r>
              <a:rPr lang="ja-JP" altLang="en-US" sz="3200" b="1">
                <a:solidFill>
                  <a:srgbClr val="ED627F"/>
                </a:solidFill>
                <a:latin typeface="Yu Gothic" panose="020B0400000000000000" pitchFamily="34" charset="-128"/>
                <a:ea typeface="Yu Gothic" panose="020B0400000000000000" pitchFamily="34" charset="-128"/>
              </a:rPr>
              <a:t>残存する偏見・無理解</a:t>
            </a:r>
            <a:endParaRPr lang="en-US" altLang="ja-JP" sz="3200" b="1" dirty="0">
              <a:solidFill>
                <a:srgbClr val="ED627F"/>
              </a:solidFill>
              <a:latin typeface="Yu Gothic" panose="020B0400000000000000" pitchFamily="34" charset="-128"/>
              <a:ea typeface="Yu Gothic" panose="020B0400000000000000" pitchFamily="34" charset="-128"/>
            </a:endParaRPr>
          </a:p>
        </p:txBody>
      </p:sp>
      <p:sp>
        <p:nvSpPr>
          <p:cNvPr id="10" name="テキスト ボックス 9">
            <a:extLst>
              <a:ext uri="{FF2B5EF4-FFF2-40B4-BE49-F238E27FC236}">
                <a16:creationId xmlns:a16="http://schemas.microsoft.com/office/drawing/2014/main" id="{4313554D-352F-89CA-00DF-0E07315B1C88}"/>
              </a:ext>
            </a:extLst>
          </p:cNvPr>
          <p:cNvSpPr txBox="1"/>
          <p:nvPr/>
        </p:nvSpPr>
        <p:spPr>
          <a:xfrm>
            <a:off x="2013952" y="2489906"/>
            <a:ext cx="10178048" cy="1292662"/>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Ｑ</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同僚が同性愛者だったらどう思うか</a:t>
            </a:r>
            <a:endParaRPr lang="en-US" altLang="ja-JP" sz="2600" dirty="0">
              <a:latin typeface="Yu Gothic Medium" panose="020B0400000000000000" pitchFamily="34" charset="-128"/>
              <a:ea typeface="Yu Gothic Medium" panose="020B0400000000000000" pitchFamily="34" charset="-128"/>
            </a:endParaRPr>
          </a:p>
          <a:p>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a:t>
            </a:r>
            <a:r>
              <a:rPr lang="ja-JP" altLang="en-US" sz="2600">
                <a:solidFill>
                  <a:srgbClr val="ED627F"/>
                </a:solidFill>
                <a:latin typeface="Yu Gothic Medium" panose="020B0400000000000000" pitchFamily="34" charset="-128"/>
                <a:ea typeface="Yu Gothic Medium" panose="020B0400000000000000" pitchFamily="34" charset="-128"/>
              </a:rPr>
              <a:t>嫌だ</a:t>
            </a:r>
            <a:r>
              <a:rPr lang="en-US" altLang="ja-JP" sz="2600" dirty="0">
                <a:solidFill>
                  <a:srgbClr val="ED627F"/>
                </a:solidFill>
                <a:latin typeface="Yu Gothic Medium" panose="020B0400000000000000" pitchFamily="34" charset="-128"/>
                <a:ea typeface="Yu Gothic Medium" panose="020B0400000000000000" pitchFamily="34" charset="-128"/>
              </a:rPr>
              <a:t> 12.4%</a:t>
            </a:r>
            <a:r>
              <a:rPr lang="ja-JP" altLang="en-US" sz="2600">
                <a:solidFill>
                  <a:srgbClr val="ED627F"/>
                </a:solidFill>
                <a:latin typeface="Yu Gothic Medium" panose="020B0400000000000000" pitchFamily="34" charset="-128"/>
                <a:ea typeface="Yu Gothic Medium" panose="020B0400000000000000" pitchFamily="34" charset="-128"/>
              </a:rPr>
              <a:t>　どちらかといえば嫌だ</a:t>
            </a:r>
            <a:r>
              <a:rPr lang="en-US" altLang="ja-JP" sz="2600" dirty="0">
                <a:solidFill>
                  <a:srgbClr val="ED627F"/>
                </a:solidFill>
                <a:latin typeface="Yu Gothic Medium" panose="020B0400000000000000" pitchFamily="34" charset="-128"/>
                <a:ea typeface="Yu Gothic Medium" panose="020B0400000000000000" pitchFamily="34" charset="-128"/>
              </a:rPr>
              <a:t> 23.9%</a:t>
            </a:r>
            <a:br>
              <a:rPr lang="en-US" altLang="ja-JP" sz="2600" dirty="0">
                <a:solidFill>
                  <a:srgbClr val="ED627F"/>
                </a:solidFill>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どちらかといえば嫌ではない</a:t>
            </a:r>
            <a:r>
              <a:rPr lang="en-US" altLang="ja-JP" sz="2600" dirty="0">
                <a:latin typeface="Yu Gothic Medium" panose="020B0400000000000000" pitchFamily="34" charset="-128"/>
                <a:ea typeface="Yu Gothic Medium" panose="020B0400000000000000" pitchFamily="34" charset="-128"/>
              </a:rPr>
              <a:t> 27.4%</a:t>
            </a:r>
            <a:r>
              <a:rPr lang="ja-JP" altLang="en-US" sz="2600">
                <a:latin typeface="Yu Gothic Medium" panose="020B0400000000000000" pitchFamily="34" charset="-128"/>
                <a:ea typeface="Yu Gothic Medium" panose="020B0400000000000000" pitchFamily="34" charset="-128"/>
              </a:rPr>
              <a:t>　嫌ではない</a:t>
            </a:r>
            <a:r>
              <a:rPr lang="en-US" altLang="ja-JP" sz="2600" dirty="0">
                <a:latin typeface="Yu Gothic Medium" panose="020B0400000000000000" pitchFamily="34" charset="-128"/>
                <a:ea typeface="Yu Gothic Medium" panose="020B0400000000000000" pitchFamily="34" charset="-128"/>
              </a:rPr>
              <a:t> 33.2%</a:t>
            </a:r>
            <a:endParaRPr lang="ja-JP" altLang="en-US" sz="2600">
              <a:latin typeface="Yu Gothic Medium" panose="020B0400000000000000" pitchFamily="34" charset="-128"/>
              <a:ea typeface="Yu Gothic Medium" panose="020B0400000000000000" pitchFamily="34" charset="-128"/>
            </a:endParaRPr>
          </a:p>
        </p:txBody>
      </p:sp>
      <p:sp>
        <p:nvSpPr>
          <p:cNvPr id="11" name="テキスト ボックス 10">
            <a:extLst>
              <a:ext uri="{FF2B5EF4-FFF2-40B4-BE49-F238E27FC236}">
                <a16:creationId xmlns:a16="http://schemas.microsoft.com/office/drawing/2014/main" id="{8E44EC4A-640B-0D4C-B28B-A715957D0351}"/>
              </a:ext>
            </a:extLst>
          </p:cNvPr>
          <p:cNvSpPr txBox="1"/>
          <p:nvPr/>
        </p:nvSpPr>
        <p:spPr>
          <a:xfrm>
            <a:off x="2013952" y="3929223"/>
            <a:ext cx="9968498" cy="1292662"/>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Ｑ</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同僚が同性愛者だったらどう思うか</a:t>
            </a:r>
            <a:endParaRPr lang="en-US" altLang="ja-JP" sz="2600" dirty="0">
              <a:latin typeface="Yu Gothic Medium" panose="020B0400000000000000" pitchFamily="34" charset="-128"/>
              <a:ea typeface="Yu Gothic Medium" panose="020B0400000000000000" pitchFamily="34" charset="-128"/>
            </a:endParaRPr>
          </a:p>
          <a:p>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a:t>
            </a:r>
            <a:r>
              <a:rPr lang="ja-JP" altLang="en-US" sz="2600">
                <a:solidFill>
                  <a:srgbClr val="ED627F"/>
                </a:solidFill>
                <a:latin typeface="Yu Gothic Medium" panose="020B0400000000000000" pitchFamily="34" charset="-128"/>
                <a:ea typeface="Yu Gothic Medium" panose="020B0400000000000000" pitchFamily="34" charset="-128"/>
              </a:rPr>
              <a:t>嫌だ</a:t>
            </a:r>
            <a:r>
              <a:rPr lang="en-US" altLang="ja-JP" sz="2600" dirty="0">
                <a:solidFill>
                  <a:srgbClr val="ED627F"/>
                </a:solidFill>
                <a:latin typeface="Yu Gothic Medium" panose="020B0400000000000000" pitchFamily="34" charset="-128"/>
                <a:ea typeface="Yu Gothic Medium" panose="020B0400000000000000" pitchFamily="34" charset="-128"/>
              </a:rPr>
              <a:t> 9.5%</a:t>
            </a:r>
            <a:r>
              <a:rPr lang="ja-JP" altLang="en-US" sz="2600">
                <a:solidFill>
                  <a:srgbClr val="ED627F"/>
                </a:solidFill>
                <a:latin typeface="Yu Gothic Medium" panose="020B0400000000000000" pitchFamily="34" charset="-128"/>
                <a:ea typeface="Yu Gothic Medium" panose="020B0400000000000000" pitchFamily="34" charset="-128"/>
              </a:rPr>
              <a:t>　どちらかといえば嫌だ</a:t>
            </a:r>
            <a:r>
              <a:rPr lang="en-US" altLang="ja-JP" sz="2600" dirty="0">
                <a:solidFill>
                  <a:srgbClr val="ED627F"/>
                </a:solidFill>
                <a:latin typeface="Yu Gothic Medium" panose="020B0400000000000000" pitchFamily="34" charset="-128"/>
                <a:ea typeface="Yu Gothic Medium" panose="020B0400000000000000" pitchFamily="34" charset="-128"/>
              </a:rPr>
              <a:t> 18.8%</a:t>
            </a:r>
            <a:br>
              <a:rPr lang="en-US" altLang="ja-JP" sz="2600" dirty="0">
                <a:solidFill>
                  <a:srgbClr val="ED627F"/>
                </a:solidFill>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どちらかといえば嫌ではない</a:t>
            </a:r>
            <a:r>
              <a:rPr lang="en-US" altLang="ja-JP" sz="2600" dirty="0">
                <a:latin typeface="Yu Gothic Medium" panose="020B0400000000000000" pitchFamily="34" charset="-128"/>
                <a:ea typeface="Yu Gothic Medium" panose="020B0400000000000000" pitchFamily="34" charset="-128"/>
              </a:rPr>
              <a:t> 25.9%</a:t>
            </a:r>
            <a:r>
              <a:rPr lang="ja-JP" altLang="en-US" sz="2600">
                <a:latin typeface="Yu Gothic Medium" panose="020B0400000000000000" pitchFamily="34" charset="-128"/>
                <a:ea typeface="Yu Gothic Medium" panose="020B0400000000000000" pitchFamily="34" charset="-128"/>
              </a:rPr>
              <a:t>　嫌ではない</a:t>
            </a:r>
            <a:r>
              <a:rPr lang="en-US" altLang="ja-JP" sz="2600" dirty="0">
                <a:latin typeface="Yu Gothic Medium" panose="020B0400000000000000" pitchFamily="34" charset="-128"/>
                <a:ea typeface="Yu Gothic Medium" panose="020B0400000000000000" pitchFamily="34" charset="-128"/>
              </a:rPr>
              <a:t> 42.7%</a:t>
            </a:r>
            <a:endParaRPr lang="ja-JP" altLang="en-US" sz="2600">
              <a:latin typeface="Yu Gothic Medium" panose="020B0400000000000000" pitchFamily="34" charset="-128"/>
              <a:ea typeface="Yu Gothic Medium" panose="020B0400000000000000" pitchFamily="34" charset="-128"/>
            </a:endParaRPr>
          </a:p>
        </p:txBody>
      </p:sp>
      <p:sp>
        <p:nvSpPr>
          <p:cNvPr id="13" name="テキスト ボックス 12">
            <a:extLst>
              <a:ext uri="{FF2B5EF4-FFF2-40B4-BE49-F238E27FC236}">
                <a16:creationId xmlns:a16="http://schemas.microsoft.com/office/drawing/2014/main" id="{D13A1215-E2AA-2000-BD04-913B2BFE5FF1}"/>
              </a:ext>
            </a:extLst>
          </p:cNvPr>
          <p:cNvSpPr txBox="1"/>
          <p:nvPr/>
        </p:nvSpPr>
        <p:spPr>
          <a:xfrm>
            <a:off x="786396" y="5656891"/>
            <a:ext cx="9748253" cy="584775"/>
          </a:xfrm>
          <a:prstGeom prst="rect">
            <a:avLst/>
          </a:prstGeom>
          <a:noFill/>
        </p:spPr>
        <p:txBody>
          <a:bodyPr wrap="square" rtlCol="0">
            <a:spAutoFit/>
          </a:bodyPr>
          <a:lstStyle/>
          <a:p>
            <a:r>
              <a:rPr lang="ja-JP" altLang="en-US" sz="1600">
                <a:latin typeface="Yu Gothic Medium" panose="020B0400000000000000" pitchFamily="34" charset="-128"/>
                <a:ea typeface="Yu Gothic Medium" panose="020B0400000000000000" pitchFamily="34" charset="-128"/>
              </a:rPr>
              <a:t>河口和也他「性的マイノリティについての意識</a:t>
            </a:r>
            <a:r>
              <a:rPr lang="en-US" altLang="ja-JP" sz="1600" dirty="0">
                <a:latin typeface="Yu Gothic Medium" panose="020B0400000000000000" pitchFamily="34" charset="-128"/>
                <a:ea typeface="Yu Gothic Medium" panose="020B0400000000000000" pitchFamily="34" charset="-128"/>
              </a:rPr>
              <a:t>2015</a:t>
            </a:r>
            <a:r>
              <a:rPr lang="ja-JP" altLang="en-US" sz="1600">
                <a:latin typeface="Yu Gothic Medium" panose="020B0400000000000000" pitchFamily="34" charset="-128"/>
                <a:ea typeface="Yu Gothic Medium" panose="020B0400000000000000" pitchFamily="34" charset="-128"/>
              </a:rPr>
              <a:t>年全国調査」</a:t>
            </a:r>
            <a:br>
              <a:rPr lang="en-US" altLang="ja-JP" sz="1600" dirty="0">
                <a:latin typeface="Yu Gothic Medium" panose="020B0400000000000000" pitchFamily="34" charset="-128"/>
                <a:ea typeface="Yu Gothic Medium" panose="020B0400000000000000" pitchFamily="34" charset="-128"/>
              </a:rPr>
            </a:br>
            <a:r>
              <a:rPr lang="ja-JP" altLang="en-US" sz="1600">
                <a:latin typeface="Yu Gothic Medium" panose="020B0400000000000000" pitchFamily="34" charset="-128"/>
                <a:ea typeface="Yu Gothic Medium" panose="020B0400000000000000" pitchFamily="34" charset="-128"/>
              </a:rPr>
              <a:t>　　　　　「性的マイノリティについての意識</a:t>
            </a:r>
            <a:r>
              <a:rPr lang="en-US" altLang="ja-JP" sz="1600" dirty="0">
                <a:latin typeface="Yu Gothic Medium" panose="020B0400000000000000" pitchFamily="34" charset="-128"/>
                <a:ea typeface="Yu Gothic Medium" panose="020B0400000000000000" pitchFamily="34" charset="-128"/>
              </a:rPr>
              <a:t>2019</a:t>
            </a:r>
            <a:r>
              <a:rPr lang="ja-JP" altLang="en-US" sz="1600">
                <a:latin typeface="Yu Gothic Medium" panose="020B0400000000000000" pitchFamily="34" charset="-128"/>
                <a:ea typeface="Yu Gothic Medium" panose="020B0400000000000000" pitchFamily="34" charset="-128"/>
              </a:rPr>
              <a:t>年全国調査」</a:t>
            </a:r>
            <a:endParaRPr lang="en-US" altLang="ja-JP" sz="1600" dirty="0">
              <a:latin typeface="Yu Gothic Medium" panose="020B0400000000000000" pitchFamily="34" charset="-128"/>
              <a:ea typeface="Yu Gothic Medium" panose="020B0400000000000000" pitchFamily="34" charset="-128"/>
            </a:endParaRPr>
          </a:p>
        </p:txBody>
      </p:sp>
      <p:sp>
        <p:nvSpPr>
          <p:cNvPr id="3" name="テキスト ボックス 2">
            <a:extLst>
              <a:ext uri="{FF2B5EF4-FFF2-40B4-BE49-F238E27FC236}">
                <a16:creationId xmlns:a16="http://schemas.microsoft.com/office/drawing/2014/main" id="{F0D39D56-C974-766A-635F-DCCC983C0576}"/>
              </a:ext>
            </a:extLst>
          </p:cNvPr>
          <p:cNvSpPr txBox="1"/>
          <p:nvPr/>
        </p:nvSpPr>
        <p:spPr>
          <a:xfrm>
            <a:off x="786396" y="2512575"/>
            <a:ext cx="1178528" cy="461665"/>
          </a:xfrm>
          <a:prstGeom prst="rect">
            <a:avLst/>
          </a:prstGeom>
          <a:noFill/>
          <a:ln w="19050">
            <a:solidFill>
              <a:schemeClr val="accent1">
                <a:shade val="15000"/>
              </a:schemeClr>
            </a:solidFill>
          </a:ln>
        </p:spPr>
        <p:txBody>
          <a:bodyPr wrap="none" rtlCol="0">
            <a:spAutoFit/>
          </a:bodyPr>
          <a:lstStyle/>
          <a:p>
            <a:r>
              <a:rPr kumimoji="1" lang="en-US" altLang="ja-JP" sz="2400" dirty="0">
                <a:latin typeface="Yu Gothic Medium" panose="020B0400000000000000" pitchFamily="34" charset="-128"/>
                <a:ea typeface="Yu Gothic Medium" panose="020B0400000000000000" pitchFamily="34" charset="-128"/>
              </a:rPr>
              <a:t>2015</a:t>
            </a:r>
            <a:r>
              <a:rPr kumimoji="1" lang="ja-JP" altLang="en-US" sz="2400">
                <a:latin typeface="Yu Gothic Medium" panose="020B0400000000000000" pitchFamily="34" charset="-128"/>
                <a:ea typeface="Yu Gothic Medium" panose="020B0400000000000000" pitchFamily="34" charset="-128"/>
              </a:rPr>
              <a:t>年</a:t>
            </a:r>
          </a:p>
        </p:txBody>
      </p:sp>
      <p:sp>
        <p:nvSpPr>
          <p:cNvPr id="5" name="テキスト ボックス 4">
            <a:extLst>
              <a:ext uri="{FF2B5EF4-FFF2-40B4-BE49-F238E27FC236}">
                <a16:creationId xmlns:a16="http://schemas.microsoft.com/office/drawing/2014/main" id="{E853C99B-75E6-2D59-2FCA-CACE46C27252}"/>
              </a:ext>
            </a:extLst>
          </p:cNvPr>
          <p:cNvSpPr txBox="1"/>
          <p:nvPr/>
        </p:nvSpPr>
        <p:spPr>
          <a:xfrm>
            <a:off x="786396" y="3929223"/>
            <a:ext cx="1178528" cy="461665"/>
          </a:xfrm>
          <a:prstGeom prst="rect">
            <a:avLst/>
          </a:prstGeom>
          <a:noFill/>
          <a:ln w="19050">
            <a:solidFill>
              <a:schemeClr val="accent1">
                <a:shade val="15000"/>
              </a:schemeClr>
            </a:solidFill>
          </a:ln>
        </p:spPr>
        <p:txBody>
          <a:bodyPr wrap="none" rtlCol="0">
            <a:spAutoFit/>
          </a:bodyPr>
          <a:lstStyle/>
          <a:p>
            <a:r>
              <a:rPr kumimoji="1" lang="en-US" altLang="ja-JP" sz="2400" dirty="0">
                <a:latin typeface="Yu Gothic Medium" panose="020B0400000000000000" pitchFamily="34" charset="-128"/>
                <a:ea typeface="Yu Gothic Medium" panose="020B0400000000000000" pitchFamily="34" charset="-128"/>
              </a:rPr>
              <a:t>2019</a:t>
            </a:r>
            <a:r>
              <a:rPr kumimoji="1" lang="ja-JP" altLang="en-US" sz="2400">
                <a:latin typeface="Yu Gothic Medium" panose="020B0400000000000000" pitchFamily="34" charset="-128"/>
                <a:ea typeface="Yu Gothic Medium" panose="020B0400000000000000" pitchFamily="34" charset="-128"/>
              </a:rPr>
              <a:t>年</a:t>
            </a:r>
          </a:p>
        </p:txBody>
      </p:sp>
    </p:spTree>
    <p:extLst>
      <p:ext uri="{BB962C8B-B14F-4D97-AF65-F5344CB8AC3E}">
        <p14:creationId xmlns:p14="http://schemas.microsoft.com/office/powerpoint/2010/main" val="3316140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E7892-A2D5-0D51-F0FF-2206BD48C64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8448C15-CF03-6513-7B6D-9D88D756E8EE}"/>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256A9A7C-AED6-4F94-BA25-889AA2AD418D}"/>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DE428A01-72F4-656D-63E2-5C8A14B5D3E4}"/>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3.</a:t>
            </a:r>
            <a:r>
              <a:rPr lang="ja-JP" altLang="en-US" sz="3200" b="1">
                <a:latin typeface="Yu Gothic" panose="020B0400000000000000" pitchFamily="34" charset="-128"/>
                <a:ea typeface="Yu Gothic" panose="020B0400000000000000" pitchFamily="34" charset="-128"/>
              </a:rPr>
              <a:t>困難の現状：</a:t>
            </a:r>
            <a:r>
              <a:rPr lang="ja-JP" altLang="en-US" sz="3200" b="1">
                <a:solidFill>
                  <a:srgbClr val="ED627F"/>
                </a:solidFill>
                <a:latin typeface="Yu Gothic" panose="020B0400000000000000" pitchFamily="34" charset="-128"/>
                <a:ea typeface="Yu Gothic" panose="020B0400000000000000" pitchFamily="34" charset="-128"/>
              </a:rPr>
              <a:t>残存する偏見・無理解</a:t>
            </a:r>
            <a:endParaRPr lang="en-US" altLang="ja-JP" sz="3200" b="1" dirty="0">
              <a:solidFill>
                <a:srgbClr val="ED627F"/>
              </a:solidFill>
              <a:latin typeface="Yu Gothic" panose="020B0400000000000000" pitchFamily="34" charset="-128"/>
              <a:ea typeface="Yu Gothic" panose="020B0400000000000000" pitchFamily="34" charset="-128"/>
            </a:endParaRPr>
          </a:p>
        </p:txBody>
      </p:sp>
      <p:sp>
        <p:nvSpPr>
          <p:cNvPr id="10" name="テキスト ボックス 9">
            <a:extLst>
              <a:ext uri="{FF2B5EF4-FFF2-40B4-BE49-F238E27FC236}">
                <a16:creationId xmlns:a16="http://schemas.microsoft.com/office/drawing/2014/main" id="{08CC414B-351D-04C5-CEAB-8BC2DD2BCBBB}"/>
              </a:ext>
            </a:extLst>
          </p:cNvPr>
          <p:cNvSpPr txBox="1"/>
          <p:nvPr/>
        </p:nvSpPr>
        <p:spPr>
          <a:xfrm>
            <a:off x="2013952" y="2489906"/>
            <a:ext cx="9505950" cy="1292662"/>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Ｑ</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子どもが同性愛者だったらどう思うか </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a:t>
            </a:r>
            <a:r>
              <a:rPr lang="ja-JP" altLang="en-US" sz="2600">
                <a:solidFill>
                  <a:srgbClr val="ED627F"/>
                </a:solidFill>
                <a:latin typeface="Yu Gothic Medium" panose="020B0400000000000000" pitchFamily="34" charset="-128"/>
                <a:ea typeface="Yu Gothic Medium" panose="020B0400000000000000" pitchFamily="34" charset="-128"/>
              </a:rPr>
              <a:t>嫌だ</a:t>
            </a:r>
            <a:r>
              <a:rPr lang="en-US" altLang="ja-JP" sz="2600" dirty="0">
                <a:solidFill>
                  <a:srgbClr val="ED627F"/>
                </a:solidFill>
                <a:latin typeface="Yu Gothic Medium" panose="020B0400000000000000" pitchFamily="34" charset="-128"/>
                <a:ea typeface="Yu Gothic Medium" panose="020B0400000000000000" pitchFamily="34" charset="-128"/>
              </a:rPr>
              <a:t> 52.2</a:t>
            </a:r>
            <a:r>
              <a:rPr lang="ja-JP" altLang="en-US" sz="2600">
                <a:solidFill>
                  <a:srgbClr val="ED627F"/>
                </a:solidFill>
                <a:latin typeface="Yu Gothic Medium" panose="020B0400000000000000" pitchFamily="34" charset="-128"/>
                <a:ea typeface="Yu Gothic Medium" panose="020B0400000000000000" pitchFamily="34" charset="-128"/>
              </a:rPr>
              <a:t>％</a:t>
            </a:r>
            <a:r>
              <a:rPr lang="ja-JP" altLang="en-US" sz="2600" dirty="0">
                <a:solidFill>
                  <a:srgbClr val="ED627F"/>
                </a:solidFill>
                <a:latin typeface="Yu Gothic Medium" panose="020B0400000000000000" pitchFamily="34" charset="-128"/>
                <a:ea typeface="Yu Gothic Medium" panose="020B0400000000000000" pitchFamily="34" charset="-128"/>
              </a:rPr>
              <a:t>　</a:t>
            </a:r>
            <a:r>
              <a:rPr lang="ja-JP" altLang="en-US" sz="2600">
                <a:solidFill>
                  <a:srgbClr val="ED627F"/>
                </a:solidFill>
                <a:latin typeface="Yu Gothic Medium" panose="020B0400000000000000" pitchFamily="34" charset="-128"/>
                <a:ea typeface="Yu Gothic Medium" panose="020B0400000000000000" pitchFamily="34" charset="-128"/>
              </a:rPr>
              <a:t>どちらかといえば嫌だ</a:t>
            </a:r>
            <a:r>
              <a:rPr lang="en-US" altLang="ja-JP" sz="2600" dirty="0">
                <a:solidFill>
                  <a:srgbClr val="ED627F"/>
                </a:solidFill>
                <a:latin typeface="Yu Gothic Medium" panose="020B0400000000000000" pitchFamily="34" charset="-128"/>
                <a:ea typeface="Yu Gothic Medium" panose="020B0400000000000000" pitchFamily="34" charset="-128"/>
              </a:rPr>
              <a:t> 25.2</a:t>
            </a:r>
            <a:r>
              <a:rPr lang="ja-JP" altLang="en-US" sz="2600">
                <a:solidFill>
                  <a:srgbClr val="ED627F"/>
                </a:solidFill>
                <a:latin typeface="Yu Gothic Medium" panose="020B0400000000000000" pitchFamily="34" charset="-128"/>
                <a:ea typeface="Yu Gothic Medium" panose="020B0400000000000000" pitchFamily="34" charset="-128"/>
              </a:rPr>
              <a:t>％</a:t>
            </a:r>
            <a:br>
              <a:rPr lang="en-US" altLang="ja-JP" sz="2600" dirty="0">
                <a:solidFill>
                  <a:srgbClr val="ED627F"/>
                </a:solidFill>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嫌ではない</a:t>
            </a:r>
            <a:r>
              <a:rPr lang="en-US" altLang="ja-JP" sz="2600" dirty="0">
                <a:latin typeface="Yu Gothic Medium" panose="020B0400000000000000" pitchFamily="34" charset="-128"/>
                <a:ea typeface="Yu Gothic Medium" panose="020B0400000000000000" pitchFamily="34" charset="-128"/>
              </a:rPr>
              <a:t> 9.0</a:t>
            </a:r>
            <a:r>
              <a:rPr lang="ja-JP" altLang="en-US" sz="2600">
                <a:latin typeface="Yu Gothic Medium" panose="020B0400000000000000" pitchFamily="34" charset="-128"/>
                <a:ea typeface="Yu Gothic Medium" panose="020B0400000000000000" pitchFamily="34" charset="-128"/>
              </a:rPr>
              <a:t>％　どちらかといえば嫌ではない</a:t>
            </a:r>
            <a:r>
              <a:rPr lang="en-US" altLang="ja-JP" sz="2600" dirty="0">
                <a:latin typeface="Yu Gothic Medium" panose="020B0400000000000000" pitchFamily="34" charset="-128"/>
                <a:ea typeface="Yu Gothic Medium" panose="020B0400000000000000" pitchFamily="34" charset="-128"/>
              </a:rPr>
              <a:t> 9.5</a:t>
            </a:r>
            <a:r>
              <a:rPr lang="ja-JP" altLang="en-US" sz="2600">
                <a:latin typeface="Yu Gothic Medium" panose="020B0400000000000000" pitchFamily="34" charset="-128"/>
                <a:ea typeface="Yu Gothic Medium" panose="020B0400000000000000" pitchFamily="34" charset="-128"/>
              </a:rPr>
              <a:t>％</a:t>
            </a:r>
          </a:p>
        </p:txBody>
      </p:sp>
      <p:sp>
        <p:nvSpPr>
          <p:cNvPr id="11" name="テキスト ボックス 10">
            <a:extLst>
              <a:ext uri="{FF2B5EF4-FFF2-40B4-BE49-F238E27FC236}">
                <a16:creationId xmlns:a16="http://schemas.microsoft.com/office/drawing/2014/main" id="{7A576CDD-17B5-6290-77BF-C922D7674E74}"/>
              </a:ext>
            </a:extLst>
          </p:cNvPr>
          <p:cNvSpPr txBox="1"/>
          <p:nvPr/>
        </p:nvSpPr>
        <p:spPr>
          <a:xfrm>
            <a:off x="2013952" y="3929223"/>
            <a:ext cx="9505950" cy="1292662"/>
          </a:xfrm>
          <a:prstGeom prst="rect">
            <a:avLst/>
          </a:prstGeom>
          <a:noFill/>
        </p:spPr>
        <p:txBody>
          <a:bodyPr wrap="square" rtlCol="0">
            <a:spAutoFit/>
          </a:bodyPr>
          <a:lstStyle/>
          <a:p>
            <a:pPr marL="0" lvl="2"/>
            <a:r>
              <a:rPr lang="ja-JP" altLang="en-US" sz="2600">
                <a:latin typeface="Yu Gothic Medium" panose="020B0400000000000000" pitchFamily="34" charset="-128"/>
                <a:ea typeface="Yu Gothic Medium" panose="020B0400000000000000" pitchFamily="34" charset="-128"/>
              </a:rPr>
              <a:t>Ｑ</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子どもが同性愛者だったらどう思うか </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a:t>
            </a:r>
            <a:r>
              <a:rPr lang="ja-JP" altLang="en-US" sz="2600">
                <a:solidFill>
                  <a:srgbClr val="ED627F"/>
                </a:solidFill>
                <a:latin typeface="Yu Gothic Medium" panose="020B0400000000000000" pitchFamily="34" charset="-128"/>
                <a:ea typeface="Yu Gothic Medium" panose="020B0400000000000000" pitchFamily="34" charset="-128"/>
              </a:rPr>
              <a:t>嫌だ</a:t>
            </a:r>
            <a:r>
              <a:rPr lang="en-US" altLang="ja-JP" sz="2600" dirty="0">
                <a:solidFill>
                  <a:srgbClr val="ED627F"/>
                </a:solidFill>
                <a:latin typeface="Yu Gothic Medium" panose="020B0400000000000000" pitchFamily="34" charset="-128"/>
                <a:ea typeface="Yu Gothic Medium" panose="020B0400000000000000" pitchFamily="34" charset="-128"/>
              </a:rPr>
              <a:t> 32.0</a:t>
            </a:r>
            <a:r>
              <a:rPr lang="ja-JP" altLang="en-US" sz="2600">
                <a:solidFill>
                  <a:srgbClr val="ED627F"/>
                </a:solidFill>
                <a:latin typeface="Yu Gothic Medium" panose="020B0400000000000000" pitchFamily="34" charset="-128"/>
                <a:ea typeface="Yu Gothic Medium" panose="020B0400000000000000" pitchFamily="34" charset="-128"/>
              </a:rPr>
              <a:t>％　どちらかといえば嫌だ</a:t>
            </a:r>
            <a:r>
              <a:rPr lang="en-US" altLang="ja-JP" sz="2600" dirty="0">
                <a:solidFill>
                  <a:srgbClr val="ED627F"/>
                </a:solidFill>
                <a:latin typeface="Yu Gothic Medium" panose="020B0400000000000000" pitchFamily="34" charset="-128"/>
                <a:ea typeface="Yu Gothic Medium" panose="020B0400000000000000" pitchFamily="34" charset="-128"/>
              </a:rPr>
              <a:t> 29.2</a:t>
            </a:r>
            <a:r>
              <a:rPr lang="ja-JP" altLang="en-US" sz="2600">
                <a:solidFill>
                  <a:srgbClr val="ED627F"/>
                </a:solidFill>
                <a:latin typeface="Yu Gothic Medium" panose="020B0400000000000000" pitchFamily="34" charset="-128"/>
                <a:ea typeface="Yu Gothic Medium" panose="020B0400000000000000" pitchFamily="34" charset="-128"/>
              </a:rPr>
              <a:t>％</a:t>
            </a:r>
            <a:endParaRPr lang="en-US" altLang="ja-JP" sz="2600" dirty="0">
              <a:solidFill>
                <a:srgbClr val="ED627F"/>
              </a:solidFill>
              <a:latin typeface="Yu Gothic Medium" panose="020B0400000000000000" pitchFamily="34" charset="-128"/>
              <a:ea typeface="Yu Gothic Medium" panose="020B0400000000000000" pitchFamily="34" charset="-128"/>
            </a:endParaRPr>
          </a:p>
          <a:p>
            <a:pPr marL="0" lvl="2"/>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嫌ではない</a:t>
            </a:r>
            <a:r>
              <a:rPr lang="en-US" altLang="ja-JP" sz="2600" dirty="0">
                <a:latin typeface="Yu Gothic Medium" panose="020B0400000000000000" pitchFamily="34" charset="-128"/>
                <a:ea typeface="Yu Gothic Medium" panose="020B0400000000000000" pitchFamily="34" charset="-128"/>
              </a:rPr>
              <a:t> 20.6</a:t>
            </a:r>
            <a:r>
              <a:rPr lang="ja-JP" altLang="en-US" sz="2600">
                <a:latin typeface="Yu Gothic Medium" panose="020B0400000000000000" pitchFamily="34" charset="-128"/>
                <a:ea typeface="Yu Gothic Medium" panose="020B0400000000000000" pitchFamily="34" charset="-128"/>
              </a:rPr>
              <a:t>％　どちらかといえば嫌ではない</a:t>
            </a:r>
            <a:r>
              <a:rPr lang="en-US" altLang="ja-JP" sz="2600" dirty="0">
                <a:latin typeface="Yu Gothic Medium" panose="020B0400000000000000" pitchFamily="34" charset="-128"/>
                <a:ea typeface="Yu Gothic Medium" panose="020B0400000000000000" pitchFamily="34" charset="-128"/>
              </a:rPr>
              <a:t> 15.2</a:t>
            </a:r>
            <a:r>
              <a:rPr lang="ja-JP" altLang="en-US" sz="2600">
                <a:latin typeface="Yu Gothic Medium" panose="020B0400000000000000" pitchFamily="34" charset="-128"/>
                <a:ea typeface="Yu Gothic Medium" panose="020B0400000000000000" pitchFamily="34" charset="-128"/>
              </a:rPr>
              <a:t>％</a:t>
            </a:r>
          </a:p>
        </p:txBody>
      </p:sp>
      <p:sp>
        <p:nvSpPr>
          <p:cNvPr id="13" name="テキスト ボックス 12">
            <a:extLst>
              <a:ext uri="{FF2B5EF4-FFF2-40B4-BE49-F238E27FC236}">
                <a16:creationId xmlns:a16="http://schemas.microsoft.com/office/drawing/2014/main" id="{96A8737C-7BB5-8F42-4964-D5DCB372A786}"/>
              </a:ext>
            </a:extLst>
          </p:cNvPr>
          <p:cNvSpPr txBox="1"/>
          <p:nvPr/>
        </p:nvSpPr>
        <p:spPr>
          <a:xfrm>
            <a:off x="786396" y="5656891"/>
            <a:ext cx="9748253" cy="584775"/>
          </a:xfrm>
          <a:prstGeom prst="rect">
            <a:avLst/>
          </a:prstGeom>
          <a:noFill/>
        </p:spPr>
        <p:txBody>
          <a:bodyPr wrap="square" rtlCol="0">
            <a:spAutoFit/>
          </a:bodyPr>
          <a:lstStyle/>
          <a:p>
            <a:r>
              <a:rPr lang="ja-JP" altLang="en-US" sz="1600">
                <a:latin typeface="Yu Gothic Medium" panose="020B0400000000000000" pitchFamily="34" charset="-128"/>
                <a:ea typeface="Yu Gothic Medium" panose="020B0400000000000000" pitchFamily="34" charset="-128"/>
              </a:rPr>
              <a:t>河口和也他「性的マイノリティについての意識</a:t>
            </a:r>
            <a:r>
              <a:rPr lang="en-US" altLang="ja-JP" sz="1600" dirty="0">
                <a:latin typeface="Yu Gothic Medium" panose="020B0400000000000000" pitchFamily="34" charset="-128"/>
                <a:ea typeface="Yu Gothic Medium" panose="020B0400000000000000" pitchFamily="34" charset="-128"/>
              </a:rPr>
              <a:t>2015</a:t>
            </a:r>
            <a:r>
              <a:rPr lang="ja-JP" altLang="en-US" sz="1600">
                <a:latin typeface="Yu Gothic Medium" panose="020B0400000000000000" pitchFamily="34" charset="-128"/>
                <a:ea typeface="Yu Gothic Medium" panose="020B0400000000000000" pitchFamily="34" charset="-128"/>
              </a:rPr>
              <a:t>年全国調査」</a:t>
            </a:r>
            <a:br>
              <a:rPr lang="en-US" altLang="ja-JP" sz="1600" dirty="0">
                <a:latin typeface="Yu Gothic Medium" panose="020B0400000000000000" pitchFamily="34" charset="-128"/>
                <a:ea typeface="Yu Gothic Medium" panose="020B0400000000000000" pitchFamily="34" charset="-128"/>
              </a:rPr>
            </a:br>
            <a:r>
              <a:rPr lang="ja-JP" altLang="en-US" sz="1600">
                <a:latin typeface="Yu Gothic Medium" panose="020B0400000000000000" pitchFamily="34" charset="-128"/>
                <a:ea typeface="Yu Gothic Medium" panose="020B0400000000000000" pitchFamily="34" charset="-128"/>
              </a:rPr>
              <a:t>　　　　　「性的マイノリティについての意識</a:t>
            </a:r>
            <a:r>
              <a:rPr lang="en-US" altLang="ja-JP" sz="1600" dirty="0">
                <a:latin typeface="Yu Gothic Medium" panose="020B0400000000000000" pitchFamily="34" charset="-128"/>
                <a:ea typeface="Yu Gothic Medium" panose="020B0400000000000000" pitchFamily="34" charset="-128"/>
              </a:rPr>
              <a:t>2019</a:t>
            </a:r>
            <a:r>
              <a:rPr lang="ja-JP" altLang="en-US" sz="1600">
                <a:latin typeface="Yu Gothic Medium" panose="020B0400000000000000" pitchFamily="34" charset="-128"/>
                <a:ea typeface="Yu Gothic Medium" panose="020B0400000000000000" pitchFamily="34" charset="-128"/>
              </a:rPr>
              <a:t>年全国調査」</a:t>
            </a:r>
            <a:endParaRPr lang="en-US" altLang="ja-JP" sz="1600" dirty="0">
              <a:latin typeface="Yu Gothic Medium" panose="020B0400000000000000" pitchFamily="34" charset="-128"/>
              <a:ea typeface="Yu Gothic Medium" panose="020B0400000000000000" pitchFamily="34" charset="-128"/>
            </a:endParaRPr>
          </a:p>
        </p:txBody>
      </p:sp>
      <p:sp>
        <p:nvSpPr>
          <p:cNvPr id="3" name="テキスト ボックス 2">
            <a:extLst>
              <a:ext uri="{FF2B5EF4-FFF2-40B4-BE49-F238E27FC236}">
                <a16:creationId xmlns:a16="http://schemas.microsoft.com/office/drawing/2014/main" id="{205C31FD-FAD0-F9C7-A686-BBD5D9DA1D1F}"/>
              </a:ext>
            </a:extLst>
          </p:cNvPr>
          <p:cNvSpPr txBox="1"/>
          <p:nvPr/>
        </p:nvSpPr>
        <p:spPr>
          <a:xfrm>
            <a:off x="786396" y="2512575"/>
            <a:ext cx="1178528" cy="461665"/>
          </a:xfrm>
          <a:prstGeom prst="rect">
            <a:avLst/>
          </a:prstGeom>
          <a:noFill/>
          <a:ln w="19050">
            <a:solidFill>
              <a:schemeClr val="accent1">
                <a:shade val="15000"/>
              </a:schemeClr>
            </a:solidFill>
          </a:ln>
        </p:spPr>
        <p:txBody>
          <a:bodyPr wrap="none" rtlCol="0">
            <a:spAutoFit/>
          </a:bodyPr>
          <a:lstStyle/>
          <a:p>
            <a:r>
              <a:rPr kumimoji="1" lang="en-US" altLang="ja-JP" sz="2400" dirty="0">
                <a:latin typeface="Yu Gothic Medium" panose="020B0400000000000000" pitchFamily="34" charset="-128"/>
                <a:ea typeface="Yu Gothic Medium" panose="020B0400000000000000" pitchFamily="34" charset="-128"/>
              </a:rPr>
              <a:t>2015</a:t>
            </a:r>
            <a:r>
              <a:rPr kumimoji="1" lang="ja-JP" altLang="en-US" sz="2400">
                <a:latin typeface="Yu Gothic Medium" panose="020B0400000000000000" pitchFamily="34" charset="-128"/>
                <a:ea typeface="Yu Gothic Medium" panose="020B0400000000000000" pitchFamily="34" charset="-128"/>
              </a:rPr>
              <a:t>年</a:t>
            </a:r>
          </a:p>
        </p:txBody>
      </p:sp>
      <p:sp>
        <p:nvSpPr>
          <p:cNvPr id="5" name="テキスト ボックス 4">
            <a:extLst>
              <a:ext uri="{FF2B5EF4-FFF2-40B4-BE49-F238E27FC236}">
                <a16:creationId xmlns:a16="http://schemas.microsoft.com/office/drawing/2014/main" id="{76BD6DA0-4A83-39E6-A045-5E96CDCA7DB1}"/>
              </a:ext>
            </a:extLst>
          </p:cNvPr>
          <p:cNvSpPr txBox="1"/>
          <p:nvPr/>
        </p:nvSpPr>
        <p:spPr>
          <a:xfrm>
            <a:off x="786396" y="3929223"/>
            <a:ext cx="1178528" cy="461665"/>
          </a:xfrm>
          <a:prstGeom prst="rect">
            <a:avLst/>
          </a:prstGeom>
          <a:noFill/>
          <a:ln w="19050">
            <a:solidFill>
              <a:schemeClr val="accent1">
                <a:shade val="15000"/>
              </a:schemeClr>
            </a:solidFill>
          </a:ln>
        </p:spPr>
        <p:txBody>
          <a:bodyPr wrap="none" rtlCol="0">
            <a:spAutoFit/>
          </a:bodyPr>
          <a:lstStyle/>
          <a:p>
            <a:r>
              <a:rPr kumimoji="1" lang="en-US" altLang="ja-JP" sz="2400" dirty="0">
                <a:latin typeface="Yu Gothic Medium" panose="020B0400000000000000" pitchFamily="34" charset="-128"/>
                <a:ea typeface="Yu Gothic Medium" panose="020B0400000000000000" pitchFamily="34" charset="-128"/>
              </a:rPr>
              <a:t>2019</a:t>
            </a:r>
            <a:r>
              <a:rPr kumimoji="1" lang="ja-JP" altLang="en-US" sz="2400">
                <a:latin typeface="Yu Gothic Medium" panose="020B0400000000000000" pitchFamily="34" charset="-128"/>
                <a:ea typeface="Yu Gothic Medium" panose="020B0400000000000000" pitchFamily="34" charset="-128"/>
              </a:rPr>
              <a:t>年</a:t>
            </a:r>
          </a:p>
        </p:txBody>
      </p:sp>
    </p:spTree>
    <p:extLst>
      <p:ext uri="{BB962C8B-B14F-4D97-AF65-F5344CB8AC3E}">
        <p14:creationId xmlns:p14="http://schemas.microsoft.com/office/powerpoint/2010/main" val="4063673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D7626-1A88-8497-B117-2E516DD1862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765E232-E5CC-4269-E0D8-7182A5691011}"/>
              </a:ext>
            </a:extLst>
          </p:cNvPr>
          <p:cNvSpPr>
            <a:spLocks noGrp="1"/>
          </p:cNvSpPr>
          <p:nvPr>
            <p:ph type="title"/>
          </p:nvPr>
        </p:nvSpPr>
        <p:spPr>
          <a:xfrm>
            <a:off x="688300" y="576786"/>
            <a:ext cx="11080367" cy="658189"/>
          </a:xfrm>
        </p:spPr>
        <p:txBody>
          <a:bodyPr anchor="t">
            <a:noAutofit/>
          </a:bodyPr>
          <a:lstStyle/>
          <a:p>
            <a:r>
              <a:rPr lang="en-US" altLang="ja-JP" sz="3600" dirty="0"/>
              <a:t>LGBTQ+</a:t>
            </a:r>
            <a:r>
              <a:rPr lang="ja-JP" altLang="en-US" sz="3600"/>
              <a:t>が直面する様々な困難</a:t>
            </a:r>
            <a:endParaRPr lang="ja-JP" altLang="en-US" sz="3500" dirty="0"/>
          </a:p>
        </p:txBody>
      </p:sp>
      <p:sp>
        <p:nvSpPr>
          <p:cNvPr id="4" name="正方形/長方形 3">
            <a:extLst>
              <a:ext uri="{FF2B5EF4-FFF2-40B4-BE49-F238E27FC236}">
                <a16:creationId xmlns:a16="http://schemas.microsoft.com/office/drawing/2014/main" id="{388ACD37-B457-3724-176D-EE32D1D49699}"/>
              </a:ext>
            </a:extLst>
          </p:cNvPr>
          <p:cNvSpPr/>
          <p:nvPr/>
        </p:nvSpPr>
        <p:spPr>
          <a:xfrm>
            <a:off x="786397" y="1201109"/>
            <a:ext cx="6582777" cy="92598"/>
          </a:xfrm>
          <a:prstGeom prst="rect">
            <a:avLst/>
          </a:prstGeom>
          <a:solidFill>
            <a:srgbClr val="0034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8DE22A5-7AF7-E805-E2EB-AE0E58BFEF87}"/>
              </a:ext>
            </a:extLst>
          </p:cNvPr>
          <p:cNvSpPr txBox="1"/>
          <p:nvPr/>
        </p:nvSpPr>
        <p:spPr>
          <a:xfrm>
            <a:off x="786398" y="1599419"/>
            <a:ext cx="10619204" cy="584775"/>
          </a:xfrm>
          <a:prstGeom prst="rect">
            <a:avLst/>
          </a:prstGeom>
          <a:noFill/>
        </p:spPr>
        <p:txBody>
          <a:bodyPr wrap="square">
            <a:spAutoFit/>
          </a:bodyPr>
          <a:lstStyle/>
          <a:p>
            <a:r>
              <a:rPr lang="en-US" altLang="ja-JP" sz="3200" b="1" dirty="0">
                <a:latin typeface="Yu Gothic" panose="020B0400000000000000" pitchFamily="34" charset="-128"/>
                <a:ea typeface="Yu Gothic" panose="020B0400000000000000" pitchFamily="34" charset="-128"/>
              </a:rPr>
              <a:t>3.</a:t>
            </a:r>
            <a:r>
              <a:rPr lang="ja-JP" altLang="en-US" sz="3200" b="1">
                <a:latin typeface="Yu Gothic" panose="020B0400000000000000" pitchFamily="34" charset="-128"/>
                <a:ea typeface="Yu Gothic" panose="020B0400000000000000" pitchFamily="34" charset="-128"/>
              </a:rPr>
              <a:t>困難の現状：</a:t>
            </a:r>
            <a:r>
              <a:rPr lang="ja-JP" altLang="en-US" sz="3200" b="1">
                <a:solidFill>
                  <a:srgbClr val="ED627F"/>
                </a:solidFill>
                <a:latin typeface="Yu Gothic" panose="020B0400000000000000" pitchFamily="34" charset="-128"/>
                <a:ea typeface="Yu Gothic" panose="020B0400000000000000" pitchFamily="34" charset="-128"/>
              </a:rPr>
              <a:t>残存する偏見・無理解</a:t>
            </a:r>
          </a:p>
        </p:txBody>
      </p:sp>
      <p:sp>
        <p:nvSpPr>
          <p:cNvPr id="10" name="テキスト ボックス 9">
            <a:extLst>
              <a:ext uri="{FF2B5EF4-FFF2-40B4-BE49-F238E27FC236}">
                <a16:creationId xmlns:a16="http://schemas.microsoft.com/office/drawing/2014/main" id="{756112C3-29A1-4731-B44C-281D6F3860FB}"/>
              </a:ext>
            </a:extLst>
          </p:cNvPr>
          <p:cNvSpPr txBox="1"/>
          <p:nvPr/>
        </p:nvSpPr>
        <p:spPr>
          <a:xfrm>
            <a:off x="748297" y="2350185"/>
            <a:ext cx="10205453" cy="1292662"/>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Ｑ</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男性が男性に恋愛感情を抱くのはおかしい</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ja-JP" altLang="en-US" sz="2600">
                <a:solidFill>
                  <a:srgbClr val="ED627F"/>
                </a:solidFill>
                <a:latin typeface="Yu Gothic Medium" panose="020B0400000000000000" pitchFamily="34" charset="-128"/>
                <a:ea typeface="Yu Gothic Medium" panose="020B0400000000000000" pitchFamily="34" charset="-128"/>
              </a:rPr>
              <a:t>おかしい</a:t>
            </a:r>
            <a:r>
              <a:rPr lang="en-US" altLang="ja-JP" sz="2600" dirty="0">
                <a:solidFill>
                  <a:srgbClr val="ED627F"/>
                </a:solidFill>
                <a:latin typeface="Yu Gothic Medium" panose="020B0400000000000000" pitchFamily="34" charset="-128"/>
                <a:ea typeface="Yu Gothic Medium" panose="020B0400000000000000" pitchFamily="34" charset="-128"/>
              </a:rPr>
              <a:t> 9.3</a:t>
            </a:r>
            <a:r>
              <a:rPr lang="ja-JP" altLang="en-US" sz="2600">
                <a:solidFill>
                  <a:srgbClr val="ED627F"/>
                </a:solidFill>
                <a:latin typeface="Yu Gothic Medium" panose="020B0400000000000000" pitchFamily="34" charset="-128"/>
                <a:ea typeface="Yu Gothic Medium" panose="020B0400000000000000" pitchFamily="34" charset="-128"/>
              </a:rPr>
              <a:t>％　どちらかといえばおかしい</a:t>
            </a:r>
            <a:r>
              <a:rPr lang="en-US" altLang="ja-JP" sz="2600" dirty="0">
                <a:solidFill>
                  <a:srgbClr val="ED627F"/>
                </a:solidFill>
                <a:latin typeface="Yu Gothic Medium" panose="020B0400000000000000" pitchFamily="34" charset="-128"/>
                <a:ea typeface="Yu Gothic Medium" panose="020B0400000000000000" pitchFamily="34" charset="-128"/>
              </a:rPr>
              <a:t> 20.0</a:t>
            </a:r>
            <a:r>
              <a:rPr lang="ja-JP" altLang="en-US" sz="2600">
                <a:solidFill>
                  <a:srgbClr val="ED627F"/>
                </a:solidFill>
                <a:latin typeface="Yu Gothic Medium" panose="020B0400000000000000" pitchFamily="34" charset="-128"/>
                <a:ea typeface="Yu Gothic Medium" panose="020B0400000000000000" pitchFamily="34" charset="-128"/>
              </a:rPr>
              <a:t>％</a:t>
            </a:r>
          </a:p>
          <a:p>
            <a:r>
              <a:rPr lang="ja-JP" altLang="en-US" sz="2600">
                <a:latin typeface="Yu Gothic Medium" panose="020B0400000000000000" pitchFamily="34" charset="-128"/>
                <a:ea typeface="Yu Gothic Medium" panose="020B0400000000000000" pitchFamily="34" charset="-128"/>
              </a:rPr>
              <a:t>　　どちらかといえばおかしくない</a:t>
            </a:r>
            <a:r>
              <a:rPr lang="en-US" altLang="ja-JP" sz="2600" dirty="0">
                <a:latin typeface="Yu Gothic Medium" panose="020B0400000000000000" pitchFamily="34" charset="-128"/>
                <a:ea typeface="Yu Gothic Medium" panose="020B0400000000000000" pitchFamily="34" charset="-128"/>
              </a:rPr>
              <a:t> 31.8</a:t>
            </a:r>
            <a:r>
              <a:rPr lang="ja-JP" altLang="en-US" sz="2600">
                <a:latin typeface="Yu Gothic Medium" panose="020B0400000000000000" pitchFamily="34" charset="-128"/>
                <a:ea typeface="Yu Gothic Medium" panose="020B0400000000000000" pitchFamily="34" charset="-128"/>
              </a:rPr>
              <a:t>％　おかしくない</a:t>
            </a:r>
            <a:r>
              <a:rPr lang="en-US" altLang="ja-JP" sz="2600" dirty="0">
                <a:latin typeface="Yu Gothic Medium" panose="020B0400000000000000" pitchFamily="34" charset="-128"/>
                <a:ea typeface="Yu Gothic Medium" panose="020B0400000000000000" pitchFamily="34" charset="-128"/>
              </a:rPr>
              <a:t> 35.4</a:t>
            </a:r>
            <a:r>
              <a:rPr lang="ja-JP" altLang="en-US" sz="2600">
                <a:latin typeface="Yu Gothic Medium" panose="020B0400000000000000" pitchFamily="34" charset="-128"/>
                <a:ea typeface="Yu Gothic Medium" panose="020B0400000000000000" pitchFamily="34" charset="-128"/>
              </a:rPr>
              <a:t>％</a:t>
            </a:r>
          </a:p>
        </p:txBody>
      </p:sp>
      <p:sp>
        <p:nvSpPr>
          <p:cNvPr id="11" name="テキスト ボックス 10">
            <a:extLst>
              <a:ext uri="{FF2B5EF4-FFF2-40B4-BE49-F238E27FC236}">
                <a16:creationId xmlns:a16="http://schemas.microsoft.com/office/drawing/2014/main" id="{A00FCDF8-AFD0-01A0-56EF-EB4BDB9A83B2}"/>
              </a:ext>
            </a:extLst>
          </p:cNvPr>
          <p:cNvSpPr txBox="1"/>
          <p:nvPr/>
        </p:nvSpPr>
        <p:spPr>
          <a:xfrm>
            <a:off x="748297" y="3775159"/>
            <a:ext cx="10205453" cy="1292662"/>
          </a:xfrm>
          <a:prstGeom prst="rect">
            <a:avLst/>
          </a:prstGeom>
          <a:noFill/>
        </p:spPr>
        <p:txBody>
          <a:bodyPr wrap="square" rtlCol="0">
            <a:spAutoFit/>
          </a:bodyPr>
          <a:lstStyle/>
          <a:p>
            <a:r>
              <a:rPr lang="ja-JP" altLang="en-US" sz="2600">
                <a:latin typeface="Yu Gothic Medium" panose="020B0400000000000000" pitchFamily="34" charset="-128"/>
                <a:ea typeface="Yu Gothic Medium" panose="020B0400000000000000" pitchFamily="34" charset="-128"/>
              </a:rPr>
              <a:t>Ｑ</a:t>
            </a:r>
            <a:r>
              <a:rPr lang="en-US" altLang="ja-JP" sz="2600" dirty="0">
                <a:latin typeface="Yu Gothic Medium" panose="020B0400000000000000" pitchFamily="34" charset="-128"/>
                <a:ea typeface="Yu Gothic Medium" panose="020B0400000000000000" pitchFamily="34" charset="-128"/>
              </a:rPr>
              <a:t>.</a:t>
            </a:r>
            <a:r>
              <a:rPr lang="ja-JP" altLang="en-US" sz="2600">
                <a:latin typeface="Yu Gothic Medium" panose="020B0400000000000000" pitchFamily="34" charset="-128"/>
                <a:ea typeface="Yu Gothic Medium" panose="020B0400000000000000" pitchFamily="34" charset="-128"/>
              </a:rPr>
              <a:t>女性が女性に恋愛感情を抱くのはおかしい</a:t>
            </a:r>
            <a:br>
              <a:rPr lang="en-US" altLang="ja-JP" sz="2600" dirty="0">
                <a:latin typeface="Yu Gothic Medium" panose="020B0400000000000000" pitchFamily="34" charset="-128"/>
                <a:ea typeface="Yu Gothic Medium" panose="020B0400000000000000" pitchFamily="34" charset="-128"/>
              </a:rPr>
            </a:br>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a:t>
            </a:r>
            <a:r>
              <a:rPr lang="ja-JP" altLang="en-US" sz="2600">
                <a:solidFill>
                  <a:srgbClr val="ED627F"/>
                </a:solidFill>
                <a:latin typeface="Yu Gothic Medium" panose="020B0400000000000000" pitchFamily="34" charset="-128"/>
                <a:ea typeface="Yu Gothic Medium" panose="020B0400000000000000" pitchFamily="34" charset="-128"/>
              </a:rPr>
              <a:t>おかしい</a:t>
            </a:r>
            <a:r>
              <a:rPr lang="en-US" altLang="ja-JP" sz="2600" dirty="0">
                <a:solidFill>
                  <a:srgbClr val="ED627F"/>
                </a:solidFill>
                <a:latin typeface="Yu Gothic Medium" panose="020B0400000000000000" pitchFamily="34" charset="-128"/>
                <a:ea typeface="Yu Gothic Medium" panose="020B0400000000000000" pitchFamily="34" charset="-128"/>
              </a:rPr>
              <a:t> 8.2</a:t>
            </a:r>
            <a:r>
              <a:rPr lang="ja-JP" altLang="en-US" sz="2600">
                <a:solidFill>
                  <a:srgbClr val="ED627F"/>
                </a:solidFill>
                <a:latin typeface="Yu Gothic Medium" panose="020B0400000000000000" pitchFamily="34" charset="-128"/>
                <a:ea typeface="Yu Gothic Medium" panose="020B0400000000000000" pitchFamily="34" charset="-128"/>
              </a:rPr>
              <a:t>％　どちらかといえばおかしい</a:t>
            </a:r>
            <a:r>
              <a:rPr lang="en-US" altLang="ja-JP" sz="2600" dirty="0">
                <a:solidFill>
                  <a:srgbClr val="ED627F"/>
                </a:solidFill>
                <a:latin typeface="Yu Gothic Medium" panose="020B0400000000000000" pitchFamily="34" charset="-128"/>
                <a:ea typeface="Yu Gothic Medium" panose="020B0400000000000000" pitchFamily="34" charset="-128"/>
              </a:rPr>
              <a:t> 18.5</a:t>
            </a:r>
            <a:r>
              <a:rPr lang="ja-JP" altLang="en-US" sz="2600">
                <a:solidFill>
                  <a:srgbClr val="ED627F"/>
                </a:solidFill>
                <a:latin typeface="Yu Gothic Medium" panose="020B0400000000000000" pitchFamily="34" charset="-128"/>
                <a:ea typeface="Yu Gothic Medium" panose="020B0400000000000000" pitchFamily="34" charset="-128"/>
              </a:rPr>
              <a:t>％</a:t>
            </a:r>
            <a:endParaRPr lang="en-US" altLang="ja-JP" sz="2600" dirty="0">
              <a:solidFill>
                <a:srgbClr val="ED627F"/>
              </a:solidFill>
              <a:latin typeface="Yu Gothic Medium" panose="020B0400000000000000" pitchFamily="34" charset="-128"/>
              <a:ea typeface="Yu Gothic Medium" panose="020B0400000000000000" pitchFamily="34" charset="-128"/>
            </a:endParaRPr>
          </a:p>
          <a:p>
            <a:r>
              <a:rPr lang="ja-JP" altLang="en-US" sz="2600">
                <a:latin typeface="Yu Gothic Medium" panose="020B0400000000000000" pitchFamily="34" charset="-128"/>
                <a:ea typeface="Yu Gothic Medium" panose="020B0400000000000000" pitchFamily="34" charset="-128"/>
              </a:rPr>
              <a:t>　　</a:t>
            </a:r>
            <a:r>
              <a:rPr lang="en-US" altLang="ja-JP" sz="2600" dirty="0">
                <a:latin typeface="Yu Gothic Medium" panose="020B0400000000000000" pitchFamily="34" charset="-128"/>
                <a:ea typeface="Yu Gothic Medium" panose="020B0400000000000000" pitchFamily="34" charset="-128"/>
              </a:rPr>
              <a:t> </a:t>
            </a:r>
            <a:r>
              <a:rPr lang="ja-JP" altLang="en-US" sz="2600">
                <a:latin typeface="Yu Gothic Medium" panose="020B0400000000000000" pitchFamily="34" charset="-128"/>
                <a:ea typeface="Yu Gothic Medium" panose="020B0400000000000000" pitchFamily="34" charset="-128"/>
              </a:rPr>
              <a:t>どちらかといえばおかしくない</a:t>
            </a:r>
            <a:r>
              <a:rPr lang="en-US" altLang="ja-JP" sz="2600" dirty="0">
                <a:latin typeface="Yu Gothic Medium" panose="020B0400000000000000" pitchFamily="34" charset="-128"/>
                <a:ea typeface="Yu Gothic Medium" panose="020B0400000000000000" pitchFamily="34" charset="-128"/>
              </a:rPr>
              <a:t> 33.6</a:t>
            </a:r>
            <a:r>
              <a:rPr lang="ja-JP" altLang="en-US" sz="2600">
                <a:latin typeface="Yu Gothic Medium" panose="020B0400000000000000" pitchFamily="34" charset="-128"/>
                <a:ea typeface="Yu Gothic Medium" panose="020B0400000000000000" pitchFamily="34" charset="-128"/>
              </a:rPr>
              <a:t>％　おかしくない</a:t>
            </a:r>
            <a:r>
              <a:rPr lang="en-US" altLang="ja-JP" sz="2600" dirty="0">
                <a:latin typeface="Yu Gothic Medium" panose="020B0400000000000000" pitchFamily="34" charset="-128"/>
                <a:ea typeface="Yu Gothic Medium" panose="020B0400000000000000" pitchFamily="34" charset="-128"/>
              </a:rPr>
              <a:t> 36.2</a:t>
            </a:r>
            <a:r>
              <a:rPr lang="ja-JP" altLang="en-US" sz="2600">
                <a:latin typeface="Yu Gothic Medium" panose="020B0400000000000000" pitchFamily="34" charset="-128"/>
                <a:ea typeface="Yu Gothic Medium" panose="020B0400000000000000" pitchFamily="34" charset="-128"/>
              </a:rPr>
              <a:t>％</a:t>
            </a:r>
          </a:p>
        </p:txBody>
      </p:sp>
      <p:sp>
        <p:nvSpPr>
          <p:cNvPr id="13" name="テキスト ボックス 12">
            <a:extLst>
              <a:ext uri="{FF2B5EF4-FFF2-40B4-BE49-F238E27FC236}">
                <a16:creationId xmlns:a16="http://schemas.microsoft.com/office/drawing/2014/main" id="{EB78B0D3-7515-1C7C-9A22-4E917A4B3185}"/>
              </a:ext>
            </a:extLst>
          </p:cNvPr>
          <p:cNvSpPr txBox="1"/>
          <p:nvPr/>
        </p:nvSpPr>
        <p:spPr>
          <a:xfrm>
            <a:off x="786396" y="5694991"/>
            <a:ext cx="9748253" cy="338554"/>
          </a:xfrm>
          <a:prstGeom prst="rect">
            <a:avLst/>
          </a:prstGeom>
          <a:noFill/>
        </p:spPr>
        <p:txBody>
          <a:bodyPr wrap="square" rtlCol="0">
            <a:spAutoFit/>
          </a:bodyPr>
          <a:lstStyle/>
          <a:p>
            <a:r>
              <a:rPr lang="ja-JP" altLang="en-US" sz="1600">
                <a:latin typeface="Yu Gothic Medium" panose="020B0400000000000000" pitchFamily="34" charset="-128"/>
                <a:ea typeface="Yu Gothic Medium" panose="020B0400000000000000" pitchFamily="34" charset="-128"/>
              </a:rPr>
              <a:t>河口和也他「性的マイノリティについての意識</a:t>
            </a:r>
            <a:r>
              <a:rPr lang="en-US" altLang="ja-JP" sz="1600" dirty="0">
                <a:latin typeface="Yu Gothic Medium" panose="020B0400000000000000" pitchFamily="34" charset="-128"/>
                <a:ea typeface="Yu Gothic Medium" panose="020B0400000000000000" pitchFamily="34" charset="-128"/>
              </a:rPr>
              <a:t>2019</a:t>
            </a:r>
            <a:r>
              <a:rPr lang="ja-JP" altLang="en-US" sz="1600">
                <a:latin typeface="Yu Gothic Medium" panose="020B0400000000000000" pitchFamily="34" charset="-128"/>
                <a:ea typeface="Yu Gothic Medium" panose="020B0400000000000000" pitchFamily="34" charset="-128"/>
              </a:rPr>
              <a:t>年全国調査」</a:t>
            </a:r>
            <a:endParaRPr lang="en-US" altLang="ja-JP" sz="1600" dirty="0">
              <a:latin typeface="Yu Gothic Medium" panose="020B0400000000000000" pitchFamily="34" charset="-128"/>
              <a:ea typeface="Yu Gothic Medium" panose="020B0400000000000000" pitchFamily="34" charset="-128"/>
            </a:endParaRPr>
          </a:p>
        </p:txBody>
      </p:sp>
    </p:spTree>
    <p:extLst>
      <p:ext uri="{BB962C8B-B14F-4D97-AF65-F5344CB8AC3E}">
        <p14:creationId xmlns:p14="http://schemas.microsoft.com/office/powerpoint/2010/main" val="4385853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4261</Words>
  <Application>Microsoft Office PowerPoint</Application>
  <PresentationFormat>ワイド画面</PresentationFormat>
  <Paragraphs>278</Paragraphs>
  <Slides>40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40</vt:i4>
      </vt:variant>
    </vt:vector>
  </HeadingPairs>
  <TitlesOfParts>
    <vt:vector size="46" baseType="lpstr">
      <vt:lpstr>Yu Gothic</vt:lpstr>
      <vt:lpstr>Yu Gothic</vt:lpstr>
      <vt:lpstr>游ゴシック Light</vt:lpstr>
      <vt:lpstr>Yu Gothic Medium</vt:lpstr>
      <vt:lpstr>Arial</vt:lpstr>
      <vt:lpstr>Office テーマ</vt:lpstr>
      <vt:lpstr>セクシュアルマイノリティについて </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LGBTQ+が直面する様々な困難</vt:lpstr>
      <vt:lpstr>職場においてLGBTQが直面する困難</vt:lpstr>
      <vt:lpstr>職場においてLGBTQが直面する困難</vt:lpstr>
      <vt:lpstr>職場においてLGBTQが直面する困難</vt:lpstr>
      <vt:lpstr>職場においてLGBTQが直面する困難</vt:lpstr>
      <vt:lpstr>職場においてLGBTQが直面する困難</vt:lpstr>
      <vt:lpstr>職場においてLGBTQが直面する困難</vt:lpstr>
      <vt:lpstr>職場においてLGBTQが直面する困難</vt:lpstr>
      <vt:lpstr>職場においてLGBTQが直面する困難</vt:lpstr>
      <vt:lpstr>職場においてLGBTQが直面する困難</vt:lpstr>
      <vt:lpstr>職場においてLGBTQが直面する困難</vt:lpstr>
      <vt:lpstr>職場においてLGBTQが直面する困難</vt:lpstr>
      <vt:lpstr>医療においてLGBTQが直面する困難</vt:lpstr>
      <vt:lpstr>災害時にLGBTQが直面する困難</vt:lpstr>
      <vt:lpstr>高齢者のLGBTQが直面する困難</vt:lpstr>
      <vt:lpstr>公共サービス等においてLGBTQが直面する困難</vt:lpstr>
      <vt:lpstr>理解を進める鍵は何か</vt:lpstr>
      <vt:lpstr>理解を進める鍵は何か</vt:lpstr>
      <vt:lpstr>理解を進める鍵は何か</vt:lpstr>
      <vt:lpstr>理解を進める鍵は何か</vt:lpstr>
      <vt:lpstr>理解を進める鍵は何か</vt:lpstr>
      <vt:lpstr>最後に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24</cp:revision>
  <dcterms:created xsi:type="dcterms:W3CDTF">2025-10-22T11:33:24Z</dcterms:created>
  <dcterms:modified xsi:type="dcterms:W3CDTF">2025-11-14T06:25:51Z</dcterms:modified>
</cp:coreProperties>
</file>