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3"/>
  </p:sldMasterIdLst>
  <p:notesMasterIdLst>
    <p:notesMasterId r:id="rId19"/>
  </p:notesMasterIdLst>
  <p:sldIdLst>
    <p:sldId id="296" r:id="rId4"/>
    <p:sldId id="256" r:id="rId5"/>
    <p:sldId id="300" r:id="rId6"/>
    <p:sldId id="261" r:id="rId7"/>
    <p:sldId id="267" r:id="rId8"/>
    <p:sldId id="268" r:id="rId9"/>
    <p:sldId id="286" r:id="rId10"/>
    <p:sldId id="287" r:id="rId11"/>
    <p:sldId id="289" r:id="rId12"/>
    <p:sldId id="290" r:id="rId13"/>
    <p:sldId id="299" r:id="rId14"/>
    <p:sldId id="291" r:id="rId15"/>
    <p:sldId id="271" r:id="rId16"/>
    <p:sldId id="272" r:id="rId17"/>
    <p:sldId id="279"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FFFF99"/>
    <a:srgbClr val="CC99FF"/>
    <a:srgbClr val="FFCCFF"/>
    <a:srgbClr val="CC66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5" d="100"/>
          <a:sy n="155" d="100"/>
        </p:scale>
        <p:origin x="354"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2025/9/30</a:t>
            </a:fld>
            <a:endParaRPr kumimoji="1" lang="ja-JP" altLang="en-US"/>
          </a:p>
        </p:txBody>
      </p:sp>
      <p:sp>
        <p:nvSpPr>
          <p:cNvPr id="1102"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1</a:t>
            </a:fld>
            <a:endParaRPr kumimoji="1" lang="ja-JP" altLang="en-US"/>
          </a:p>
        </p:txBody>
      </p:sp>
    </p:spTree>
    <p:extLst>
      <p:ext uri="{BB962C8B-B14F-4D97-AF65-F5344CB8AC3E}">
        <p14:creationId xmlns:p14="http://schemas.microsoft.com/office/powerpoint/2010/main" val="330335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10</a:t>
            </a:fld>
            <a:endParaRPr kumimoji="1" lang="ja-JP" altLang="en-US"/>
          </a:p>
        </p:txBody>
      </p:sp>
    </p:spTree>
    <p:extLst>
      <p:ext uri="{BB962C8B-B14F-4D97-AF65-F5344CB8AC3E}">
        <p14:creationId xmlns:p14="http://schemas.microsoft.com/office/powerpoint/2010/main" val="2064027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11</a:t>
            </a:fld>
            <a:endParaRPr kumimoji="1" lang="ja-JP" altLang="en-US"/>
          </a:p>
        </p:txBody>
      </p:sp>
    </p:spTree>
    <p:extLst>
      <p:ext uri="{BB962C8B-B14F-4D97-AF65-F5344CB8AC3E}">
        <p14:creationId xmlns:p14="http://schemas.microsoft.com/office/powerpoint/2010/main" val="196715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12</a:t>
            </a:fld>
            <a:endParaRPr kumimoji="1" lang="ja-JP" altLang="en-US"/>
          </a:p>
        </p:txBody>
      </p:sp>
    </p:spTree>
    <p:extLst>
      <p:ext uri="{BB962C8B-B14F-4D97-AF65-F5344CB8AC3E}">
        <p14:creationId xmlns:p14="http://schemas.microsoft.com/office/powerpoint/2010/main" val="608285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13</a:t>
            </a:fld>
            <a:endParaRPr kumimoji="1" lang="ja-JP" altLang="en-US"/>
          </a:p>
        </p:txBody>
      </p:sp>
    </p:spTree>
    <p:extLst>
      <p:ext uri="{BB962C8B-B14F-4D97-AF65-F5344CB8AC3E}">
        <p14:creationId xmlns:p14="http://schemas.microsoft.com/office/powerpoint/2010/main" val="3145730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14</a:t>
            </a:fld>
            <a:endParaRPr kumimoji="1" lang="ja-JP" altLang="en-US"/>
          </a:p>
        </p:txBody>
      </p:sp>
    </p:spTree>
    <p:extLst>
      <p:ext uri="{BB962C8B-B14F-4D97-AF65-F5344CB8AC3E}">
        <p14:creationId xmlns:p14="http://schemas.microsoft.com/office/powerpoint/2010/main" val="444837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15</a:t>
            </a:fld>
            <a:endParaRPr kumimoji="1" lang="ja-JP" altLang="en-US"/>
          </a:p>
        </p:txBody>
      </p:sp>
    </p:spTree>
    <p:extLst>
      <p:ext uri="{BB962C8B-B14F-4D97-AF65-F5344CB8AC3E}">
        <p14:creationId xmlns:p14="http://schemas.microsoft.com/office/powerpoint/2010/main" val="3155266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2</a:t>
            </a:fld>
            <a:endParaRPr kumimoji="1" lang="ja-JP" altLang="en-US"/>
          </a:p>
        </p:txBody>
      </p:sp>
    </p:spTree>
    <p:extLst>
      <p:ext uri="{BB962C8B-B14F-4D97-AF65-F5344CB8AC3E}">
        <p14:creationId xmlns:p14="http://schemas.microsoft.com/office/powerpoint/2010/main" val="1952112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3</a:t>
            </a:fld>
            <a:endParaRPr kumimoji="1" lang="ja-JP" altLang="en-US"/>
          </a:p>
        </p:txBody>
      </p:sp>
    </p:spTree>
    <p:extLst>
      <p:ext uri="{BB962C8B-B14F-4D97-AF65-F5344CB8AC3E}">
        <p14:creationId xmlns:p14="http://schemas.microsoft.com/office/powerpoint/2010/main" val="2678809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4</a:t>
            </a:fld>
            <a:endParaRPr kumimoji="1" lang="ja-JP" altLang="en-US"/>
          </a:p>
        </p:txBody>
      </p:sp>
    </p:spTree>
    <p:extLst>
      <p:ext uri="{BB962C8B-B14F-4D97-AF65-F5344CB8AC3E}">
        <p14:creationId xmlns:p14="http://schemas.microsoft.com/office/powerpoint/2010/main" val="1441663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5</a:t>
            </a:fld>
            <a:endParaRPr kumimoji="1" lang="ja-JP" altLang="en-US"/>
          </a:p>
        </p:txBody>
      </p:sp>
    </p:spTree>
    <p:extLst>
      <p:ext uri="{BB962C8B-B14F-4D97-AF65-F5344CB8AC3E}">
        <p14:creationId xmlns:p14="http://schemas.microsoft.com/office/powerpoint/2010/main" val="1859179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6</a:t>
            </a:fld>
            <a:endParaRPr kumimoji="1" lang="ja-JP" altLang="en-US"/>
          </a:p>
        </p:txBody>
      </p:sp>
    </p:spTree>
    <p:extLst>
      <p:ext uri="{BB962C8B-B14F-4D97-AF65-F5344CB8AC3E}">
        <p14:creationId xmlns:p14="http://schemas.microsoft.com/office/powerpoint/2010/main" val="4085548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7</a:t>
            </a:fld>
            <a:endParaRPr kumimoji="1" lang="ja-JP" altLang="en-US"/>
          </a:p>
        </p:txBody>
      </p:sp>
    </p:spTree>
    <p:extLst>
      <p:ext uri="{BB962C8B-B14F-4D97-AF65-F5344CB8AC3E}">
        <p14:creationId xmlns:p14="http://schemas.microsoft.com/office/powerpoint/2010/main" val="4114748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8</a:t>
            </a:fld>
            <a:endParaRPr kumimoji="1" lang="ja-JP" altLang="en-US"/>
          </a:p>
        </p:txBody>
      </p:sp>
    </p:spTree>
    <p:extLst>
      <p:ext uri="{BB962C8B-B14F-4D97-AF65-F5344CB8AC3E}">
        <p14:creationId xmlns:p14="http://schemas.microsoft.com/office/powerpoint/2010/main" val="2361969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9</a:t>
            </a:fld>
            <a:endParaRPr kumimoji="1" lang="ja-JP" altLang="en-US"/>
          </a:p>
        </p:txBody>
      </p:sp>
    </p:spTree>
    <p:extLst>
      <p:ext uri="{BB962C8B-B14F-4D97-AF65-F5344CB8AC3E}">
        <p14:creationId xmlns:p14="http://schemas.microsoft.com/office/powerpoint/2010/main" val="703790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E220A51-F8EA-429A-8E6F-F02BE74E28F7}" type="datetimeFigureOut">
              <a:rPr kumimoji="1" lang="ja-JP" altLang="en-US" smtClean="0"/>
              <a:t>2025/9/30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3912658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E220A51-F8EA-429A-8E6F-F02BE74E28F7}" type="datetimeFigureOut">
              <a:rPr lang="ja-JP" altLang="en-US" smtClean="0"/>
              <a:pPr/>
              <a:t>2025/9/30</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2C9400E4-C46D-48FA-AEA0-ED136F70A0E5}" type="slidenum">
              <a:rPr lang="ja-JP" altLang="en-US" smtClean="0"/>
              <a:pPr/>
              <a:t>‹#›</a:t>
            </a:fld>
            <a:endParaRPr lang="ja-JP" altLang="en-US"/>
          </a:p>
        </p:txBody>
      </p:sp>
    </p:spTree>
    <p:extLst>
      <p:ext uri="{BB962C8B-B14F-4D97-AF65-F5344CB8AC3E}">
        <p14:creationId xmlns:p14="http://schemas.microsoft.com/office/powerpoint/2010/main" val="1840497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E220A51-F8EA-429A-8E6F-F02BE74E28F7}" type="datetimeFigureOut">
              <a:rPr lang="ja-JP" altLang="en-US" smtClean="0"/>
              <a:pPr/>
              <a:t>2025/9/30</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2C9400E4-C46D-48FA-AEA0-ED136F70A0E5}" type="slidenum">
              <a:rPr lang="ja-JP" altLang="en-US" smtClean="0"/>
              <a:pPr/>
              <a:t>‹#›</a:t>
            </a:fld>
            <a:endParaRPr lang="ja-JP" alt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7591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E220A51-F8EA-429A-8E6F-F02BE74E28F7}" type="datetimeFigureOut">
              <a:rPr lang="ja-JP" altLang="en-US" smtClean="0"/>
              <a:pPr/>
              <a:t>2025/9/30</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2C9400E4-C46D-48FA-AEA0-ED136F70A0E5}" type="slidenum">
              <a:rPr lang="ja-JP" altLang="en-US" smtClean="0"/>
              <a:pPr/>
              <a:t>‹#›</a:t>
            </a:fld>
            <a:endParaRPr lang="ja-JP" altLang="en-US"/>
          </a:p>
        </p:txBody>
      </p:sp>
    </p:spTree>
    <p:extLst>
      <p:ext uri="{BB962C8B-B14F-4D97-AF65-F5344CB8AC3E}">
        <p14:creationId xmlns:p14="http://schemas.microsoft.com/office/powerpoint/2010/main" val="1812322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E220A51-F8EA-429A-8E6F-F02BE74E28F7}" type="datetimeFigureOut">
              <a:rPr lang="ja-JP" altLang="en-US" smtClean="0"/>
              <a:pPr/>
              <a:t>2025/9/30</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2C9400E4-C46D-48FA-AEA0-ED136F70A0E5}" type="slidenum">
              <a:rPr lang="ja-JP" altLang="en-US" smtClean="0"/>
              <a:pPr/>
              <a:t>‹#›</a:t>
            </a:fld>
            <a:endParaRPr lang="ja-JP" alt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9150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E220A51-F8EA-429A-8E6F-F02BE74E28F7}" type="datetimeFigureOut">
              <a:rPr lang="ja-JP" altLang="en-US" smtClean="0"/>
              <a:pPr/>
              <a:t>2025/9/30</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2C9400E4-C46D-48FA-AEA0-ED136F70A0E5}" type="slidenum">
              <a:rPr lang="ja-JP" altLang="en-US" smtClean="0"/>
              <a:pPr/>
              <a:t>‹#›</a:t>
            </a:fld>
            <a:endParaRPr lang="ja-JP" altLang="en-US"/>
          </a:p>
        </p:txBody>
      </p:sp>
    </p:spTree>
    <p:extLst>
      <p:ext uri="{BB962C8B-B14F-4D97-AF65-F5344CB8AC3E}">
        <p14:creationId xmlns:p14="http://schemas.microsoft.com/office/powerpoint/2010/main" val="3441710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E220A51-F8EA-429A-8E6F-F02BE74E28F7}" type="datetimeFigureOut">
              <a:rPr lang="ja-JP" altLang="en-US" smtClean="0"/>
              <a:pPr/>
              <a:t>2025/9/30</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2C9400E4-C46D-48FA-AEA0-ED136F70A0E5}" type="slidenum">
              <a:rPr lang="ja-JP" altLang="en-US" smtClean="0"/>
              <a:pPr/>
              <a:t>‹#›</a:t>
            </a:fld>
            <a:endParaRPr lang="ja-JP" altLang="en-US"/>
          </a:p>
        </p:txBody>
      </p:sp>
    </p:spTree>
    <p:extLst>
      <p:ext uri="{BB962C8B-B14F-4D97-AF65-F5344CB8AC3E}">
        <p14:creationId xmlns:p14="http://schemas.microsoft.com/office/powerpoint/2010/main" val="2557170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E220A51-F8EA-429A-8E6F-F02BE74E28F7}" type="datetimeFigureOut">
              <a:rPr lang="ja-JP" altLang="en-US" smtClean="0"/>
              <a:pPr/>
              <a:t>2025/9/30</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2C9400E4-C46D-48FA-AEA0-ED136F70A0E5}" type="slidenum">
              <a:rPr lang="ja-JP" altLang="en-US" smtClean="0"/>
              <a:pPr/>
              <a:t>‹#›</a:t>
            </a:fld>
            <a:endParaRPr lang="ja-JP" altLang="en-US"/>
          </a:p>
        </p:txBody>
      </p:sp>
    </p:spTree>
    <p:extLst>
      <p:ext uri="{BB962C8B-B14F-4D97-AF65-F5344CB8AC3E}">
        <p14:creationId xmlns:p14="http://schemas.microsoft.com/office/powerpoint/2010/main" val="731694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E220A51-F8EA-429A-8E6F-F02BE74E28F7}" type="datetimeFigureOut">
              <a:rPr lang="ja-JP" altLang="en-US" smtClean="0"/>
              <a:pPr/>
              <a:t>2025/9/30</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2C9400E4-C46D-48FA-AEA0-ED136F70A0E5}" type="slidenum">
              <a:rPr lang="ja-JP" altLang="en-US" smtClean="0"/>
              <a:pPr/>
              <a:t>‹#›</a:t>
            </a:fld>
            <a:endParaRPr lang="ja-JP" altLang="en-US"/>
          </a:p>
        </p:txBody>
      </p:sp>
    </p:spTree>
    <p:extLst>
      <p:ext uri="{BB962C8B-B14F-4D97-AF65-F5344CB8AC3E}">
        <p14:creationId xmlns:p14="http://schemas.microsoft.com/office/powerpoint/2010/main" val="156848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E220A51-F8EA-429A-8E6F-F02BE74E28F7}" type="datetimeFigureOut">
              <a:rPr kumimoji="1" lang="ja-JP" altLang="en-US" smtClean="0"/>
              <a:t>2025/9/30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2407986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E220A51-F8EA-429A-8E6F-F02BE74E28F7}" type="datetimeFigureOut">
              <a:rPr lang="ja-JP" altLang="en-US" smtClean="0"/>
              <a:pPr/>
              <a:t>2025/9/30</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2C9400E4-C46D-48FA-AEA0-ED136F70A0E5}" type="slidenum">
              <a:rPr lang="ja-JP" altLang="en-US" smtClean="0"/>
              <a:pPr/>
              <a:t>‹#›</a:t>
            </a:fld>
            <a:endParaRPr lang="ja-JP" altLang="en-US"/>
          </a:p>
        </p:txBody>
      </p:sp>
    </p:spTree>
    <p:extLst>
      <p:ext uri="{BB962C8B-B14F-4D97-AF65-F5344CB8AC3E}">
        <p14:creationId xmlns:p14="http://schemas.microsoft.com/office/powerpoint/2010/main" val="362507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E220A51-F8EA-429A-8E6F-F02BE74E28F7}" type="datetimeFigureOut">
              <a:rPr lang="ja-JP" altLang="en-US" smtClean="0"/>
              <a:pPr/>
              <a:t>2025/9/30</a:t>
            </a:fld>
            <a:endParaRPr lang="ja-JP" alt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2C9400E4-C46D-48FA-AEA0-ED136F70A0E5}" type="slidenum">
              <a:rPr lang="ja-JP" altLang="en-US" smtClean="0"/>
              <a:pPr/>
              <a:t>‹#›</a:t>
            </a:fld>
            <a:endParaRPr lang="ja-JP" altLang="en-US"/>
          </a:p>
        </p:txBody>
      </p:sp>
    </p:spTree>
    <p:extLst>
      <p:ext uri="{BB962C8B-B14F-4D97-AF65-F5344CB8AC3E}">
        <p14:creationId xmlns:p14="http://schemas.microsoft.com/office/powerpoint/2010/main" val="40954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E220A51-F8EA-429A-8E6F-F02BE74E28F7}" type="datetimeFigureOut">
              <a:rPr kumimoji="1" lang="ja-JP" altLang="en-US" smtClean="0"/>
              <a:t>2025/9/30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2682886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20A51-F8EA-429A-8E6F-F02BE74E28F7}" type="datetimeFigureOut">
              <a:rPr kumimoji="1" lang="ja-JP" altLang="en-US" smtClean="0"/>
              <a:t>2025/9/30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extLst>
      <p:ext uri="{BB962C8B-B14F-4D97-AF65-F5344CB8AC3E}">
        <p14:creationId xmlns:p14="http://schemas.microsoft.com/office/powerpoint/2010/main" val="272087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ja-JP" altLang="en-US"/>
              <a:t>マスター タイトルの書式設定</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E220A51-F8EA-429A-8E6F-F02BE74E28F7}" type="datetimeFigureOut">
              <a:rPr lang="ja-JP" altLang="en-US" smtClean="0"/>
              <a:pPr/>
              <a:t>2025/9/30</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2C9400E4-C46D-48FA-AEA0-ED136F70A0E5}" type="slidenum">
              <a:rPr lang="ja-JP" altLang="en-US" smtClean="0"/>
              <a:pPr/>
              <a:t>‹#›</a:t>
            </a:fld>
            <a:endParaRPr lang="ja-JP" altLang="en-US"/>
          </a:p>
        </p:txBody>
      </p:sp>
    </p:spTree>
    <p:extLst>
      <p:ext uri="{BB962C8B-B14F-4D97-AF65-F5344CB8AC3E}">
        <p14:creationId xmlns:p14="http://schemas.microsoft.com/office/powerpoint/2010/main" val="386606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2C9400E4-C46D-48FA-AEA0-ED136F70A0E5}" type="slidenum">
              <a:rPr lang="ja-JP" altLang="en-US" smtClean="0"/>
              <a:pPr/>
              <a:t>‹#›</a:t>
            </a:fld>
            <a:endParaRPr lang="ja-JP" altLang="en-US"/>
          </a:p>
        </p:txBody>
      </p:sp>
      <p:sp>
        <p:nvSpPr>
          <p:cNvPr id="5" name="Date Placeholder 4"/>
          <p:cNvSpPr>
            <a:spLocks noGrp="1"/>
          </p:cNvSpPr>
          <p:nvPr>
            <p:ph type="dt" sz="half" idx="10"/>
          </p:nvPr>
        </p:nvSpPr>
        <p:spPr/>
        <p:txBody>
          <a:bodyPr/>
          <a:lstStyle/>
          <a:p>
            <a:fld id="{3E220A51-F8EA-429A-8E6F-F02BE74E28F7}" type="datetimeFigureOut">
              <a:rPr lang="ja-JP" altLang="en-US" smtClean="0"/>
              <a:pPr/>
              <a:t>2025/9/30</a:t>
            </a:fld>
            <a:endParaRPr lang="ja-JP" altLang="en-US"/>
          </a:p>
        </p:txBody>
      </p:sp>
    </p:spTree>
    <p:extLst>
      <p:ext uri="{BB962C8B-B14F-4D97-AF65-F5344CB8AC3E}">
        <p14:creationId xmlns:p14="http://schemas.microsoft.com/office/powerpoint/2010/main" val="50882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3E220A51-F8EA-429A-8E6F-F02BE74E28F7}" type="datetimeFigureOut">
              <a:rPr lang="ja-JP" altLang="en-US" smtClean="0"/>
              <a:pPr/>
              <a:t>2025/9/30</a:t>
            </a:fld>
            <a:endParaRPr lang="ja-JP" alt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ja-JP" alt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2C9400E4-C46D-48FA-AEA0-ED136F70A0E5}" type="slidenum">
              <a:rPr lang="ja-JP" altLang="en-US" smtClean="0"/>
              <a:pPr/>
              <a:t>‹#›</a:t>
            </a:fld>
            <a:endParaRPr lang="ja-JP" altLang="en-US"/>
          </a:p>
        </p:txBody>
      </p:sp>
    </p:spTree>
    <p:extLst>
      <p:ext uri="{BB962C8B-B14F-4D97-AF65-F5344CB8AC3E}">
        <p14:creationId xmlns:p14="http://schemas.microsoft.com/office/powerpoint/2010/main" val="156990126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Lst>
  <p:txStyles>
    <p:titleStyle>
      <a:lvl1pPr algn="l" defTabSz="342900" rtl="0" eaLnBrk="1" latinLnBrk="0" hangingPunct="1">
        <a:spcBef>
          <a:spcPct val="0"/>
        </a:spcBef>
        <a:buNone/>
        <a:defRPr kumimoji="1" sz="27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B56BDF-C1D3-0BCE-C15C-496BCC3C2C1F}"/>
              </a:ext>
            </a:extLst>
          </p:cNvPr>
          <p:cNvSpPr>
            <a:spLocks noGrp="1"/>
          </p:cNvSpPr>
          <p:nvPr>
            <p:ph type="ctrTitle"/>
          </p:nvPr>
        </p:nvSpPr>
        <p:spPr>
          <a:xfrm>
            <a:off x="699694" y="1505072"/>
            <a:ext cx="7315202" cy="1472374"/>
          </a:xfrm>
        </p:spPr>
        <p:txBody>
          <a:bodyPr/>
          <a:lstStyle/>
          <a:p>
            <a:pPr algn="l"/>
            <a:r>
              <a:rPr kumimoji="1" lang="ja-JP" altLang="en-US" sz="4000" b="1" dirty="0">
                <a:solidFill>
                  <a:srgbClr val="002060"/>
                </a:solidFill>
                <a:latin typeface="BIZ UDゴシック"/>
                <a:ea typeface="BIZ UDPゴシック"/>
              </a:rPr>
              <a:t>中野区男女共同参画センターに</a:t>
            </a:r>
            <a:br>
              <a:rPr kumimoji="1" lang="en-US" altLang="ja-JP" sz="4000" b="1" dirty="0">
                <a:solidFill>
                  <a:srgbClr val="002060"/>
                </a:solidFill>
                <a:latin typeface="BIZ UDゴシック"/>
                <a:ea typeface="BIZ UDPゴシック"/>
              </a:rPr>
            </a:br>
            <a:r>
              <a:rPr kumimoji="1" lang="en-US" altLang="ja-JP" sz="4000" b="1" dirty="0">
                <a:solidFill>
                  <a:srgbClr val="002060"/>
                </a:solidFill>
                <a:latin typeface="BIZ UDゴシック"/>
                <a:ea typeface="BIZ UDPゴシック"/>
              </a:rPr>
              <a:t>       </a:t>
            </a:r>
            <a:r>
              <a:rPr kumimoji="1" lang="ja-JP" altLang="en-US" sz="4000" b="1" dirty="0">
                <a:solidFill>
                  <a:srgbClr val="002060"/>
                </a:solidFill>
                <a:latin typeface="BIZ UDゴシック"/>
                <a:ea typeface="BIZ UDPゴシック"/>
              </a:rPr>
              <a:t>おける取組</a:t>
            </a:r>
          </a:p>
        </p:txBody>
      </p:sp>
      <p:sp>
        <p:nvSpPr>
          <p:cNvPr id="3" name="字幕 2">
            <a:extLst>
              <a:ext uri="{FF2B5EF4-FFF2-40B4-BE49-F238E27FC236}">
                <a16:creationId xmlns:a16="http://schemas.microsoft.com/office/drawing/2014/main" id="{09107295-3358-0B6F-D8C6-7B72DBBEC509}"/>
              </a:ext>
            </a:extLst>
          </p:cNvPr>
          <p:cNvSpPr>
            <a:spLocks noGrp="1"/>
          </p:cNvSpPr>
          <p:nvPr>
            <p:ph type="subTitle" idx="1"/>
          </p:nvPr>
        </p:nvSpPr>
        <p:spPr>
          <a:xfrm>
            <a:off x="1991638" y="3965051"/>
            <a:ext cx="6150279" cy="888785"/>
          </a:xfrm>
        </p:spPr>
        <p:txBody>
          <a:bodyPr>
            <a:normAutofit/>
          </a:bodyPr>
          <a:lstStyle/>
          <a:p>
            <a:pPr algn="l"/>
            <a:r>
              <a:rPr kumimoji="1" lang="ja-JP" altLang="en-US" sz="1800">
                <a:solidFill>
                  <a:srgbClr val="002060"/>
                </a:solidFill>
                <a:latin typeface="BIZ UDPゴシック" panose="020B0400000000000000" pitchFamily="50" charset="-128"/>
                <a:ea typeface="BIZ UDPゴシック" panose="020B0400000000000000" pitchFamily="50" charset="-128"/>
              </a:rPr>
              <a:t>中野区企画部</a:t>
            </a:r>
            <a:endParaRPr kumimoji="1" lang="en-US" altLang="ja-JP" sz="1800">
              <a:solidFill>
                <a:srgbClr val="002060"/>
              </a:solidFill>
              <a:latin typeface="BIZ UDPゴシック" panose="020B0400000000000000" pitchFamily="50" charset="-128"/>
              <a:ea typeface="BIZ UDPゴシック" panose="020B0400000000000000" pitchFamily="50" charset="-128"/>
            </a:endParaRPr>
          </a:p>
          <a:p>
            <a:pPr algn="l"/>
            <a:r>
              <a:rPr kumimoji="1" lang="ja-JP" altLang="en-US" sz="1800">
                <a:solidFill>
                  <a:srgbClr val="002060"/>
                </a:solidFill>
                <a:latin typeface="BIZ UDPゴシック" panose="020B0400000000000000" pitchFamily="50" charset="-128"/>
                <a:ea typeface="BIZ UDPゴシック" panose="020B0400000000000000" pitchFamily="50" charset="-128"/>
              </a:rPr>
              <a:t>ユニバーサルデザイン推進担当課長   大場　大輔</a:t>
            </a:r>
          </a:p>
        </p:txBody>
      </p:sp>
      <p:sp>
        <p:nvSpPr>
          <p:cNvPr id="4" name="テキスト ボックス 3">
            <a:extLst>
              <a:ext uri="{FF2B5EF4-FFF2-40B4-BE49-F238E27FC236}">
                <a16:creationId xmlns:a16="http://schemas.microsoft.com/office/drawing/2014/main" id="{3B8C0D31-6250-B440-9181-5E936518E372}"/>
              </a:ext>
            </a:extLst>
          </p:cNvPr>
          <p:cNvSpPr txBox="1"/>
          <p:nvPr/>
        </p:nvSpPr>
        <p:spPr>
          <a:xfrm>
            <a:off x="5066777" y="286634"/>
            <a:ext cx="2960476" cy="461665"/>
          </a:xfrm>
          <a:prstGeom prst="rect">
            <a:avLst/>
          </a:prstGeom>
          <a:noFill/>
        </p:spPr>
        <p:txBody>
          <a:bodyPr wrap="square" lIns="91440" tIns="45720" rIns="91440" bIns="45720" rtlCol="0" anchor="t">
            <a:spAutoFit/>
          </a:bodyPr>
          <a:lstStyle/>
          <a:p>
            <a:pPr algn="r"/>
            <a:r>
              <a:rPr kumimoji="1" lang="en-US" altLang="ja-JP" sz="1200" dirty="0">
                <a:solidFill>
                  <a:srgbClr val="002060"/>
                </a:solidFill>
                <a:latin typeface="BIZ UDPゴシック" panose="020B0400000000000000" pitchFamily="50" charset="-128"/>
                <a:ea typeface="BIZ UDPゴシック"/>
              </a:rPr>
              <a:t>2025/11/13</a:t>
            </a:r>
            <a:endParaRPr kumimoji="1" lang="en-US" altLang="ja-JP" sz="1200" dirty="0">
              <a:solidFill>
                <a:srgbClr val="002060"/>
              </a:solidFill>
              <a:latin typeface="BIZ UDPゴシック" panose="020B0400000000000000" pitchFamily="50" charset="-128"/>
              <a:ea typeface="BIZ UDPゴシック" panose="020B0400000000000000" pitchFamily="50" charset="-128"/>
            </a:endParaRPr>
          </a:p>
          <a:p>
            <a:pPr algn="r"/>
            <a:r>
              <a:rPr lang="ja-JP" altLang="en-US" sz="1200" dirty="0">
                <a:solidFill>
                  <a:srgbClr val="002060"/>
                </a:solidFill>
                <a:latin typeface="BIZ UDPゴシック" panose="020B0400000000000000" pitchFamily="50" charset="-128"/>
                <a:ea typeface="BIZ UDPゴシック"/>
              </a:rPr>
              <a:t>第2期第4回中野区人権施策推進審議会</a:t>
            </a:r>
          </a:p>
        </p:txBody>
      </p:sp>
    </p:spTree>
    <p:extLst>
      <p:ext uri="{BB962C8B-B14F-4D97-AF65-F5344CB8AC3E}">
        <p14:creationId xmlns:p14="http://schemas.microsoft.com/office/powerpoint/2010/main" val="2630927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12">
            <a:extLst>
              <a:ext uri="{FF2B5EF4-FFF2-40B4-BE49-F238E27FC236}">
                <a16:creationId xmlns:a16="http://schemas.microsoft.com/office/drawing/2014/main" id="{2D83E402-2562-8201-7016-2C048BC5B658}"/>
              </a:ext>
            </a:extLst>
          </p:cNvPr>
          <p:cNvSpPr txBox="1"/>
          <p:nvPr/>
        </p:nvSpPr>
        <p:spPr>
          <a:xfrm>
            <a:off x="-10271" y="5500"/>
            <a:ext cx="9142082" cy="46166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lang="ja-JP" altLang="en-US"/>
            </a:pPr>
            <a:r>
              <a:rPr lang="ja-JP" altLang="en-US" sz="2400" dirty="0">
                <a:latin typeface="BIZ UDPゴシック"/>
                <a:ea typeface="BIZ UDPゴシック"/>
              </a:rPr>
              <a:t>　</a:t>
            </a:r>
            <a:r>
              <a:rPr lang="ja-JP" altLang="en-US" sz="2400" b="1" dirty="0">
                <a:latin typeface="BIZ UDPゴシック"/>
                <a:ea typeface="BIZ UDPゴシック"/>
              </a:rPr>
              <a:t>３</a:t>
            </a:r>
            <a:r>
              <a:rPr lang="en-US" altLang="ja-JP" sz="2400" b="1" dirty="0">
                <a:latin typeface="BIZ UDPゴシック"/>
                <a:ea typeface="BIZ UDPゴシック"/>
              </a:rPr>
              <a:t>.</a:t>
            </a:r>
            <a:r>
              <a:rPr lang="ja-JP" altLang="en-US" sz="2400" b="1" dirty="0">
                <a:latin typeface="BIZ UDPゴシック"/>
                <a:ea typeface="BIZ UDPゴシック"/>
              </a:rPr>
              <a:t>生活上の困難に対する支援　</a:t>
            </a:r>
          </a:p>
        </p:txBody>
      </p:sp>
      <p:sp>
        <p:nvSpPr>
          <p:cNvPr id="6" name="テキスト ボックス 5">
            <a:extLst>
              <a:ext uri="{FF2B5EF4-FFF2-40B4-BE49-F238E27FC236}">
                <a16:creationId xmlns:a16="http://schemas.microsoft.com/office/drawing/2014/main" id="{51F5E266-3A5E-C85F-A3F5-9C4C8F1F810F}"/>
              </a:ext>
            </a:extLst>
          </p:cNvPr>
          <p:cNvSpPr txBox="1"/>
          <p:nvPr/>
        </p:nvSpPr>
        <p:spPr>
          <a:xfrm>
            <a:off x="605443" y="730893"/>
            <a:ext cx="4059008" cy="400110"/>
          </a:xfrm>
          <a:prstGeom prst="rect">
            <a:avLst/>
          </a:prstGeom>
          <a:noFill/>
        </p:spPr>
        <p:txBody>
          <a:bodyPr wrap="square" rtlCol="0">
            <a:spAutoFit/>
          </a:bodyPr>
          <a:lstStyle/>
          <a:p>
            <a:r>
              <a:rPr kumimoji="1" lang="ja-JP" altLang="en-US" sz="2000" b="1" dirty="0">
                <a:solidFill>
                  <a:srgbClr val="FF0000"/>
                </a:solidFill>
                <a:latin typeface="BIZ UDPゴシック" panose="020B0400000000000000" pitchFamily="50" charset="-128"/>
                <a:ea typeface="BIZ UDPゴシック" panose="020B0400000000000000" pitchFamily="50" charset="-128"/>
              </a:rPr>
              <a:t>★支援調整会議の実施</a:t>
            </a:r>
          </a:p>
        </p:txBody>
      </p:sp>
      <p:sp>
        <p:nvSpPr>
          <p:cNvPr id="7" name="テキスト 14">
            <a:extLst>
              <a:ext uri="{FF2B5EF4-FFF2-40B4-BE49-F238E27FC236}">
                <a16:creationId xmlns:a16="http://schemas.microsoft.com/office/drawing/2014/main" id="{F535AB89-D0FE-3F4C-41BB-5A8ACE65B9F1}"/>
              </a:ext>
            </a:extLst>
          </p:cNvPr>
          <p:cNvSpPr txBox="1"/>
          <p:nvPr/>
        </p:nvSpPr>
        <p:spPr>
          <a:xfrm>
            <a:off x="668217" y="1199195"/>
            <a:ext cx="6637588" cy="1323439"/>
          </a:xfrm>
          <a:prstGeom prst="rect">
            <a:avLst/>
          </a:prstGeom>
          <a:solidFill>
            <a:schemeClr val="accent1">
              <a:lumMod val="20000"/>
              <a:lumOff val="80000"/>
            </a:schemeClr>
          </a:solidFill>
        </p:spPr>
        <p:txBody>
          <a:bodyPr wrap="square">
            <a:spAutoFit/>
          </a:bodyPr>
          <a:lstStyle/>
          <a:p>
            <a:pPr marL="266700" algn="just"/>
            <a:r>
              <a:rPr lang="ja-JP" altLang="ja-JP"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困難な問題を抱える女性への支援に関する法律」が令和６年４月１日に施行され、関係機関等が支援対象者に関する情報や考え方を円滑に共有し、適切に連携して対応するために、支援調整会議の設置が求められており、区では令和６年度に設置し、実務者会議を実施した。会議のメンバーが</a:t>
            </a:r>
            <a:r>
              <a:rPr lang="en-US" altLang="ja-JP"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DV</a:t>
            </a:r>
            <a:r>
              <a:rPr lang="ja-JP" altLang="ja-JP"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防止連絡会と重なることから、同日開催とした。</a:t>
            </a:r>
          </a:p>
        </p:txBody>
      </p:sp>
      <p:sp>
        <p:nvSpPr>
          <p:cNvPr id="10" name="テキスト ボックス 9">
            <a:extLst>
              <a:ext uri="{FF2B5EF4-FFF2-40B4-BE49-F238E27FC236}">
                <a16:creationId xmlns:a16="http://schemas.microsoft.com/office/drawing/2014/main" id="{CEA6A910-AEB9-98B5-38DA-B6CC0370821C}"/>
              </a:ext>
            </a:extLst>
          </p:cNvPr>
          <p:cNvSpPr txBox="1"/>
          <p:nvPr/>
        </p:nvSpPr>
        <p:spPr>
          <a:xfrm>
            <a:off x="668217" y="2574677"/>
            <a:ext cx="646331" cy="276999"/>
          </a:xfrm>
          <a:prstGeom prst="rect">
            <a:avLst/>
          </a:prstGeom>
          <a:noFill/>
        </p:spPr>
        <p:txBody>
          <a:bodyPr wrap="none" rtlCol="0">
            <a:spAutoFit/>
          </a:bodyPr>
          <a:lstStyle/>
          <a:p>
            <a:r>
              <a:rPr kumimoji="1" lang="ja-JP" altLang="en-US" sz="1200">
                <a:latin typeface="BIZ UDPゴシック" panose="020B0400000000000000" pitchFamily="50" charset="-128"/>
                <a:ea typeface="BIZ UDPゴシック" panose="020B0400000000000000" pitchFamily="50" charset="-128"/>
              </a:rPr>
              <a:t>出席者</a:t>
            </a:r>
          </a:p>
        </p:txBody>
      </p:sp>
      <p:graphicFrame>
        <p:nvGraphicFramePr>
          <p:cNvPr id="11" name="表 10">
            <a:extLst>
              <a:ext uri="{FF2B5EF4-FFF2-40B4-BE49-F238E27FC236}">
                <a16:creationId xmlns:a16="http://schemas.microsoft.com/office/drawing/2014/main" id="{50963CCE-2245-081B-98D7-48142C760D74}"/>
              </a:ext>
            </a:extLst>
          </p:cNvPr>
          <p:cNvGraphicFramePr>
            <a:graphicFrameLocks noGrp="1"/>
          </p:cNvGraphicFramePr>
          <p:nvPr>
            <p:extLst>
              <p:ext uri="{D42A27DB-BD31-4B8C-83A1-F6EECF244321}">
                <p14:modId xmlns:p14="http://schemas.microsoft.com/office/powerpoint/2010/main" val="2686696824"/>
              </p:ext>
            </p:extLst>
          </p:nvPr>
        </p:nvGraphicFramePr>
        <p:xfrm>
          <a:off x="928132" y="2880672"/>
          <a:ext cx="6117758" cy="2010427"/>
        </p:xfrm>
        <a:graphic>
          <a:graphicData uri="http://schemas.openxmlformats.org/drawingml/2006/table">
            <a:tbl>
              <a:tblPr firstRow="1" firstCol="1" bandRow="1"/>
              <a:tblGrid>
                <a:gridCol w="3292713">
                  <a:extLst>
                    <a:ext uri="{9D8B030D-6E8A-4147-A177-3AD203B41FA5}">
                      <a16:colId xmlns:a16="http://schemas.microsoft.com/office/drawing/2014/main" val="3302157695"/>
                    </a:ext>
                  </a:extLst>
                </a:gridCol>
                <a:gridCol w="2825045">
                  <a:extLst>
                    <a:ext uri="{9D8B030D-6E8A-4147-A177-3AD203B41FA5}">
                      <a16:colId xmlns:a16="http://schemas.microsoft.com/office/drawing/2014/main" val="2075665681"/>
                    </a:ext>
                  </a:extLst>
                </a:gridCol>
              </a:tblGrid>
              <a:tr h="179817">
                <a:tc>
                  <a:txBody>
                    <a:bodyPr/>
                    <a:lstStyle/>
                    <a:p>
                      <a:pPr algn="ctr"/>
                      <a:r>
                        <a:rPr lang="ja-JP" sz="900" b="1" kern="100">
                          <a:effectLst/>
                          <a:latin typeface="Century" panose="02040604050505020304" pitchFamily="18" charset="0"/>
                          <a:ea typeface="BIZ UDゴシック" panose="020B0400000000000000" pitchFamily="49" charset="-128"/>
                          <a:cs typeface="Times New Roman" panose="02020603050405020304" pitchFamily="18" charset="0"/>
                        </a:rPr>
                        <a:t>庁内機関</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b="1" kern="100">
                          <a:effectLst/>
                          <a:latin typeface="Century" panose="02040604050505020304" pitchFamily="18" charset="0"/>
                          <a:ea typeface="BIZ UDゴシック" panose="020B0400000000000000" pitchFamily="49" charset="-128"/>
                          <a:cs typeface="Times New Roman" panose="02020603050405020304" pitchFamily="18" charset="0"/>
                        </a:rPr>
                        <a:t>外部機関</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316124"/>
                  </a:ext>
                </a:extLst>
              </a:tr>
              <a:tr h="178804">
                <a:tc>
                  <a:txBody>
                    <a:bodyPr/>
                    <a:lstStyle/>
                    <a:p>
                      <a:pPr algn="just"/>
                      <a:r>
                        <a:rPr lang="ja-JP" sz="900" kern="100">
                          <a:effectLst/>
                          <a:latin typeface="Century" panose="02040604050505020304" pitchFamily="18" charset="0"/>
                          <a:ea typeface="BIZ UDゴシック" panose="020B0400000000000000" pitchFamily="49" charset="-128"/>
                          <a:cs typeface="Times New Roman" panose="02020603050405020304" pitchFamily="18" charset="0"/>
                        </a:rPr>
                        <a:t>①　企画課（男女共同参画センター）※事務局</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a:effectLst/>
                          <a:latin typeface="Century" panose="02040604050505020304" pitchFamily="18" charset="0"/>
                          <a:ea typeface="BIZ UDゴシック" panose="020B0400000000000000" pitchFamily="49" charset="-128"/>
                          <a:cs typeface="Times New Roman" panose="02020603050405020304" pitchFamily="18" charset="0"/>
                        </a:rPr>
                        <a:t>①　認定ＮＰＯ法人女性のスペース結</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589522"/>
                  </a:ext>
                </a:extLst>
              </a:tr>
              <a:tr h="185899">
                <a:tc>
                  <a:txBody>
                    <a:bodyPr/>
                    <a:lstStyle/>
                    <a:p>
                      <a:pPr algn="just"/>
                      <a:r>
                        <a:rPr lang="ja-JP" sz="900" kern="100">
                          <a:effectLst/>
                          <a:latin typeface="Century" panose="02040604050505020304" pitchFamily="18" charset="0"/>
                          <a:ea typeface="BIZ UDゴシック" panose="020B0400000000000000" pitchFamily="49" charset="-128"/>
                          <a:cs typeface="Times New Roman" panose="02020603050405020304" pitchFamily="18" charset="0"/>
                        </a:rPr>
                        <a:t>②　戸籍住民課</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a:effectLst/>
                          <a:latin typeface="Century" panose="02040604050505020304" pitchFamily="18" charset="0"/>
                          <a:ea typeface="BIZ UDゴシック" panose="020B0400000000000000" pitchFamily="49" charset="-128"/>
                          <a:cs typeface="Times New Roman" panose="02020603050405020304" pitchFamily="18" charset="0"/>
                        </a:rPr>
                        <a:t>②　中野区医師会</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0243026"/>
                  </a:ext>
                </a:extLst>
              </a:tr>
              <a:tr h="185899">
                <a:tc>
                  <a:txBody>
                    <a:bodyPr/>
                    <a:lstStyle/>
                    <a:p>
                      <a:pPr algn="just"/>
                      <a:r>
                        <a:rPr lang="ja-JP" sz="900" kern="100">
                          <a:effectLst/>
                          <a:latin typeface="Century" panose="02040604050505020304" pitchFamily="18" charset="0"/>
                          <a:ea typeface="BIZ UDゴシック" panose="020B0400000000000000" pitchFamily="49" charset="-128"/>
                          <a:cs typeface="Times New Roman" panose="02020603050405020304" pitchFamily="18" charset="0"/>
                        </a:rPr>
                        <a:t>③　保育園・幼稚園課</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a:effectLst/>
                          <a:latin typeface="Century" panose="02040604050505020304" pitchFamily="18" charset="0"/>
                          <a:ea typeface="BIZ UDゴシック" panose="020B0400000000000000" pitchFamily="49" charset="-128"/>
                          <a:cs typeface="Times New Roman" panose="02020603050405020304" pitchFamily="18" charset="0"/>
                        </a:rPr>
                        <a:t>③　中野区歯科医師会</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2524332"/>
                  </a:ext>
                </a:extLst>
              </a:tr>
              <a:tr h="178804">
                <a:tc>
                  <a:txBody>
                    <a:bodyPr/>
                    <a:lstStyle/>
                    <a:p>
                      <a:pPr algn="just"/>
                      <a:r>
                        <a:rPr lang="ja-JP" sz="900" kern="100">
                          <a:effectLst/>
                          <a:latin typeface="Century" panose="02040604050505020304" pitchFamily="18" charset="0"/>
                          <a:ea typeface="BIZ UDゴシック" panose="020B0400000000000000" pitchFamily="49" charset="-128"/>
                          <a:cs typeface="Times New Roman" panose="02020603050405020304" pitchFamily="18" charset="0"/>
                        </a:rPr>
                        <a:t>④　子育て支援課</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a:effectLst/>
                          <a:latin typeface="Century" panose="02040604050505020304" pitchFamily="18" charset="0"/>
                          <a:ea typeface="BIZ UDゴシック" panose="020B0400000000000000" pitchFamily="49" charset="-128"/>
                          <a:cs typeface="Times New Roman" panose="02020603050405020304" pitchFamily="18" charset="0"/>
                        </a:rPr>
                        <a:t>④　中野警察署</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081726"/>
                  </a:ext>
                </a:extLst>
              </a:tr>
              <a:tr h="185899">
                <a:tc>
                  <a:txBody>
                    <a:bodyPr/>
                    <a:lstStyle/>
                    <a:p>
                      <a:pPr algn="just"/>
                      <a:r>
                        <a:rPr lang="ja-JP" sz="900" kern="100">
                          <a:effectLst/>
                          <a:latin typeface="Century" panose="02040604050505020304" pitchFamily="18" charset="0"/>
                          <a:ea typeface="BIZ UDゴシック" panose="020B0400000000000000" pitchFamily="49" charset="-128"/>
                          <a:cs typeface="Times New Roman" panose="02020603050405020304" pitchFamily="18" charset="0"/>
                        </a:rPr>
                        <a:t>⑤　子ども・若者相談課（子ども・若者支援センター）</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a:effectLst/>
                          <a:latin typeface="Century" panose="02040604050505020304" pitchFamily="18" charset="0"/>
                          <a:ea typeface="BIZ UDゴシック" panose="020B0400000000000000" pitchFamily="49" charset="-128"/>
                          <a:cs typeface="Times New Roman" panose="02020603050405020304" pitchFamily="18" charset="0"/>
                        </a:rPr>
                        <a:t>⑤　野方警察署</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9346189"/>
                  </a:ext>
                </a:extLst>
              </a:tr>
              <a:tr h="185899">
                <a:tc>
                  <a:txBody>
                    <a:bodyPr/>
                    <a:lstStyle/>
                    <a:p>
                      <a:pPr algn="just"/>
                      <a:r>
                        <a:rPr lang="ja-JP" sz="900" kern="100">
                          <a:effectLst/>
                          <a:latin typeface="Century" panose="02040604050505020304" pitchFamily="18" charset="0"/>
                          <a:ea typeface="BIZ UDゴシック" panose="020B0400000000000000" pitchFamily="49" charset="-128"/>
                          <a:cs typeface="Times New Roman" panose="02020603050405020304" pitchFamily="18" charset="0"/>
                        </a:rPr>
                        <a:t>⑥　児童福祉課（児童相談所）</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a:effectLst/>
                          <a:latin typeface="Century" panose="02040604050505020304" pitchFamily="18" charset="0"/>
                          <a:ea typeface="BIZ UDゴシック" panose="020B0400000000000000" pitchFamily="49" charset="-128"/>
                          <a:cs typeface="Times New Roman" panose="02020603050405020304" pitchFamily="18" charset="0"/>
                        </a:rPr>
                        <a:t>⑥　警視庁新宿少年センター</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524434"/>
                  </a:ext>
                </a:extLst>
              </a:tr>
              <a:tr h="178804">
                <a:tc>
                  <a:txBody>
                    <a:bodyPr/>
                    <a:lstStyle/>
                    <a:p>
                      <a:pPr algn="just"/>
                      <a:r>
                        <a:rPr lang="ja-JP" sz="900" kern="100">
                          <a:effectLst/>
                          <a:latin typeface="Century" panose="02040604050505020304" pitchFamily="18" charset="0"/>
                          <a:ea typeface="BIZ UDゴシック" panose="020B0400000000000000" pitchFamily="49" charset="-128"/>
                          <a:cs typeface="Times New Roman" panose="02020603050405020304" pitchFamily="18" charset="0"/>
                        </a:rPr>
                        <a:t>⑦　各すこやか福祉センター</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a:effectLst/>
                          <a:latin typeface="Century" panose="02040604050505020304" pitchFamily="18" charset="0"/>
                          <a:ea typeface="BIZ UDゴシック" panose="020B0400000000000000" pitchFamily="49" charset="-128"/>
                          <a:cs typeface="Times New Roman" panose="02020603050405020304" pitchFamily="18" charset="0"/>
                        </a:rPr>
                        <a:t>⑦　中野区保護司会</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274722"/>
                  </a:ext>
                </a:extLst>
              </a:tr>
              <a:tr h="185899">
                <a:tc>
                  <a:txBody>
                    <a:bodyPr/>
                    <a:lstStyle/>
                    <a:p>
                      <a:pPr algn="just"/>
                      <a:r>
                        <a:rPr lang="ja-JP" sz="900" kern="100">
                          <a:effectLst/>
                          <a:latin typeface="Century" panose="02040604050505020304" pitchFamily="18" charset="0"/>
                          <a:ea typeface="BIZ UDゴシック" panose="020B0400000000000000" pitchFamily="49" charset="-128"/>
                          <a:cs typeface="Times New Roman" panose="02020603050405020304" pitchFamily="18" charset="0"/>
                        </a:rPr>
                        <a:t>⑧　福祉推進課</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a:effectLst/>
                          <a:latin typeface="Century" panose="02040604050505020304" pitchFamily="18" charset="0"/>
                          <a:ea typeface="BIZ UDゴシック" panose="020B0400000000000000" pitchFamily="49" charset="-128"/>
                          <a:cs typeface="Times New Roman" panose="02020603050405020304" pitchFamily="18" charset="0"/>
                        </a:rPr>
                        <a:t>⑧　中野区社会福祉協議会</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9472350"/>
                  </a:ext>
                </a:extLst>
              </a:tr>
              <a:tr h="185899">
                <a:tc>
                  <a:txBody>
                    <a:bodyPr/>
                    <a:lstStyle/>
                    <a:p>
                      <a:pPr algn="just"/>
                      <a:r>
                        <a:rPr lang="ja-JP" sz="900" kern="100">
                          <a:effectLst/>
                          <a:latin typeface="Century" panose="02040604050505020304" pitchFamily="18" charset="0"/>
                          <a:ea typeface="BIZ UDゴシック" panose="020B0400000000000000" pitchFamily="49" charset="-128"/>
                          <a:cs typeface="Times New Roman" panose="02020603050405020304" pitchFamily="18" charset="0"/>
                        </a:rPr>
                        <a:t>⑨　生活援護課</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900" kern="100">
                          <a:effectLst/>
                          <a:latin typeface="Century" panose="02040604050505020304" pitchFamily="18" charset="0"/>
                          <a:ea typeface="BIZ UDゴシック" panose="020B0400000000000000" pitchFamily="49" charset="-128"/>
                          <a:cs typeface="Times New Roman" panose="02020603050405020304" pitchFamily="18" charset="0"/>
                        </a:rPr>
                        <a:t>⑨　女性の家</a:t>
                      </a:r>
                      <a:r>
                        <a:rPr lang="en-US" sz="900" kern="100">
                          <a:effectLst/>
                          <a:latin typeface="Century" panose="02040604050505020304" pitchFamily="18" charset="0"/>
                          <a:ea typeface="BIZ UDゴシック" panose="020B0400000000000000" pitchFamily="49" charset="-128"/>
                          <a:cs typeface="Times New Roman" panose="02020603050405020304" pitchFamily="18" charset="0"/>
                        </a:rPr>
                        <a:t>HELP</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171926"/>
                  </a:ext>
                </a:extLst>
              </a:tr>
              <a:tr h="178804">
                <a:tc>
                  <a:txBody>
                    <a:bodyPr/>
                    <a:lstStyle/>
                    <a:p>
                      <a:pPr algn="just"/>
                      <a:r>
                        <a:rPr lang="ja-JP" sz="900" kern="100">
                          <a:solidFill>
                            <a:srgbClr val="000000"/>
                          </a:solidFill>
                          <a:effectLst/>
                          <a:latin typeface="Century" panose="02040604050505020304" pitchFamily="18" charset="0"/>
                          <a:ea typeface="BIZ UDゴシック" panose="020B0400000000000000" pitchFamily="49" charset="-128"/>
                          <a:cs typeface="Times New Roman" panose="02020603050405020304" pitchFamily="18" charset="0"/>
                        </a:rPr>
                        <a:t>⑩　保健予防課</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ja-JP" sz="900" kern="100">
                          <a:effectLst/>
                          <a:latin typeface="Century" panose="02040604050505020304" pitchFamily="18" charset="0"/>
                          <a:ea typeface="BIZ UDゴシック" panose="020B0400000000000000" pitchFamily="49" charset="-128"/>
                          <a:cs typeface="Times New Roman" panose="02020603050405020304" pitchFamily="18" charset="0"/>
                        </a:rPr>
                        <a:t>⑩　中野区さつき寮（母子生活支援施設）</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1377569"/>
                  </a:ext>
                </a:extLst>
              </a:tr>
            </a:tbl>
          </a:graphicData>
        </a:graphic>
      </p:graphicFrame>
      <p:sp>
        <p:nvSpPr>
          <p:cNvPr id="2" name="テキスト ボックス 1">
            <a:extLst>
              <a:ext uri="{FF2B5EF4-FFF2-40B4-BE49-F238E27FC236}">
                <a16:creationId xmlns:a16="http://schemas.microsoft.com/office/drawing/2014/main" id="{8E16E007-72AE-EECE-CF33-8DF94F4A7173}"/>
              </a:ext>
            </a:extLst>
          </p:cNvPr>
          <p:cNvSpPr txBox="1"/>
          <p:nvPr/>
        </p:nvSpPr>
        <p:spPr>
          <a:xfrm>
            <a:off x="5860262" y="4599"/>
            <a:ext cx="2960476" cy="461665"/>
          </a:xfrm>
          <a:prstGeom prst="rect">
            <a:avLst/>
          </a:prstGeom>
          <a:noFill/>
        </p:spPr>
        <p:txBody>
          <a:bodyPr wrap="square" lIns="91440" tIns="45720" rIns="91440" bIns="45720" rtlCol="0" anchor="t">
            <a:spAutoFit/>
          </a:bodyPr>
          <a:lstStyle/>
          <a:p>
            <a:pPr algn="r"/>
            <a:r>
              <a:rPr kumimoji="1" lang="en-US" altLang="ja-JP" sz="1200" dirty="0">
                <a:solidFill>
                  <a:schemeClr val="bg1"/>
                </a:solidFill>
                <a:latin typeface="BIZ UDPゴシック" panose="020B0400000000000000" pitchFamily="50" charset="-128"/>
                <a:ea typeface="BIZ UDPゴシック"/>
              </a:rPr>
              <a:t>2025/11/13</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a:p>
            <a:pPr algn="r"/>
            <a:r>
              <a:rPr lang="ja-JP" altLang="en-US" sz="1200" dirty="0">
                <a:solidFill>
                  <a:schemeClr val="bg1"/>
                </a:solidFill>
                <a:latin typeface="BIZ UDPゴシック" panose="020B0400000000000000" pitchFamily="50" charset="-128"/>
                <a:ea typeface="BIZ UDPゴシック"/>
              </a:rPr>
              <a:t>第2期第4回中野区人権施策推進審議会</a:t>
            </a:r>
          </a:p>
        </p:txBody>
      </p:sp>
    </p:spTree>
    <p:extLst>
      <p:ext uri="{BB962C8B-B14F-4D97-AF65-F5344CB8AC3E}">
        <p14:creationId xmlns:p14="http://schemas.microsoft.com/office/powerpoint/2010/main" val="1940766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テキスト 12"/>
          <p:cNvSpPr txBox="1"/>
          <p:nvPr/>
        </p:nvSpPr>
        <p:spPr>
          <a:xfrm>
            <a:off x="1918" y="0"/>
            <a:ext cx="9142082" cy="36933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lang="ja-JP" altLang="en-US"/>
            </a:pPr>
            <a:r>
              <a:rPr lang="ja-JP" altLang="en-US">
                <a:latin typeface="BIZ UDPゴシック"/>
                <a:ea typeface="BIZ UDPゴシック"/>
              </a:rPr>
              <a:t>３　検討の方向性</a:t>
            </a:r>
          </a:p>
        </p:txBody>
      </p:sp>
      <p:sp>
        <p:nvSpPr>
          <p:cNvPr id="6" name="テキスト 12">
            <a:extLst>
              <a:ext uri="{FF2B5EF4-FFF2-40B4-BE49-F238E27FC236}">
                <a16:creationId xmlns:a16="http://schemas.microsoft.com/office/drawing/2014/main" id="{D4CA0E46-10E0-BF81-3D2C-F141F12B5FBE}"/>
              </a:ext>
            </a:extLst>
          </p:cNvPr>
          <p:cNvSpPr txBox="1"/>
          <p:nvPr/>
        </p:nvSpPr>
        <p:spPr>
          <a:xfrm>
            <a:off x="1918" y="3716"/>
            <a:ext cx="9142082" cy="46166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lang="ja-JP" altLang="en-US"/>
            </a:pPr>
            <a:r>
              <a:rPr lang="ja-JP" altLang="en-US" sz="2400" b="1">
                <a:latin typeface="BIZ UDPゴシック"/>
                <a:ea typeface="BIZ UDPゴシック"/>
              </a:rPr>
              <a:t>３</a:t>
            </a:r>
            <a:r>
              <a:rPr lang="en-US" altLang="ja-JP" sz="2400" b="1">
                <a:latin typeface="BIZ UDPゴシック"/>
                <a:ea typeface="BIZ UDPゴシック"/>
              </a:rPr>
              <a:t>.</a:t>
            </a:r>
            <a:r>
              <a:rPr lang="ja-JP" altLang="en-US" sz="2400" b="1">
                <a:latin typeface="BIZ UDPゴシック"/>
                <a:ea typeface="BIZ UDPゴシック"/>
              </a:rPr>
              <a:t>生活上の困難に対する支援　</a:t>
            </a:r>
            <a:endParaRPr lang="ja-JP" altLang="en-US" sz="2400" b="1" dirty="0">
              <a:latin typeface="BIZ UDPゴシック"/>
              <a:ea typeface="BIZ UDPゴシック"/>
            </a:endParaRPr>
          </a:p>
        </p:txBody>
      </p:sp>
      <p:sp>
        <p:nvSpPr>
          <p:cNvPr id="4" name="テキスト 14">
            <a:extLst>
              <a:ext uri="{FF2B5EF4-FFF2-40B4-BE49-F238E27FC236}">
                <a16:creationId xmlns:a16="http://schemas.microsoft.com/office/drawing/2014/main" id="{F6336074-B5DF-CBFA-398C-97226D461B45}"/>
              </a:ext>
            </a:extLst>
          </p:cNvPr>
          <p:cNvSpPr txBox="1"/>
          <p:nvPr/>
        </p:nvSpPr>
        <p:spPr>
          <a:xfrm>
            <a:off x="661051" y="665154"/>
            <a:ext cx="2572230" cy="375616"/>
          </a:xfrm>
          <a:prstGeom prst="rect">
            <a:avLst/>
          </a:prstGeom>
          <a:solidFill>
            <a:schemeClr val="accent1">
              <a:lumMod val="20000"/>
              <a:lumOff val="80000"/>
            </a:schemeClr>
          </a:solidFill>
        </p:spPr>
        <p:txBody>
          <a:bodyPr wrap="square">
            <a:spAutoFit/>
          </a:bodyPr>
          <a:lstStyle/>
          <a:p>
            <a:r>
              <a:rPr kumimoji="1" lang="ja-JP" altLang="en-US" b="1" dirty="0">
                <a:solidFill>
                  <a:srgbClr val="FF0000"/>
                </a:solidFill>
                <a:latin typeface="BIZ UDPゴシック" panose="020B0400000000000000" pitchFamily="50" charset="-128"/>
                <a:ea typeface="BIZ UDPゴシック" panose="020B0400000000000000" pitchFamily="50" charset="-128"/>
              </a:rPr>
              <a:t>★生理用品の無料配布</a:t>
            </a:r>
            <a:endParaRPr kumimoji="1" lang="ja-JP" altLang="en-US" sz="1800" b="1" dirty="0">
              <a:solidFill>
                <a:srgbClr val="FF0000"/>
              </a:solidFill>
              <a:latin typeface="BIZ UDPゴシック" panose="020B0400000000000000" pitchFamily="50" charset="-128"/>
              <a:ea typeface="BIZ UDPゴシック" panose="020B0400000000000000" pitchFamily="50" charset="-128"/>
            </a:endParaRPr>
          </a:p>
        </p:txBody>
      </p:sp>
      <p:pic>
        <p:nvPicPr>
          <p:cNvPr id="1026" name="Picture 2">
            <a:extLst>
              <a:ext uri="{FF2B5EF4-FFF2-40B4-BE49-F238E27FC236}">
                <a16:creationId xmlns:a16="http://schemas.microsoft.com/office/drawing/2014/main" id="{C92F129E-54E8-1CA7-208B-8C94387CE6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808914" y="2828377"/>
            <a:ext cx="2157439" cy="1618079"/>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14">
            <a:extLst>
              <a:ext uri="{FF2B5EF4-FFF2-40B4-BE49-F238E27FC236}">
                <a16:creationId xmlns:a16="http://schemas.microsoft.com/office/drawing/2014/main" id="{882C3BB7-09A3-1692-A1D6-069CEC65C73E}"/>
              </a:ext>
            </a:extLst>
          </p:cNvPr>
          <p:cNvSpPr txBox="1"/>
          <p:nvPr/>
        </p:nvSpPr>
        <p:spPr>
          <a:xfrm>
            <a:off x="3139756" y="4718169"/>
            <a:ext cx="1556917" cy="307777"/>
          </a:xfrm>
          <a:prstGeom prst="rect">
            <a:avLst/>
          </a:prstGeom>
          <a:solidFill>
            <a:schemeClr val="bg1"/>
          </a:solidFill>
        </p:spPr>
        <p:txBody>
          <a:bodyPr wrap="square">
            <a:spAutoFit/>
          </a:bodyPr>
          <a:lstStyle/>
          <a:p>
            <a:r>
              <a:rPr kumimoji="1" lang="en-US" altLang="ja-JP" sz="1400" b="1" dirty="0">
                <a:solidFill>
                  <a:srgbClr val="002060"/>
                </a:solidFill>
                <a:latin typeface="BIZ UDPゴシック" panose="020B0400000000000000" pitchFamily="50" charset="-128"/>
                <a:ea typeface="BIZ UDPゴシック" panose="020B0400000000000000" pitchFamily="50" charset="-128"/>
              </a:rPr>
              <a:t>1</a:t>
            </a:r>
            <a:r>
              <a:rPr kumimoji="1" lang="ja-JP" altLang="en-US" sz="1400" b="1" dirty="0">
                <a:solidFill>
                  <a:srgbClr val="002060"/>
                </a:solidFill>
                <a:latin typeface="BIZ UDPゴシック" panose="020B0400000000000000" pitchFamily="50" charset="-128"/>
                <a:ea typeface="BIZ UDPゴシック" panose="020B0400000000000000" pitchFamily="50" charset="-128"/>
              </a:rPr>
              <a:t>階女性用トイレ</a:t>
            </a:r>
          </a:p>
        </p:txBody>
      </p:sp>
      <p:sp>
        <p:nvSpPr>
          <p:cNvPr id="3" name="テキスト 14">
            <a:extLst>
              <a:ext uri="{FF2B5EF4-FFF2-40B4-BE49-F238E27FC236}">
                <a16:creationId xmlns:a16="http://schemas.microsoft.com/office/drawing/2014/main" id="{6991335A-6AD4-EDBC-2D40-46C77CD9F305}"/>
              </a:ext>
            </a:extLst>
          </p:cNvPr>
          <p:cNvSpPr txBox="1"/>
          <p:nvPr/>
        </p:nvSpPr>
        <p:spPr>
          <a:xfrm>
            <a:off x="1067241" y="3635771"/>
            <a:ext cx="1556917" cy="307777"/>
          </a:xfrm>
          <a:prstGeom prst="rect">
            <a:avLst/>
          </a:prstGeom>
          <a:solidFill>
            <a:schemeClr val="bg1"/>
          </a:solidFill>
        </p:spPr>
        <p:txBody>
          <a:bodyPr wrap="square">
            <a:spAutoFit/>
          </a:bodyPr>
          <a:lstStyle/>
          <a:p>
            <a:r>
              <a:rPr kumimoji="1" lang="en-US" altLang="ja-JP" sz="1400" b="1" dirty="0" err="1">
                <a:solidFill>
                  <a:srgbClr val="002060"/>
                </a:solidFill>
                <a:latin typeface="BIZ UDPゴシック" panose="020B0400000000000000" pitchFamily="50" charset="-128"/>
                <a:ea typeface="BIZ UDPゴシック" panose="020B0400000000000000" pitchFamily="50" charset="-128"/>
              </a:rPr>
              <a:t>OiTr</a:t>
            </a:r>
            <a:r>
              <a:rPr kumimoji="1" lang="ja-JP" altLang="en-US" sz="1400" b="1" dirty="0">
                <a:solidFill>
                  <a:srgbClr val="002060"/>
                </a:solidFill>
                <a:latin typeface="BIZ UDPゴシック" panose="020B0400000000000000" pitchFamily="50" charset="-128"/>
                <a:ea typeface="BIZ UDPゴシック" panose="020B0400000000000000" pitchFamily="50" charset="-128"/>
              </a:rPr>
              <a:t>（オイテル）</a:t>
            </a:r>
          </a:p>
        </p:txBody>
      </p:sp>
      <p:pic>
        <p:nvPicPr>
          <p:cNvPr id="5" name="Picture 2">
            <a:extLst>
              <a:ext uri="{FF2B5EF4-FFF2-40B4-BE49-F238E27FC236}">
                <a16:creationId xmlns:a16="http://schemas.microsoft.com/office/drawing/2014/main" id="{A5DCAA46-2E9A-063E-AB2D-DA05868CD3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28607" y="1540153"/>
            <a:ext cx="2396874" cy="179765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4E79D6BA-A787-62A6-3248-C9B06F3710F1}"/>
              </a:ext>
            </a:extLst>
          </p:cNvPr>
          <p:cNvSpPr txBox="1"/>
          <p:nvPr/>
        </p:nvSpPr>
        <p:spPr>
          <a:xfrm>
            <a:off x="5860262" y="4599"/>
            <a:ext cx="2960476" cy="461665"/>
          </a:xfrm>
          <a:prstGeom prst="rect">
            <a:avLst/>
          </a:prstGeom>
          <a:noFill/>
        </p:spPr>
        <p:txBody>
          <a:bodyPr wrap="square" lIns="91440" tIns="45720" rIns="91440" bIns="45720" rtlCol="0" anchor="t">
            <a:spAutoFit/>
          </a:bodyPr>
          <a:lstStyle/>
          <a:p>
            <a:pPr algn="r"/>
            <a:r>
              <a:rPr kumimoji="1" lang="en-US" altLang="ja-JP" sz="1200" dirty="0">
                <a:solidFill>
                  <a:schemeClr val="bg1"/>
                </a:solidFill>
                <a:latin typeface="BIZ UDPゴシック" panose="020B0400000000000000" pitchFamily="50" charset="-128"/>
                <a:ea typeface="BIZ UDPゴシック"/>
              </a:rPr>
              <a:t>2025/11/13</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a:p>
            <a:pPr algn="r"/>
            <a:r>
              <a:rPr lang="ja-JP" altLang="en-US" sz="1200" dirty="0">
                <a:solidFill>
                  <a:schemeClr val="bg1"/>
                </a:solidFill>
                <a:latin typeface="BIZ UDPゴシック" panose="020B0400000000000000" pitchFamily="50" charset="-128"/>
                <a:ea typeface="BIZ UDPゴシック"/>
              </a:rPr>
              <a:t>第2期第4回中野区人権施策推進審議会</a:t>
            </a:r>
          </a:p>
        </p:txBody>
      </p:sp>
      <p:sp>
        <p:nvSpPr>
          <p:cNvPr id="9" name="テキスト 14">
            <a:extLst>
              <a:ext uri="{FF2B5EF4-FFF2-40B4-BE49-F238E27FC236}">
                <a16:creationId xmlns:a16="http://schemas.microsoft.com/office/drawing/2014/main" id="{FE7A1986-F468-FBDC-D0FE-F7CAB97EB243}"/>
              </a:ext>
            </a:extLst>
          </p:cNvPr>
          <p:cNvSpPr txBox="1"/>
          <p:nvPr/>
        </p:nvSpPr>
        <p:spPr>
          <a:xfrm>
            <a:off x="2912430" y="1138014"/>
            <a:ext cx="4532516" cy="1323439"/>
          </a:xfrm>
          <a:prstGeom prst="rect">
            <a:avLst/>
          </a:prstGeom>
          <a:solidFill>
            <a:schemeClr val="accent1">
              <a:lumMod val="20000"/>
              <a:lumOff val="80000"/>
            </a:schemeClr>
          </a:solidFill>
        </p:spPr>
        <p:txBody>
          <a:bodyPr wrap="square">
            <a:spAutoFit/>
          </a:bodyPr>
          <a:lstStyle/>
          <a:p>
            <a:r>
              <a:rPr kumimoji="1" lang="ja-JP" altLang="en-US" sz="1600" dirty="0">
                <a:solidFill>
                  <a:srgbClr val="002060"/>
                </a:solidFill>
                <a:latin typeface="BIZ UDPゴシック" panose="020B0400000000000000" pitchFamily="50" charset="-128"/>
                <a:ea typeface="BIZ UDPゴシック" panose="020B0400000000000000" pitchFamily="50" charset="-128"/>
              </a:rPr>
              <a:t>中野区では、女性の健康支援や生理用品を購入する経済的負担の軽減、ジェンダーギャップの解消を図るため、スマートフォンのアプリを通じて生理用品を取り出せるディスペンサー「</a:t>
            </a:r>
            <a:r>
              <a:rPr kumimoji="1" lang="en-US" altLang="ja-JP" sz="1600" dirty="0" err="1">
                <a:solidFill>
                  <a:srgbClr val="002060"/>
                </a:solidFill>
                <a:latin typeface="BIZ UDPゴシック" panose="020B0400000000000000" pitchFamily="50" charset="-128"/>
                <a:ea typeface="BIZ UDPゴシック" panose="020B0400000000000000" pitchFamily="50" charset="-128"/>
              </a:rPr>
              <a:t>OiTr</a:t>
            </a:r>
            <a:r>
              <a:rPr kumimoji="1" lang="ja-JP" altLang="en-US" sz="1600" dirty="0">
                <a:solidFill>
                  <a:srgbClr val="002060"/>
                </a:solidFill>
                <a:latin typeface="BIZ UDPゴシック" panose="020B0400000000000000" pitchFamily="50" charset="-128"/>
                <a:ea typeface="BIZ UDPゴシック" panose="020B0400000000000000" pitchFamily="50" charset="-128"/>
              </a:rPr>
              <a:t>（オイテル）」を区役所の女性用トイレに設置している。</a:t>
            </a:r>
          </a:p>
        </p:txBody>
      </p:sp>
      <p:sp>
        <p:nvSpPr>
          <p:cNvPr id="10" name="テキスト 14">
            <a:extLst>
              <a:ext uri="{FF2B5EF4-FFF2-40B4-BE49-F238E27FC236}">
                <a16:creationId xmlns:a16="http://schemas.microsoft.com/office/drawing/2014/main" id="{2173DC69-F1A7-EF33-E72A-5364272800F6}"/>
              </a:ext>
            </a:extLst>
          </p:cNvPr>
          <p:cNvSpPr txBox="1"/>
          <p:nvPr/>
        </p:nvSpPr>
        <p:spPr>
          <a:xfrm>
            <a:off x="4852398" y="2881994"/>
            <a:ext cx="2960477" cy="1569660"/>
          </a:xfrm>
          <a:prstGeom prst="rect">
            <a:avLst/>
          </a:prstGeom>
          <a:solidFill>
            <a:schemeClr val="accent1">
              <a:lumMod val="20000"/>
              <a:lumOff val="80000"/>
            </a:schemeClr>
          </a:solidFill>
        </p:spPr>
        <p:txBody>
          <a:bodyPr wrap="square">
            <a:spAutoFit/>
          </a:bodyPr>
          <a:lstStyle/>
          <a:p>
            <a:r>
              <a:rPr lang="en-US" altLang="ja-JP" sz="16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6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階の</a:t>
            </a:r>
            <a:r>
              <a:rPr lang="ja-JP" altLang="en-US" sz="1600"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女子トイレ</a:t>
            </a:r>
            <a:r>
              <a:rPr lang="ja-JP" altLang="en-US" sz="16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については、電波状況の様子を見るため、ディスペンサーの他、</a:t>
            </a:r>
            <a:r>
              <a:rPr lang="ja-JP" altLang="ja-JP" sz="16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暫定的に手洗い場に収納ケースを設置し、生理用品を</a:t>
            </a:r>
            <a:r>
              <a:rPr lang="ja-JP" altLang="en-US" sz="16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取り出せるようにしている</a:t>
            </a:r>
            <a:endParaRPr lang="en-US" altLang="ja-JP" sz="16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311592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12">
            <a:extLst>
              <a:ext uri="{FF2B5EF4-FFF2-40B4-BE49-F238E27FC236}">
                <a16:creationId xmlns:a16="http://schemas.microsoft.com/office/drawing/2014/main" id="{EF580B0A-DEFC-E215-5ABD-73C1FFC4EAEF}"/>
              </a:ext>
            </a:extLst>
          </p:cNvPr>
          <p:cNvSpPr txBox="1"/>
          <p:nvPr/>
        </p:nvSpPr>
        <p:spPr>
          <a:xfrm>
            <a:off x="0" y="0"/>
            <a:ext cx="9142082" cy="46166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lang="ja-JP" altLang="en-US"/>
            </a:pPr>
            <a:r>
              <a:rPr lang="ja-JP" altLang="en-US" sz="2400">
                <a:latin typeface="BIZ UDPゴシック"/>
                <a:ea typeface="BIZ UDPゴシック"/>
              </a:rPr>
              <a:t>　</a:t>
            </a:r>
            <a:r>
              <a:rPr lang="en-US" altLang="ja-JP" sz="2400" b="1">
                <a:latin typeface="BIZ UDPゴシック"/>
                <a:ea typeface="BIZ UDPゴシック"/>
              </a:rPr>
              <a:t>4.</a:t>
            </a:r>
            <a:r>
              <a:rPr lang="ja-JP" altLang="en-US" sz="2400" b="1">
                <a:latin typeface="BIZ UDPゴシック"/>
                <a:ea typeface="BIZ UDPゴシック"/>
              </a:rPr>
              <a:t>男女平等に関する啓発・情報提供・学習支援　</a:t>
            </a:r>
          </a:p>
        </p:txBody>
      </p:sp>
      <p:sp>
        <p:nvSpPr>
          <p:cNvPr id="6" name="テキスト ボックス 5">
            <a:extLst>
              <a:ext uri="{FF2B5EF4-FFF2-40B4-BE49-F238E27FC236}">
                <a16:creationId xmlns:a16="http://schemas.microsoft.com/office/drawing/2014/main" id="{501F1A19-F17A-89DD-E133-F938393F0C90}"/>
              </a:ext>
            </a:extLst>
          </p:cNvPr>
          <p:cNvSpPr txBox="1"/>
          <p:nvPr/>
        </p:nvSpPr>
        <p:spPr>
          <a:xfrm>
            <a:off x="512033" y="579878"/>
            <a:ext cx="4059008" cy="400110"/>
          </a:xfrm>
          <a:prstGeom prst="rect">
            <a:avLst/>
          </a:prstGeom>
          <a:noFill/>
        </p:spPr>
        <p:txBody>
          <a:bodyPr wrap="square" rtlCol="0">
            <a:spAutoFit/>
          </a:bodyPr>
          <a:lstStyle/>
          <a:p>
            <a:r>
              <a:rPr kumimoji="1" lang="ja-JP" altLang="en-US" sz="2000" b="1" dirty="0">
                <a:solidFill>
                  <a:srgbClr val="FF0000"/>
                </a:solidFill>
                <a:latin typeface="BIZ UDPゴシック" panose="020B0400000000000000" pitchFamily="50" charset="-128"/>
                <a:ea typeface="BIZ UDPゴシック" panose="020B0400000000000000" pitchFamily="50" charset="-128"/>
              </a:rPr>
              <a:t>（１）男女共同参画週間講演会</a:t>
            </a:r>
          </a:p>
        </p:txBody>
      </p:sp>
      <p:sp>
        <p:nvSpPr>
          <p:cNvPr id="7" name="テキスト 14">
            <a:extLst>
              <a:ext uri="{FF2B5EF4-FFF2-40B4-BE49-F238E27FC236}">
                <a16:creationId xmlns:a16="http://schemas.microsoft.com/office/drawing/2014/main" id="{F1432FF0-DF6C-1AC0-94F8-0B49119201DB}"/>
              </a:ext>
            </a:extLst>
          </p:cNvPr>
          <p:cNvSpPr txBox="1"/>
          <p:nvPr/>
        </p:nvSpPr>
        <p:spPr>
          <a:xfrm>
            <a:off x="890893" y="1078790"/>
            <a:ext cx="3934421" cy="1384995"/>
          </a:xfrm>
          <a:prstGeom prst="rect">
            <a:avLst/>
          </a:prstGeom>
          <a:solidFill>
            <a:schemeClr val="accent1">
              <a:lumMod val="20000"/>
              <a:lumOff val="80000"/>
            </a:schemeClr>
          </a:solidFill>
        </p:spPr>
        <p:txBody>
          <a:bodyPr wrap="square">
            <a:spAutoFit/>
          </a:bodyPr>
          <a:lstStyle/>
          <a:p>
            <a:pPr algn="just"/>
            <a:r>
              <a:rPr lang="ja-JP"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毎年</a:t>
            </a:r>
            <a:r>
              <a:rPr lang="en-US"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6</a:t>
            </a:r>
            <a:r>
              <a:rPr lang="ja-JP"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23</a:t>
            </a:r>
            <a:r>
              <a:rPr lang="ja-JP"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日から</a:t>
            </a:r>
            <a:r>
              <a:rPr lang="en-US"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29</a:t>
            </a:r>
            <a:r>
              <a:rPr lang="ja-JP"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日までの</a:t>
            </a:r>
            <a:r>
              <a:rPr lang="ja-JP" altLang="en-US" sz="1400"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一</a:t>
            </a:r>
            <a:r>
              <a:rPr lang="ja-JP"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週間を「男女共同参画週間」と定めており、国や各自治体では様々な取組を実施し、男女共同参画社会基本法の目的や基本理念について理解を深めることを目指している。中野区でも講演会やパネル展を実施している。</a:t>
            </a:r>
          </a:p>
        </p:txBody>
      </p:sp>
      <p:sp>
        <p:nvSpPr>
          <p:cNvPr id="8" name="テキスト 14">
            <a:extLst>
              <a:ext uri="{FF2B5EF4-FFF2-40B4-BE49-F238E27FC236}">
                <a16:creationId xmlns:a16="http://schemas.microsoft.com/office/drawing/2014/main" id="{728DD08E-DC49-1A2B-A8FC-8F313F8BA679}"/>
              </a:ext>
            </a:extLst>
          </p:cNvPr>
          <p:cNvSpPr txBox="1"/>
          <p:nvPr/>
        </p:nvSpPr>
        <p:spPr>
          <a:xfrm>
            <a:off x="3241789" y="2771995"/>
            <a:ext cx="5179342" cy="1938992"/>
          </a:xfrm>
          <a:prstGeom prst="rect">
            <a:avLst/>
          </a:prstGeom>
          <a:solidFill>
            <a:schemeClr val="accent1">
              <a:lumMod val="20000"/>
              <a:lumOff val="80000"/>
            </a:schemeClr>
          </a:solidFill>
        </p:spPr>
        <p:txBody>
          <a:bodyPr wrap="square">
            <a:spAutoFit/>
          </a:bodyPr>
          <a:lstStyle/>
          <a:p>
            <a:pPr algn="just"/>
            <a:r>
              <a:rPr lang="ja-JP"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日時：</a:t>
            </a:r>
            <a:r>
              <a:rPr lang="en-US" altLang="ja-JP" sz="1400"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2025</a:t>
            </a:r>
            <a:r>
              <a:rPr lang="ja-JP" altLang="en-US" sz="1400"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年</a:t>
            </a:r>
            <a:r>
              <a:rPr lang="ja-JP"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６月２２日（日）</a:t>
            </a:r>
          </a:p>
          <a:p>
            <a:pPr algn="just"/>
            <a:r>
              <a:rPr lang="ja-JP"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場所：明治大学中野キャンパス</a:t>
            </a:r>
            <a:endParaRPr lang="en-US" altLang="ja-JP" sz="1400"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講師：蝶野正洋氏</a:t>
            </a:r>
            <a:r>
              <a:rPr lang="ja-JP" altLang="ja-JP" sz="12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（プロレスラー</a:t>
            </a:r>
            <a:r>
              <a:rPr lang="en-US" altLang="ja-JP" sz="12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2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アリストトリスト有限会社代表取締役）</a:t>
            </a:r>
            <a:endParaRPr lang="ja-JP" altLang="en-US" sz="12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講演内容：二人のお子さんの子育てや国際結婚した妻とのパート</a:t>
            </a:r>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p>
          <a:p>
            <a:pPr algn="just"/>
            <a:r>
              <a:rPr lang="ja-JP" altLang="en-US" sz="1400"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ナーシップのあり方、仕事の向き合い方など、家庭と</a:t>
            </a:r>
            <a:endPar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仕事の両立に関する講話</a:t>
            </a:r>
          </a:p>
          <a:p>
            <a:pPr marL="698500" indent="-698500" algn="just"/>
            <a:r>
              <a:rPr lang="ja-JP" altLang="en-US" sz="12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p>
          <a:p>
            <a:pPr marL="698500" indent="-698500" algn="just"/>
            <a:r>
              <a:rPr lang="ja-JP" altLang="ja-JP" sz="12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※これまで、放送作家の野々村友妃子氏やコラムニストのジェーン・</a:t>
            </a:r>
            <a:r>
              <a:rPr lang="ja-JP" altLang="en-US" sz="12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ス</a:t>
            </a:r>
            <a:r>
              <a:rPr lang="ja-JP" altLang="ja-JP" sz="12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ー氏等、</a:t>
            </a:r>
            <a:endParaRPr lang="ja-JP" altLang="en-US" sz="12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698500" indent="-698500" algn="just"/>
            <a:r>
              <a:rPr lang="ja-JP" altLang="en-US" sz="1200"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2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多種多様な講師による講演を実施している。</a:t>
            </a:r>
            <a:r>
              <a:rPr lang="ja-JP" altLang="en-US" sz="12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altLang="ja-JP" sz="12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5" name="図 4" descr="屋内, 天井, 人, 民衆 が含まれている画像&#10;&#10;AI によって生成されたコンテンツは間違っている可能性があります。">
            <a:extLst>
              <a:ext uri="{FF2B5EF4-FFF2-40B4-BE49-F238E27FC236}">
                <a16:creationId xmlns:a16="http://schemas.microsoft.com/office/drawing/2014/main" id="{5AEFA9B9-72E1-347D-DBC0-3DBA24AEB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3478" y="746791"/>
            <a:ext cx="2425428" cy="1819071"/>
          </a:xfrm>
          <a:prstGeom prst="rect">
            <a:avLst/>
          </a:prstGeom>
        </p:spPr>
      </p:pic>
      <p:sp>
        <p:nvSpPr>
          <p:cNvPr id="3" name="テキスト ボックス 2">
            <a:extLst>
              <a:ext uri="{FF2B5EF4-FFF2-40B4-BE49-F238E27FC236}">
                <a16:creationId xmlns:a16="http://schemas.microsoft.com/office/drawing/2014/main" id="{E261C7AD-BF91-E829-C1D3-B78CF39B9D23}"/>
              </a:ext>
            </a:extLst>
          </p:cNvPr>
          <p:cNvSpPr txBox="1"/>
          <p:nvPr/>
        </p:nvSpPr>
        <p:spPr>
          <a:xfrm>
            <a:off x="6107397" y="23083"/>
            <a:ext cx="2960476" cy="415498"/>
          </a:xfrm>
          <a:prstGeom prst="rect">
            <a:avLst/>
          </a:prstGeom>
          <a:noFill/>
        </p:spPr>
        <p:txBody>
          <a:bodyPr wrap="square" lIns="91440" tIns="45720" rIns="91440" bIns="45720" rtlCol="0" anchor="t">
            <a:spAutoFit/>
          </a:bodyPr>
          <a:lstStyle/>
          <a:p>
            <a:pPr algn="r"/>
            <a:r>
              <a:rPr kumimoji="1" lang="en-US" altLang="ja-JP" sz="1050" dirty="0">
                <a:solidFill>
                  <a:schemeClr val="bg1"/>
                </a:solidFill>
                <a:latin typeface="BIZ UDPゴシック" panose="020B0400000000000000" pitchFamily="50" charset="-128"/>
                <a:ea typeface="BIZ UDPゴシック"/>
              </a:rPr>
              <a:t>2025/11/13</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pPr algn="r"/>
            <a:r>
              <a:rPr lang="ja-JP" altLang="en-US" sz="1050" dirty="0">
                <a:solidFill>
                  <a:schemeClr val="bg1"/>
                </a:solidFill>
                <a:latin typeface="BIZ UDPゴシック" panose="020B0400000000000000" pitchFamily="50" charset="-128"/>
                <a:ea typeface="BIZ UDPゴシック"/>
              </a:rPr>
              <a:t>第2期第4回中野区人権施策推進審議会</a:t>
            </a:r>
          </a:p>
        </p:txBody>
      </p:sp>
      <p:pic>
        <p:nvPicPr>
          <p:cNvPr id="10" name="図 9" descr="吊るす, 座る, キッチン, テーブル が含まれている画像&#10;&#10;自動的に生成された説明">
            <a:extLst>
              <a:ext uri="{FF2B5EF4-FFF2-40B4-BE49-F238E27FC236}">
                <a16:creationId xmlns:a16="http://schemas.microsoft.com/office/drawing/2014/main" id="{47EBDD93-0F56-573B-A9D2-C3CE66C131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68942" y="2448830"/>
            <a:ext cx="1938992" cy="2585322"/>
          </a:xfrm>
          <a:prstGeom prst="rect">
            <a:avLst/>
          </a:prstGeom>
        </p:spPr>
      </p:pic>
      <p:pic>
        <p:nvPicPr>
          <p:cNvPr id="12" name="図 11">
            <a:extLst>
              <a:ext uri="{FF2B5EF4-FFF2-40B4-BE49-F238E27FC236}">
                <a16:creationId xmlns:a16="http://schemas.microsoft.com/office/drawing/2014/main" id="{B10DBE12-93C7-2567-EB8A-6849D3CD8E1F}"/>
              </a:ext>
            </a:extLst>
          </p:cNvPr>
          <p:cNvPicPr>
            <a:picLocks noChangeAspect="1"/>
          </p:cNvPicPr>
          <p:nvPr/>
        </p:nvPicPr>
        <p:blipFill>
          <a:blip r:embed="rId5"/>
          <a:stretch>
            <a:fillRect/>
          </a:stretch>
        </p:blipFill>
        <p:spPr>
          <a:xfrm rot="892926">
            <a:off x="2220784" y="3585516"/>
            <a:ext cx="952167" cy="1340551"/>
          </a:xfrm>
          <a:prstGeom prst="rect">
            <a:avLst/>
          </a:prstGeom>
        </p:spPr>
      </p:pic>
    </p:spTree>
    <p:extLst>
      <p:ext uri="{BB962C8B-B14F-4D97-AF65-F5344CB8AC3E}">
        <p14:creationId xmlns:p14="http://schemas.microsoft.com/office/powerpoint/2010/main" val="661139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12">
            <a:extLst>
              <a:ext uri="{FF2B5EF4-FFF2-40B4-BE49-F238E27FC236}">
                <a16:creationId xmlns:a16="http://schemas.microsoft.com/office/drawing/2014/main" id="{D6C4E4CC-3721-8095-DF27-5BB4AB5157C3}"/>
              </a:ext>
            </a:extLst>
          </p:cNvPr>
          <p:cNvSpPr txBox="1"/>
          <p:nvPr/>
        </p:nvSpPr>
        <p:spPr>
          <a:xfrm>
            <a:off x="1918" y="-11167"/>
            <a:ext cx="9142082" cy="46166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lang="ja-JP" altLang="en-US"/>
            </a:pPr>
            <a:r>
              <a:rPr lang="ja-JP" altLang="en-US" sz="2400">
                <a:latin typeface="BIZ UDPゴシック"/>
                <a:ea typeface="BIZ UDPゴシック"/>
              </a:rPr>
              <a:t>　</a:t>
            </a:r>
            <a:r>
              <a:rPr lang="en-US" altLang="ja-JP" sz="2400" b="1">
                <a:latin typeface="BIZ UDPゴシック"/>
                <a:ea typeface="BIZ UDPゴシック"/>
              </a:rPr>
              <a:t>4.</a:t>
            </a:r>
            <a:r>
              <a:rPr lang="ja-JP" altLang="en-US" sz="2400" b="1">
                <a:latin typeface="BIZ UDPゴシック"/>
                <a:ea typeface="BIZ UDPゴシック"/>
              </a:rPr>
              <a:t>男女平等に関する啓発・情報提供・学習支援　</a:t>
            </a:r>
          </a:p>
        </p:txBody>
      </p:sp>
      <p:sp>
        <p:nvSpPr>
          <p:cNvPr id="7" name="テキスト ボックス 6">
            <a:extLst>
              <a:ext uri="{FF2B5EF4-FFF2-40B4-BE49-F238E27FC236}">
                <a16:creationId xmlns:a16="http://schemas.microsoft.com/office/drawing/2014/main" id="{1353E77F-85FF-B96D-6EE9-4303B8A02B52}"/>
              </a:ext>
            </a:extLst>
          </p:cNvPr>
          <p:cNvSpPr txBox="1"/>
          <p:nvPr/>
        </p:nvSpPr>
        <p:spPr>
          <a:xfrm>
            <a:off x="512992" y="569591"/>
            <a:ext cx="4059008" cy="400110"/>
          </a:xfrm>
          <a:prstGeom prst="rect">
            <a:avLst/>
          </a:prstGeom>
          <a:noFill/>
        </p:spPr>
        <p:txBody>
          <a:bodyPr wrap="square" rtlCol="0">
            <a:spAutoFit/>
          </a:bodyPr>
          <a:lstStyle/>
          <a:p>
            <a:r>
              <a:rPr kumimoji="1" lang="ja-JP" altLang="en-US" sz="2000" b="1">
                <a:solidFill>
                  <a:srgbClr val="FF0000"/>
                </a:solidFill>
                <a:latin typeface="BIZ UDPゴシック" panose="020B0400000000000000" pitchFamily="50" charset="-128"/>
                <a:ea typeface="BIZ UDPゴシック" panose="020B0400000000000000" pitchFamily="50" charset="-128"/>
              </a:rPr>
              <a:t>（２）男女共同参画週間パネル展</a:t>
            </a:r>
          </a:p>
        </p:txBody>
      </p:sp>
      <p:pic>
        <p:nvPicPr>
          <p:cNvPr id="9218" name="図 7">
            <a:extLst>
              <a:ext uri="{FF2B5EF4-FFF2-40B4-BE49-F238E27FC236}">
                <a16:creationId xmlns:a16="http://schemas.microsoft.com/office/drawing/2014/main" id="{8ADA81E3-95FC-0B5A-DA79-EE283CB164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4357" y="2890448"/>
            <a:ext cx="2576775" cy="19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図 6">
            <a:extLst>
              <a:ext uri="{FF2B5EF4-FFF2-40B4-BE49-F238E27FC236}">
                <a16:creationId xmlns:a16="http://schemas.microsoft.com/office/drawing/2014/main" id="{5BD65B2B-2851-6760-DC4E-9BA062D70B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511" y="1058923"/>
            <a:ext cx="3308370" cy="248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14">
            <a:extLst>
              <a:ext uri="{FF2B5EF4-FFF2-40B4-BE49-F238E27FC236}">
                <a16:creationId xmlns:a16="http://schemas.microsoft.com/office/drawing/2014/main" id="{7AC34B7B-2DB4-DF8D-60FB-6138443D4915}"/>
              </a:ext>
            </a:extLst>
          </p:cNvPr>
          <p:cNvSpPr txBox="1"/>
          <p:nvPr/>
        </p:nvSpPr>
        <p:spPr>
          <a:xfrm>
            <a:off x="4062967" y="1017480"/>
            <a:ext cx="3749579" cy="1754326"/>
          </a:xfrm>
          <a:prstGeom prst="rect">
            <a:avLst/>
          </a:prstGeom>
          <a:solidFill>
            <a:schemeClr val="accent1">
              <a:lumMod val="20000"/>
              <a:lumOff val="80000"/>
            </a:schemeClr>
          </a:solidFill>
        </p:spPr>
        <p:txBody>
          <a:bodyPr wrap="square">
            <a:spAutoFit/>
          </a:bodyPr>
          <a:lstStyle/>
          <a:p>
            <a:pPr algn="just"/>
            <a:r>
              <a:rPr lang="ja-JP" altLang="ja-JP"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男女共同参画を意識する機会となるよう、様々なテーマを設けて展示</a:t>
            </a:r>
            <a:r>
              <a:rPr lang="ja-JP" altLang="en-US"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している。</a:t>
            </a:r>
            <a:endParaRPr lang="en-US" altLang="ja-JP"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ja-JP"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展示を見た方に</a:t>
            </a:r>
            <a:r>
              <a:rPr lang="ja-JP" altLang="en-US"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どのパネルに興味を持ったかシールを貼ってもらい、今後の事業展開に活かす</a:t>
            </a:r>
          </a:p>
        </p:txBody>
      </p:sp>
      <p:sp>
        <p:nvSpPr>
          <p:cNvPr id="10" name="テキスト 14">
            <a:extLst>
              <a:ext uri="{FF2B5EF4-FFF2-40B4-BE49-F238E27FC236}">
                <a16:creationId xmlns:a16="http://schemas.microsoft.com/office/drawing/2014/main" id="{9B533AD4-02C5-E19E-72D8-2C98091EE56F}"/>
              </a:ext>
            </a:extLst>
          </p:cNvPr>
          <p:cNvSpPr txBox="1"/>
          <p:nvPr/>
        </p:nvSpPr>
        <p:spPr>
          <a:xfrm>
            <a:off x="527598" y="3857992"/>
            <a:ext cx="4240891" cy="923330"/>
          </a:xfrm>
          <a:prstGeom prst="rect">
            <a:avLst/>
          </a:prstGeom>
          <a:solidFill>
            <a:schemeClr val="accent1">
              <a:lumMod val="20000"/>
              <a:lumOff val="80000"/>
            </a:schemeClr>
          </a:solidFill>
        </p:spPr>
        <p:txBody>
          <a:bodyPr wrap="square">
            <a:spAutoFit/>
          </a:bodyPr>
          <a:lstStyle/>
          <a:p>
            <a:pPr algn="just"/>
            <a:r>
              <a:rPr lang="ja-JP" altLang="en-US"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日時：</a:t>
            </a:r>
            <a:r>
              <a:rPr lang="en-US" altLang="ja-JP"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2025</a:t>
            </a:r>
            <a:r>
              <a:rPr lang="ja-JP" altLang="en-US"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年６月２１日（土）</a:t>
            </a:r>
          </a:p>
          <a:p>
            <a:pPr algn="just"/>
            <a:r>
              <a:rPr lang="ja-JP" altLang="en-US"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～６月２９日（日）</a:t>
            </a:r>
          </a:p>
          <a:p>
            <a:pPr algn="just"/>
            <a:r>
              <a:rPr lang="ja-JP" altLang="en-US"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場所：中野区役所１階　ナカノのナカニワ</a:t>
            </a:r>
            <a:endParaRPr lang="ja-JP" altLang="ja-JP"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1CDF3B8A-17CF-4C84-592B-9A4072E2FD25}"/>
              </a:ext>
            </a:extLst>
          </p:cNvPr>
          <p:cNvSpPr txBox="1"/>
          <p:nvPr/>
        </p:nvSpPr>
        <p:spPr>
          <a:xfrm>
            <a:off x="6132110" y="13547"/>
            <a:ext cx="2960476" cy="415498"/>
          </a:xfrm>
          <a:prstGeom prst="rect">
            <a:avLst/>
          </a:prstGeom>
          <a:noFill/>
        </p:spPr>
        <p:txBody>
          <a:bodyPr wrap="square" lIns="91440" tIns="45720" rIns="91440" bIns="45720" rtlCol="0" anchor="t">
            <a:spAutoFit/>
          </a:bodyPr>
          <a:lstStyle/>
          <a:p>
            <a:pPr algn="r"/>
            <a:r>
              <a:rPr kumimoji="1" lang="en-US" altLang="ja-JP" sz="1050" dirty="0">
                <a:solidFill>
                  <a:schemeClr val="bg1"/>
                </a:solidFill>
                <a:latin typeface="BIZ UDPゴシック" panose="020B0400000000000000" pitchFamily="50" charset="-128"/>
                <a:ea typeface="BIZ UDPゴシック"/>
              </a:rPr>
              <a:t>2025/11/13</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pPr algn="r"/>
            <a:r>
              <a:rPr lang="ja-JP" altLang="en-US" sz="1050" dirty="0">
                <a:solidFill>
                  <a:schemeClr val="bg1"/>
                </a:solidFill>
                <a:latin typeface="BIZ UDPゴシック" panose="020B0400000000000000" pitchFamily="50" charset="-128"/>
                <a:ea typeface="BIZ UDPゴシック"/>
              </a:rPr>
              <a:t>第2期第4回中野区人権施策推進審議会</a:t>
            </a:r>
          </a:p>
        </p:txBody>
      </p:sp>
    </p:spTree>
    <p:extLst>
      <p:ext uri="{BB962C8B-B14F-4D97-AF65-F5344CB8AC3E}">
        <p14:creationId xmlns:p14="http://schemas.microsoft.com/office/powerpoint/2010/main" val="499028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12">
            <a:extLst>
              <a:ext uri="{FF2B5EF4-FFF2-40B4-BE49-F238E27FC236}">
                <a16:creationId xmlns:a16="http://schemas.microsoft.com/office/drawing/2014/main" id="{7A5FBABE-4D7B-1992-EA4D-0E3404E00AB5}"/>
              </a:ext>
            </a:extLst>
          </p:cNvPr>
          <p:cNvSpPr txBox="1"/>
          <p:nvPr/>
        </p:nvSpPr>
        <p:spPr>
          <a:xfrm>
            <a:off x="1918" y="0"/>
            <a:ext cx="9142082" cy="46166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lang="ja-JP" altLang="en-US"/>
            </a:pPr>
            <a:r>
              <a:rPr lang="ja-JP" altLang="en-US" sz="2400">
                <a:latin typeface="BIZ UDPゴシック"/>
                <a:ea typeface="BIZ UDPゴシック"/>
              </a:rPr>
              <a:t>　</a:t>
            </a:r>
            <a:r>
              <a:rPr lang="en-US" altLang="ja-JP" sz="2400" b="1">
                <a:latin typeface="BIZ UDPゴシック"/>
                <a:ea typeface="BIZ UDPゴシック"/>
              </a:rPr>
              <a:t>4.</a:t>
            </a:r>
            <a:r>
              <a:rPr lang="ja-JP" altLang="en-US" sz="2400" b="1">
                <a:latin typeface="BIZ UDPゴシック"/>
                <a:ea typeface="BIZ UDPゴシック"/>
              </a:rPr>
              <a:t>男女平等に関する啓発・情報提供・学習支援　</a:t>
            </a:r>
          </a:p>
        </p:txBody>
      </p:sp>
      <p:sp>
        <p:nvSpPr>
          <p:cNvPr id="12" name="テキスト ボックス 11">
            <a:extLst>
              <a:ext uri="{FF2B5EF4-FFF2-40B4-BE49-F238E27FC236}">
                <a16:creationId xmlns:a16="http://schemas.microsoft.com/office/drawing/2014/main" id="{89639391-C1F6-29D2-732C-D430FC1BD327}"/>
              </a:ext>
            </a:extLst>
          </p:cNvPr>
          <p:cNvSpPr txBox="1"/>
          <p:nvPr/>
        </p:nvSpPr>
        <p:spPr>
          <a:xfrm>
            <a:off x="512992" y="639345"/>
            <a:ext cx="4059008" cy="400110"/>
          </a:xfrm>
          <a:prstGeom prst="rect">
            <a:avLst/>
          </a:prstGeom>
          <a:noFill/>
        </p:spPr>
        <p:txBody>
          <a:bodyPr wrap="square" rtlCol="0">
            <a:spAutoFit/>
          </a:bodyPr>
          <a:lstStyle/>
          <a:p>
            <a:r>
              <a:rPr kumimoji="1" lang="ja-JP" altLang="en-US" sz="2000" b="1">
                <a:solidFill>
                  <a:srgbClr val="FF0000"/>
                </a:solidFill>
                <a:latin typeface="BIZ UDPゴシック" panose="020B0400000000000000" pitchFamily="50" charset="-128"/>
                <a:ea typeface="BIZ UDPゴシック" panose="020B0400000000000000" pitchFamily="50" charset="-128"/>
              </a:rPr>
              <a:t>（３）情報誌「アンサンブル」の発行</a:t>
            </a:r>
          </a:p>
        </p:txBody>
      </p:sp>
      <p:sp>
        <p:nvSpPr>
          <p:cNvPr id="16" name="テキスト 14">
            <a:extLst>
              <a:ext uri="{FF2B5EF4-FFF2-40B4-BE49-F238E27FC236}">
                <a16:creationId xmlns:a16="http://schemas.microsoft.com/office/drawing/2014/main" id="{51FDB5D6-8CB7-6C0F-A299-9B501CD63269}"/>
              </a:ext>
            </a:extLst>
          </p:cNvPr>
          <p:cNvSpPr txBox="1"/>
          <p:nvPr/>
        </p:nvSpPr>
        <p:spPr>
          <a:xfrm>
            <a:off x="611849" y="1182860"/>
            <a:ext cx="6816085" cy="646331"/>
          </a:xfrm>
          <a:prstGeom prst="rect">
            <a:avLst/>
          </a:prstGeom>
          <a:solidFill>
            <a:schemeClr val="accent1">
              <a:lumMod val="20000"/>
              <a:lumOff val="80000"/>
            </a:schemeClr>
          </a:solidFill>
        </p:spPr>
        <p:txBody>
          <a:bodyPr wrap="square">
            <a:spAutoFit/>
          </a:bodyPr>
          <a:lstStyle/>
          <a:p>
            <a:pPr algn="just"/>
            <a:r>
              <a:rPr lang="ja-JP" altLang="ja-JP" sz="1800" kern="10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男女共同参画について、国や東京都の情報、取組事例等の情報提供を</a:t>
            </a:r>
            <a:r>
              <a:rPr lang="ja-JP" altLang="en-US" sz="1800" kern="10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している</a:t>
            </a:r>
            <a:r>
              <a:rPr lang="ja-JP" altLang="ja-JP" sz="1800" kern="10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発行部数は</a:t>
            </a:r>
            <a:r>
              <a:rPr lang="en-US" altLang="ja-JP" sz="1800" kern="10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1,200</a:t>
            </a:r>
            <a:r>
              <a:rPr lang="ja-JP" altLang="en-US" sz="1800" kern="10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部で、現在</a:t>
            </a:r>
            <a:r>
              <a:rPr lang="en-US" altLang="ja-JP" sz="1800" kern="10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47</a:t>
            </a:r>
            <a:r>
              <a:rPr lang="ja-JP" altLang="en-US" sz="1800" kern="10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号を発行している。</a:t>
            </a:r>
          </a:p>
        </p:txBody>
      </p:sp>
      <p:pic>
        <p:nvPicPr>
          <p:cNvPr id="10242" name="Picture 2">
            <a:extLst>
              <a:ext uri="{FF2B5EF4-FFF2-40B4-BE49-F238E27FC236}">
                <a16:creationId xmlns:a16="http://schemas.microsoft.com/office/drawing/2014/main" id="{94FE5AD0-DEFD-8E46-F302-2803AF6CB2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796" y="1966460"/>
            <a:ext cx="20193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14">
            <a:extLst>
              <a:ext uri="{FF2B5EF4-FFF2-40B4-BE49-F238E27FC236}">
                <a16:creationId xmlns:a16="http://schemas.microsoft.com/office/drawing/2014/main" id="{219B9AC6-1864-897C-5BF4-401608A6AE06}"/>
              </a:ext>
            </a:extLst>
          </p:cNvPr>
          <p:cNvSpPr txBox="1"/>
          <p:nvPr/>
        </p:nvSpPr>
        <p:spPr>
          <a:xfrm>
            <a:off x="5537146" y="2957357"/>
            <a:ext cx="2379304" cy="923330"/>
          </a:xfrm>
          <a:prstGeom prst="rect">
            <a:avLst/>
          </a:prstGeom>
          <a:solidFill>
            <a:schemeClr val="accent1">
              <a:lumMod val="20000"/>
              <a:lumOff val="80000"/>
            </a:schemeClr>
          </a:solidFill>
        </p:spPr>
        <p:txBody>
          <a:bodyPr wrap="square">
            <a:spAutoFit/>
          </a:bodyPr>
          <a:lstStyle/>
          <a:p>
            <a:r>
              <a:rPr lang="ja-JP" altLang="ja-JP" sz="1800" kern="10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企画・編集については公募の区民委員が参加している。　</a:t>
            </a:r>
            <a:endParaRPr lang="ja-JP" altLang="ja-JP"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0243" name="Picture 3">
            <a:extLst>
              <a:ext uri="{FF2B5EF4-FFF2-40B4-BE49-F238E27FC236}">
                <a16:creationId xmlns:a16="http://schemas.microsoft.com/office/drawing/2014/main" id="{20D26545-796A-5882-C430-2B1FC48411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8224" y="1972596"/>
            <a:ext cx="227647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10760A5D-CAA7-6900-4E68-47BEC3BDF358}"/>
              </a:ext>
            </a:extLst>
          </p:cNvPr>
          <p:cNvSpPr txBox="1"/>
          <p:nvPr/>
        </p:nvSpPr>
        <p:spPr>
          <a:xfrm>
            <a:off x="6101219" y="27632"/>
            <a:ext cx="2960476" cy="415498"/>
          </a:xfrm>
          <a:prstGeom prst="rect">
            <a:avLst/>
          </a:prstGeom>
          <a:noFill/>
        </p:spPr>
        <p:txBody>
          <a:bodyPr wrap="square" lIns="91440" tIns="45720" rIns="91440" bIns="45720" rtlCol="0" anchor="t">
            <a:spAutoFit/>
          </a:bodyPr>
          <a:lstStyle/>
          <a:p>
            <a:pPr algn="r"/>
            <a:r>
              <a:rPr kumimoji="1" lang="en-US" altLang="ja-JP" sz="1050" dirty="0">
                <a:solidFill>
                  <a:schemeClr val="bg1"/>
                </a:solidFill>
                <a:latin typeface="BIZ UDPゴシック" panose="020B0400000000000000" pitchFamily="50" charset="-128"/>
                <a:ea typeface="BIZ UDPゴシック"/>
              </a:rPr>
              <a:t>2025/11/13</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pPr algn="r"/>
            <a:r>
              <a:rPr lang="ja-JP" altLang="en-US" sz="1050" dirty="0">
                <a:solidFill>
                  <a:schemeClr val="bg1"/>
                </a:solidFill>
                <a:latin typeface="BIZ UDPゴシック" panose="020B0400000000000000" pitchFamily="50" charset="-128"/>
                <a:ea typeface="BIZ UDPゴシック"/>
              </a:rPr>
              <a:t>第2期第4回中野区人権施策推進審議会</a:t>
            </a:r>
          </a:p>
        </p:txBody>
      </p:sp>
    </p:spTree>
    <p:extLst>
      <p:ext uri="{BB962C8B-B14F-4D97-AF65-F5344CB8AC3E}">
        <p14:creationId xmlns:p14="http://schemas.microsoft.com/office/powerpoint/2010/main" val="610819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テキスト 12"/>
          <p:cNvSpPr txBox="1"/>
          <p:nvPr/>
        </p:nvSpPr>
        <p:spPr>
          <a:xfrm>
            <a:off x="1918" y="0"/>
            <a:ext cx="9142082" cy="36933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lang="ja-JP" altLang="en-US"/>
            </a:pPr>
            <a:r>
              <a:rPr lang="ja-JP" altLang="en-US">
                <a:latin typeface="BIZ UDPゴシック"/>
                <a:ea typeface="BIZ UDPゴシック"/>
              </a:rPr>
              <a:t>３　検討の方向性</a:t>
            </a:r>
          </a:p>
        </p:txBody>
      </p:sp>
      <p:sp>
        <p:nvSpPr>
          <p:cNvPr id="6" name="テキスト 12">
            <a:extLst>
              <a:ext uri="{FF2B5EF4-FFF2-40B4-BE49-F238E27FC236}">
                <a16:creationId xmlns:a16="http://schemas.microsoft.com/office/drawing/2014/main" id="{D4CA0E46-10E0-BF81-3D2C-F141F12B5FBE}"/>
              </a:ext>
            </a:extLst>
          </p:cNvPr>
          <p:cNvSpPr txBox="1"/>
          <p:nvPr/>
        </p:nvSpPr>
        <p:spPr>
          <a:xfrm>
            <a:off x="1918" y="3716"/>
            <a:ext cx="9142082" cy="46166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lang="ja-JP" altLang="en-US"/>
            </a:pPr>
            <a:r>
              <a:rPr lang="ja-JP" altLang="en-US" sz="2400">
                <a:latin typeface="BIZ UDPゴシック"/>
                <a:ea typeface="BIZ UDPゴシック"/>
              </a:rPr>
              <a:t>　</a:t>
            </a:r>
            <a:r>
              <a:rPr lang="ja-JP" altLang="en-US" sz="2400" b="1">
                <a:latin typeface="BIZ UDPゴシック"/>
                <a:ea typeface="BIZ UDPゴシック"/>
              </a:rPr>
              <a:t>５</a:t>
            </a:r>
            <a:r>
              <a:rPr lang="en-US" altLang="ja-JP" sz="2400" b="1">
                <a:latin typeface="BIZ UDPゴシック"/>
                <a:ea typeface="BIZ UDPゴシック"/>
              </a:rPr>
              <a:t>.</a:t>
            </a:r>
            <a:r>
              <a:rPr lang="ja-JP" altLang="en-US" sz="2400" b="1">
                <a:latin typeface="BIZ UDPゴシック"/>
                <a:ea typeface="BIZ UDPゴシック"/>
              </a:rPr>
              <a:t>男女共同参画センターの今後について</a:t>
            </a:r>
          </a:p>
        </p:txBody>
      </p:sp>
      <p:sp>
        <p:nvSpPr>
          <p:cNvPr id="8" name="テキスト 14">
            <a:extLst>
              <a:ext uri="{FF2B5EF4-FFF2-40B4-BE49-F238E27FC236}">
                <a16:creationId xmlns:a16="http://schemas.microsoft.com/office/drawing/2014/main" id="{B0CAC52D-3A1C-E69D-1F86-E0A8F4939AE8}"/>
              </a:ext>
            </a:extLst>
          </p:cNvPr>
          <p:cNvSpPr txBox="1"/>
          <p:nvPr/>
        </p:nvSpPr>
        <p:spPr>
          <a:xfrm>
            <a:off x="758466" y="1057599"/>
            <a:ext cx="7054080" cy="3416320"/>
          </a:xfrm>
          <a:prstGeom prst="rect">
            <a:avLst/>
          </a:prstGeom>
          <a:solidFill>
            <a:schemeClr val="accent1">
              <a:lumMod val="20000"/>
              <a:lumOff val="80000"/>
            </a:schemeClr>
          </a:solidFill>
        </p:spPr>
        <p:txBody>
          <a:bodyPr wrap="square">
            <a:spAutoFit/>
          </a:bodyPr>
          <a:lstStyle/>
          <a:p>
            <a:pPr marL="139700" indent="-139700" algn="just"/>
            <a:r>
              <a:rPr lang="ja-JP" altLang="ja-JP"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男女共同参画に関する区民・団体の活動拠点として、情報収集や交流</a:t>
            </a:r>
            <a:endParaRPr lang="ja-JP" altLang="en-US"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139700" indent="-139700" algn="just"/>
            <a:r>
              <a:rPr lang="ja-JP" altLang="ja-JP"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等ができる場所が求められている現状を踏まえ、下記の機能を有する</a:t>
            </a:r>
            <a:endParaRPr lang="ja-JP" altLang="en-US"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139700" indent="-139700" algn="just"/>
            <a:r>
              <a:rPr lang="ja-JP" altLang="ja-JP"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拠点としてのセンターを新たに設置することとし、庁内から必要な</a:t>
            </a:r>
            <a:endParaRPr lang="ja-JP" altLang="en-US"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139700" indent="-139700" algn="just"/>
            <a:r>
              <a:rPr lang="ja-JP" altLang="ja-JP"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機能を移転する方向で検討を進めています。</a:t>
            </a:r>
          </a:p>
          <a:p>
            <a:pPr indent="139700" algn="just"/>
            <a:endParaRPr lang="en-US" altLang="ja-JP"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39700" algn="just"/>
            <a:r>
              <a:rPr lang="ja-JP" altLang="ja-JP" sz="18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（１）気軽に立ち寄ることができ、相談のきっかけづくりに有効な場</a:t>
            </a:r>
            <a:endParaRPr lang="en-US" altLang="ja-JP" sz="18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39700" algn="just"/>
            <a:endParaRPr lang="ja-JP" altLang="ja-JP" sz="18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39700" algn="just"/>
            <a:r>
              <a:rPr lang="ja-JP" altLang="ja-JP" sz="18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（２）区民や様々な団体が交流・活動することができ、団体が育成</a:t>
            </a:r>
            <a:endParaRPr lang="en-US" altLang="ja-JP" sz="18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39700" algn="just"/>
            <a:r>
              <a:rPr lang="ja-JP" altLang="en-US"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される場</a:t>
            </a:r>
            <a:endParaRPr lang="ja-JP" altLang="en-US" sz="18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39700" algn="just"/>
            <a:endParaRPr lang="ja-JP" altLang="ja-JP" sz="18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39700" algn="just"/>
            <a:r>
              <a:rPr lang="ja-JP" altLang="ja-JP" sz="18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（３）施策の周知・啓発・広報・実施を一体的に行う場</a:t>
            </a:r>
          </a:p>
          <a:p>
            <a:pPr algn="just"/>
            <a:endParaRPr lang="ja-JP" altLang="en-US"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B0F60F5D-6847-82A8-1261-4A4CDD385221}"/>
              </a:ext>
            </a:extLst>
          </p:cNvPr>
          <p:cNvSpPr txBox="1"/>
          <p:nvPr/>
        </p:nvSpPr>
        <p:spPr>
          <a:xfrm>
            <a:off x="6045613" y="3716"/>
            <a:ext cx="2960476" cy="461665"/>
          </a:xfrm>
          <a:prstGeom prst="rect">
            <a:avLst/>
          </a:prstGeom>
          <a:noFill/>
        </p:spPr>
        <p:txBody>
          <a:bodyPr wrap="square" lIns="91440" tIns="45720" rIns="91440" bIns="45720" rtlCol="0" anchor="t">
            <a:spAutoFit/>
          </a:bodyPr>
          <a:lstStyle/>
          <a:p>
            <a:pPr algn="r"/>
            <a:r>
              <a:rPr kumimoji="1" lang="en-US" altLang="ja-JP" sz="1200" dirty="0">
                <a:solidFill>
                  <a:schemeClr val="bg1"/>
                </a:solidFill>
                <a:latin typeface="BIZ UDPゴシック" panose="020B0400000000000000" pitchFamily="50" charset="-128"/>
                <a:ea typeface="BIZ UDPゴシック"/>
              </a:rPr>
              <a:t>2025/11/13</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a:p>
            <a:pPr algn="r"/>
            <a:r>
              <a:rPr lang="ja-JP" altLang="en-US" sz="1200" dirty="0">
                <a:solidFill>
                  <a:schemeClr val="bg1"/>
                </a:solidFill>
                <a:latin typeface="BIZ UDPゴシック" panose="020B0400000000000000" pitchFamily="50" charset="-128"/>
                <a:ea typeface="BIZ UDPゴシック"/>
              </a:rPr>
              <a:t>第2期第4回中野区人権施策推進審議会</a:t>
            </a:r>
          </a:p>
        </p:txBody>
      </p:sp>
    </p:spTree>
    <p:extLst>
      <p:ext uri="{BB962C8B-B14F-4D97-AF65-F5344CB8AC3E}">
        <p14:creationId xmlns:p14="http://schemas.microsoft.com/office/powerpoint/2010/main" val="3765367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7" name="テキスト 15"/>
          <p:cNvSpPr txBox="1"/>
          <p:nvPr/>
        </p:nvSpPr>
        <p:spPr>
          <a:xfrm>
            <a:off x="637120" y="1757958"/>
            <a:ext cx="6626699" cy="3385542"/>
          </a:xfrm>
          <a:prstGeom prst="rect">
            <a:avLst/>
          </a:prstGeom>
        </p:spPr>
        <p:txBody>
          <a:bodyPr wrap="square">
            <a:spAutoFit/>
          </a:bodyPr>
          <a:lstStyle/>
          <a:p>
            <a:pPr marL="0" indent="0">
              <a:buNone/>
              <a:defRPr lang="ja-JP" altLang="en-US"/>
            </a:pPr>
            <a:endParaRPr lang="en-US" altLang="ja-JP" sz="1600" dirty="0">
              <a:latin typeface="BIZ UDPゴシック"/>
              <a:ea typeface="BIZ UDPゴシック"/>
            </a:endParaRPr>
          </a:p>
          <a:p>
            <a:pPr marL="0" indent="0">
              <a:buNone/>
              <a:defRPr lang="ja-JP" altLang="en-US"/>
            </a:pPr>
            <a:r>
              <a:rPr lang="ja-JP" altLang="en-US" sz="2000" b="1" dirty="0">
                <a:solidFill>
                  <a:srgbClr val="0070C0"/>
                </a:solidFill>
                <a:latin typeface="BIZ UDPゴシック"/>
                <a:ea typeface="BIZ UDPゴシック"/>
              </a:rPr>
              <a:t>１　相談事業</a:t>
            </a:r>
          </a:p>
          <a:p>
            <a:pPr marL="0" indent="0">
              <a:buNone/>
              <a:defRPr lang="ja-JP" altLang="en-US"/>
            </a:pPr>
            <a:endParaRPr lang="ja-JP" altLang="en-US" sz="2000" b="1" dirty="0">
              <a:solidFill>
                <a:srgbClr val="0070C0"/>
              </a:solidFill>
              <a:latin typeface="BIZ UDPゴシック"/>
              <a:ea typeface="BIZ UDPゴシック"/>
            </a:endParaRPr>
          </a:p>
          <a:p>
            <a:pPr marL="0" indent="0">
              <a:buNone/>
              <a:defRPr lang="ja-JP" altLang="en-US"/>
            </a:pPr>
            <a:r>
              <a:rPr lang="ja-JP" altLang="en-US" sz="2000" b="1" dirty="0">
                <a:solidFill>
                  <a:srgbClr val="0070C0"/>
                </a:solidFill>
                <a:latin typeface="BIZ UDPゴシック"/>
                <a:ea typeface="BIZ UDPゴシック"/>
              </a:rPr>
              <a:t>２　女性に対する暴力への取組</a:t>
            </a:r>
          </a:p>
          <a:p>
            <a:pPr marL="285750" indent="-285750">
              <a:buFont typeface="Arial"/>
              <a:buChar char="○"/>
              <a:defRPr lang="ja-JP" altLang="en-US"/>
            </a:pPr>
            <a:endParaRPr lang="ja-JP" altLang="en-US" sz="2000" b="1" dirty="0">
              <a:solidFill>
                <a:srgbClr val="0070C0"/>
              </a:solidFill>
              <a:latin typeface="BIZ UDPゴシック"/>
              <a:ea typeface="BIZ UDPゴシック"/>
            </a:endParaRPr>
          </a:p>
          <a:p>
            <a:pPr marL="0" indent="0">
              <a:buNone/>
              <a:defRPr lang="ja-JP" altLang="en-US"/>
            </a:pPr>
            <a:r>
              <a:rPr lang="ja-JP" altLang="en-US" sz="2000" b="1" dirty="0">
                <a:solidFill>
                  <a:srgbClr val="0070C0"/>
                </a:solidFill>
                <a:latin typeface="BIZ UDPゴシック"/>
                <a:ea typeface="BIZ UDPゴシック"/>
              </a:rPr>
              <a:t>３　生活上の困難に対する支援</a:t>
            </a:r>
            <a:endParaRPr lang="en-US" altLang="ja-JP" sz="2000" b="1" dirty="0">
              <a:solidFill>
                <a:srgbClr val="0070C0"/>
              </a:solidFill>
              <a:latin typeface="BIZ UDPゴシック"/>
              <a:ea typeface="BIZ UDPゴシック"/>
            </a:endParaRPr>
          </a:p>
          <a:p>
            <a:pPr marL="0" indent="0">
              <a:buNone/>
              <a:defRPr lang="ja-JP" altLang="en-US"/>
            </a:pPr>
            <a:endParaRPr lang="en-US" altLang="ja-JP" sz="2000" b="1" dirty="0">
              <a:solidFill>
                <a:srgbClr val="0070C0"/>
              </a:solidFill>
              <a:latin typeface="BIZ UDPゴシック"/>
              <a:ea typeface="BIZ UDPゴシック"/>
            </a:endParaRPr>
          </a:p>
          <a:p>
            <a:pPr marL="0" indent="0">
              <a:buNone/>
              <a:defRPr lang="ja-JP" altLang="en-US"/>
            </a:pPr>
            <a:r>
              <a:rPr lang="ja-JP" altLang="en-US" sz="2000" b="1" dirty="0">
                <a:solidFill>
                  <a:srgbClr val="0070C0"/>
                </a:solidFill>
                <a:latin typeface="BIZ UDPゴシック"/>
                <a:ea typeface="BIZ UDPゴシック"/>
              </a:rPr>
              <a:t>４　男女平等に関する啓発・情報提供・学習支援</a:t>
            </a:r>
            <a:endParaRPr lang="en-US" altLang="ja-JP" sz="2000" b="1" dirty="0">
              <a:solidFill>
                <a:srgbClr val="0070C0"/>
              </a:solidFill>
              <a:latin typeface="BIZ UDPゴシック"/>
              <a:ea typeface="BIZ UDPゴシック"/>
            </a:endParaRPr>
          </a:p>
          <a:p>
            <a:pPr marL="0" indent="0">
              <a:buNone/>
              <a:defRPr lang="ja-JP" altLang="en-US"/>
            </a:pPr>
            <a:endParaRPr lang="en-US" altLang="ja-JP" sz="2000" b="1" dirty="0">
              <a:solidFill>
                <a:srgbClr val="0070C0"/>
              </a:solidFill>
              <a:latin typeface="BIZ UDPゴシック"/>
              <a:ea typeface="BIZ UDPゴシック"/>
            </a:endParaRPr>
          </a:p>
          <a:p>
            <a:pPr marL="0" indent="0">
              <a:buNone/>
              <a:defRPr lang="ja-JP" altLang="en-US"/>
            </a:pPr>
            <a:r>
              <a:rPr lang="ja-JP" altLang="en-US" sz="2000" b="1" dirty="0">
                <a:solidFill>
                  <a:srgbClr val="0070C0"/>
                </a:solidFill>
                <a:latin typeface="BIZ UDPゴシック"/>
                <a:ea typeface="BIZ UDPゴシック"/>
              </a:rPr>
              <a:t>５　男女共同参画センターの今後</a:t>
            </a:r>
            <a:br>
              <a:rPr lang="ja-JP" altLang="en-US" sz="1600" b="1" dirty="0">
                <a:solidFill>
                  <a:srgbClr val="0070C0"/>
                </a:solidFill>
                <a:latin typeface="BIZ UDPゴシック"/>
                <a:ea typeface="BIZ UDPゴシック"/>
              </a:rPr>
            </a:br>
            <a:endParaRPr lang="ja-JP" altLang="en-US" b="1" dirty="0">
              <a:solidFill>
                <a:srgbClr val="0070C0"/>
              </a:solidFill>
              <a:latin typeface="BIZ UDPゴシック"/>
              <a:ea typeface="BIZ UDPゴシック"/>
            </a:endParaRPr>
          </a:p>
        </p:txBody>
      </p:sp>
      <p:sp>
        <p:nvSpPr>
          <p:cNvPr id="1109" name="テキスト 31"/>
          <p:cNvSpPr txBox="1"/>
          <p:nvPr/>
        </p:nvSpPr>
        <p:spPr>
          <a:xfrm>
            <a:off x="355501" y="627700"/>
            <a:ext cx="6555619" cy="584775"/>
          </a:xfrm>
          <a:prstGeom prst="rect">
            <a:avLst/>
          </a:prstGeom>
        </p:spPr>
        <p:txBody>
          <a:bodyPr wrap="square">
            <a:spAutoFit/>
          </a:bodyPr>
          <a:lstStyle/>
          <a:p>
            <a:pPr algn="ctr">
              <a:defRPr lang="ja-JP" altLang="en-US"/>
            </a:pPr>
            <a:r>
              <a:rPr lang="ja-JP" altLang="en-US" sz="3200" dirty="0">
                <a:solidFill>
                  <a:srgbClr val="FF0000"/>
                </a:solidFill>
                <a:latin typeface="BIZ UDPゴシック"/>
                <a:ea typeface="BIZ UDPゴシック"/>
              </a:rPr>
              <a:t>男女共同参画センターの取組内容</a:t>
            </a:r>
            <a:endParaRPr lang="en-US" altLang="ja-JP" sz="3200" dirty="0">
              <a:solidFill>
                <a:srgbClr val="FF0000"/>
              </a:solidFill>
              <a:latin typeface="BIZ UDPゴシック"/>
              <a:ea typeface="BIZ UDPゴシック"/>
            </a:endParaRPr>
          </a:p>
        </p:txBody>
      </p:sp>
      <p:sp>
        <p:nvSpPr>
          <p:cNvPr id="1110" name="線"/>
          <p:cNvSpPr/>
          <p:nvPr/>
        </p:nvSpPr>
        <p:spPr>
          <a:xfrm>
            <a:off x="355501" y="1212475"/>
            <a:ext cx="7189939" cy="0"/>
          </a:xfrm>
          <a:prstGeom prst="line">
            <a:avLst/>
          </a:prstGeom>
          <a:ln w="19050">
            <a:solidFill>
              <a:srgbClr val="FF0000"/>
            </a:solidFill>
            <a:miter lim="400000"/>
          </a:ln>
        </p:spPr>
        <p:txBody>
          <a:bodyPr lIns="55694" tIns="55694" rIns="55694" bIns="55694" anchor="ctr"/>
          <a:lstStyle/>
          <a:p>
            <a:pPr algn="l" defTabSz="501253">
              <a:defRPr sz="1200">
                <a:solidFill>
                  <a:srgbClr val="000000"/>
                </a:solidFill>
                <a:latin typeface="ヒラギノ角ゴシック W3"/>
                <a:ea typeface="ヒラギノ角ゴシック W3"/>
                <a:cs typeface="ヒラギノ角ゴシック W3"/>
                <a:sym typeface="ヒラギノ角ゴシック W3"/>
              </a:defRPr>
            </a:pPr>
            <a:endParaRPr/>
          </a:p>
        </p:txBody>
      </p:sp>
      <p:sp>
        <p:nvSpPr>
          <p:cNvPr id="2" name="テキスト ボックス 1">
            <a:extLst>
              <a:ext uri="{FF2B5EF4-FFF2-40B4-BE49-F238E27FC236}">
                <a16:creationId xmlns:a16="http://schemas.microsoft.com/office/drawing/2014/main" id="{3DA75207-B987-18EB-21CC-FC24816923D8}"/>
              </a:ext>
            </a:extLst>
          </p:cNvPr>
          <p:cNvSpPr txBox="1"/>
          <p:nvPr/>
        </p:nvSpPr>
        <p:spPr>
          <a:xfrm>
            <a:off x="5201162" y="123454"/>
            <a:ext cx="2960476" cy="461665"/>
          </a:xfrm>
          <a:prstGeom prst="rect">
            <a:avLst/>
          </a:prstGeom>
          <a:noFill/>
        </p:spPr>
        <p:txBody>
          <a:bodyPr wrap="square" lIns="91440" tIns="45720" rIns="91440" bIns="45720" rtlCol="0" anchor="t">
            <a:spAutoFit/>
          </a:bodyPr>
          <a:lstStyle/>
          <a:p>
            <a:pPr algn="r"/>
            <a:r>
              <a:rPr kumimoji="1" lang="en-US" altLang="ja-JP" sz="1200" dirty="0">
                <a:solidFill>
                  <a:srgbClr val="002060"/>
                </a:solidFill>
                <a:latin typeface="BIZ UDPゴシック" panose="020B0400000000000000" pitchFamily="50" charset="-128"/>
                <a:ea typeface="BIZ UDPゴシック"/>
              </a:rPr>
              <a:t>2025/11/13</a:t>
            </a:r>
            <a:endParaRPr kumimoji="1" lang="en-US" altLang="ja-JP" sz="1200" dirty="0">
              <a:solidFill>
                <a:srgbClr val="002060"/>
              </a:solidFill>
              <a:latin typeface="BIZ UDPゴシック" panose="020B0400000000000000" pitchFamily="50" charset="-128"/>
              <a:ea typeface="BIZ UDPゴシック" panose="020B0400000000000000" pitchFamily="50" charset="-128"/>
            </a:endParaRPr>
          </a:p>
          <a:p>
            <a:pPr algn="r"/>
            <a:r>
              <a:rPr lang="ja-JP" altLang="en-US" sz="1200" dirty="0">
                <a:solidFill>
                  <a:srgbClr val="002060"/>
                </a:solidFill>
                <a:latin typeface="BIZ UDPゴシック" panose="020B0400000000000000" pitchFamily="50" charset="-128"/>
                <a:ea typeface="BIZ UDPゴシック"/>
              </a:rPr>
              <a:t>第2期第4回中野区人権施策推進審議会</a:t>
            </a:r>
          </a:p>
        </p:txBody>
      </p:sp>
      <p:sp>
        <p:nvSpPr>
          <p:cNvPr id="4" name="テキスト 15">
            <a:extLst>
              <a:ext uri="{FF2B5EF4-FFF2-40B4-BE49-F238E27FC236}">
                <a16:creationId xmlns:a16="http://schemas.microsoft.com/office/drawing/2014/main" id="{39E216C7-469E-7556-9CA6-FE6DC652BF9E}"/>
              </a:ext>
            </a:extLst>
          </p:cNvPr>
          <p:cNvSpPr txBox="1"/>
          <p:nvPr/>
        </p:nvSpPr>
        <p:spPr>
          <a:xfrm>
            <a:off x="557226" y="1149404"/>
            <a:ext cx="3393243" cy="954107"/>
          </a:xfrm>
          <a:prstGeom prst="rect">
            <a:avLst/>
          </a:prstGeom>
        </p:spPr>
        <p:txBody>
          <a:bodyPr wrap="square">
            <a:spAutoFit/>
          </a:bodyPr>
          <a:lstStyle/>
          <a:p>
            <a:pPr marL="0" indent="0">
              <a:buNone/>
              <a:defRPr lang="ja-JP" altLang="en-US"/>
            </a:pPr>
            <a:endParaRPr lang="en-US" altLang="ja-JP" sz="1600" dirty="0">
              <a:latin typeface="BIZ UDPゴシック"/>
              <a:ea typeface="BIZ UDPゴシック"/>
            </a:endParaRPr>
          </a:p>
          <a:p>
            <a:pPr marL="0" indent="0">
              <a:buNone/>
              <a:defRPr lang="ja-JP" altLang="en-US"/>
            </a:pPr>
            <a:r>
              <a:rPr lang="ja-JP" altLang="en-US" sz="2000" b="1" dirty="0">
                <a:solidFill>
                  <a:srgbClr val="0070C0"/>
                </a:solidFill>
                <a:latin typeface="BIZ UDPゴシック"/>
                <a:ea typeface="BIZ UDPゴシック"/>
              </a:rPr>
              <a:t>はじめに：「男女平等」って？</a:t>
            </a:r>
          </a:p>
          <a:p>
            <a:pPr marL="0" indent="0">
              <a:buNone/>
              <a:defRPr lang="ja-JP" altLang="en-US"/>
            </a:pPr>
            <a:endParaRPr lang="ja-JP" altLang="en-US" sz="2000" b="1" dirty="0">
              <a:solidFill>
                <a:srgbClr val="0070C0"/>
              </a:solidFill>
              <a:latin typeface="BIZ UDPゴシック"/>
              <a:ea typeface="BIZ UDPゴシック"/>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12">
            <a:extLst>
              <a:ext uri="{FF2B5EF4-FFF2-40B4-BE49-F238E27FC236}">
                <a16:creationId xmlns:a16="http://schemas.microsoft.com/office/drawing/2014/main" id="{D8683880-0FAB-7C15-8D9D-8D9289F0482B}"/>
              </a:ext>
            </a:extLst>
          </p:cNvPr>
          <p:cNvSpPr txBox="1"/>
          <p:nvPr/>
        </p:nvSpPr>
        <p:spPr>
          <a:xfrm>
            <a:off x="-387" y="0"/>
            <a:ext cx="9142082" cy="430887"/>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lang="ja-JP" altLang="en-US"/>
            </a:pPr>
            <a:r>
              <a:rPr lang="ja-JP" altLang="en-US" sz="2200" dirty="0">
                <a:latin typeface="BIZ UDPゴシック"/>
                <a:ea typeface="BIZ UDPゴシック"/>
              </a:rPr>
              <a:t>　はじめに：　「</a:t>
            </a:r>
            <a:r>
              <a:rPr lang="ja-JP" altLang="en-US" sz="2200" b="1" dirty="0">
                <a:latin typeface="BIZ UDPゴシック"/>
                <a:ea typeface="BIZ UDPゴシック"/>
              </a:rPr>
              <a:t>男女平等」って？</a:t>
            </a:r>
          </a:p>
        </p:txBody>
      </p:sp>
      <p:sp>
        <p:nvSpPr>
          <p:cNvPr id="5" name="テキスト ボックス 4">
            <a:extLst>
              <a:ext uri="{FF2B5EF4-FFF2-40B4-BE49-F238E27FC236}">
                <a16:creationId xmlns:a16="http://schemas.microsoft.com/office/drawing/2014/main" id="{F03D4E54-D037-8C77-BA81-ABC1A6F6A43B}"/>
              </a:ext>
            </a:extLst>
          </p:cNvPr>
          <p:cNvSpPr txBox="1"/>
          <p:nvPr/>
        </p:nvSpPr>
        <p:spPr>
          <a:xfrm>
            <a:off x="6045613" y="3716"/>
            <a:ext cx="2960476" cy="415498"/>
          </a:xfrm>
          <a:prstGeom prst="rect">
            <a:avLst/>
          </a:prstGeom>
          <a:noFill/>
        </p:spPr>
        <p:txBody>
          <a:bodyPr wrap="square" lIns="91440" tIns="45720" rIns="91440" bIns="45720" rtlCol="0" anchor="t">
            <a:spAutoFit/>
          </a:bodyPr>
          <a:lstStyle/>
          <a:p>
            <a:pPr algn="r"/>
            <a:r>
              <a:rPr kumimoji="1" lang="en-US" altLang="ja-JP" sz="1050" dirty="0">
                <a:solidFill>
                  <a:schemeClr val="bg1"/>
                </a:solidFill>
                <a:latin typeface="BIZ UDPゴシック" panose="020B0400000000000000" pitchFamily="50" charset="-128"/>
                <a:ea typeface="BIZ UDPゴシック"/>
              </a:rPr>
              <a:t>2025/11/13</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pPr algn="r"/>
            <a:r>
              <a:rPr lang="ja-JP" altLang="en-US" sz="1050" dirty="0">
                <a:solidFill>
                  <a:schemeClr val="bg1"/>
                </a:solidFill>
                <a:latin typeface="BIZ UDPゴシック" panose="020B0400000000000000" pitchFamily="50" charset="-128"/>
                <a:ea typeface="BIZ UDPゴシック"/>
              </a:rPr>
              <a:t>第2期第4回中野区人権施策推進審議会</a:t>
            </a:r>
          </a:p>
        </p:txBody>
      </p:sp>
      <p:sp>
        <p:nvSpPr>
          <p:cNvPr id="9" name="テキスト 14">
            <a:extLst>
              <a:ext uri="{FF2B5EF4-FFF2-40B4-BE49-F238E27FC236}">
                <a16:creationId xmlns:a16="http://schemas.microsoft.com/office/drawing/2014/main" id="{28DECA2E-3279-3529-31BB-AC06DB535A62}"/>
              </a:ext>
            </a:extLst>
          </p:cNvPr>
          <p:cNvSpPr txBox="1"/>
          <p:nvPr/>
        </p:nvSpPr>
        <p:spPr>
          <a:xfrm>
            <a:off x="478156" y="1338168"/>
            <a:ext cx="3482184" cy="3108543"/>
          </a:xfrm>
          <a:prstGeom prst="rect">
            <a:avLst/>
          </a:prstGeom>
          <a:solidFill>
            <a:schemeClr val="accent1">
              <a:lumMod val="20000"/>
              <a:lumOff val="80000"/>
            </a:schemeClr>
          </a:solidFill>
        </p:spPr>
        <p:txBody>
          <a:bodyPr wrap="square">
            <a:spAutoFit/>
          </a:bodyPr>
          <a:lstStyle/>
          <a:p>
            <a:pPr algn="just"/>
            <a:r>
              <a:rPr kumimoji="1" lang="ja-JP" altLang="en-US" sz="1400" dirty="0">
                <a:solidFill>
                  <a:srgbClr val="002060"/>
                </a:solidFill>
                <a:latin typeface="BIZ UDPゴシック" panose="020B0400000000000000" pitchFamily="50" charset="-128"/>
                <a:ea typeface="BIZ UDPゴシック" panose="020B0400000000000000" pitchFamily="50" charset="-128"/>
              </a:rPr>
              <a:t>〇男女平等とは、男性と女性が、経済的、政治的、社会的、文化的に平等であること</a:t>
            </a:r>
            <a:endParaRPr kumimoji="1" lang="en-US" altLang="ja-JP" sz="1400" dirty="0">
              <a:solidFill>
                <a:srgbClr val="002060"/>
              </a:solidFill>
              <a:latin typeface="BIZ UDPゴシック" panose="020B0400000000000000" pitchFamily="50" charset="-128"/>
              <a:ea typeface="BIZ UDPゴシック" panose="020B0400000000000000" pitchFamily="50" charset="-128"/>
            </a:endParaRPr>
          </a:p>
          <a:p>
            <a:pPr algn="just"/>
            <a:r>
              <a:rPr kumimoji="1" lang="ja-JP" altLang="en-US" sz="1400" dirty="0">
                <a:solidFill>
                  <a:srgbClr val="002060"/>
                </a:solidFill>
                <a:latin typeface="BIZ UDPゴシック" panose="020B0400000000000000" pitchFamily="50" charset="-128"/>
                <a:ea typeface="BIZ UDPゴシック" panose="020B0400000000000000" pitchFamily="50" charset="-128"/>
              </a:rPr>
              <a:t>〇ジェンダー平等とは、いわゆる男らしさ女らしさといった社会的・文化的につくられた性別、こういったものに縛られず、全ての人が平等であること</a:t>
            </a:r>
          </a:p>
          <a:p>
            <a:pPr algn="just"/>
            <a:r>
              <a:rPr kumimoji="1" lang="ja-JP" altLang="en-US" sz="1400" dirty="0">
                <a:solidFill>
                  <a:srgbClr val="002060"/>
                </a:solidFill>
                <a:latin typeface="BIZ UDPゴシック" panose="020B0400000000000000" pitchFamily="50" charset="-128"/>
                <a:ea typeface="BIZ UDPゴシック" panose="020B0400000000000000" pitchFamily="50" charset="-128"/>
              </a:rPr>
              <a:t>〇男女平等は主に男女間の平等に焦点を当てているが、ジェンダー平等はより広範なジェンダーに関連する問題や役割、期待などに対して平等を追求するものとなる。ジェンダー平等は、多様なジェンダーアイデンティティや表現を尊重し、その多様性に基づく不平等や差別を解消することを目指している。</a:t>
            </a:r>
            <a:endParaRPr lang="ja-JP"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2" name="テキスト 14">
            <a:extLst>
              <a:ext uri="{FF2B5EF4-FFF2-40B4-BE49-F238E27FC236}">
                <a16:creationId xmlns:a16="http://schemas.microsoft.com/office/drawing/2014/main" id="{1263EB98-8E38-0DCE-30C0-D785AB2C27BF}"/>
              </a:ext>
            </a:extLst>
          </p:cNvPr>
          <p:cNvSpPr txBox="1"/>
          <p:nvPr/>
        </p:nvSpPr>
        <p:spPr>
          <a:xfrm>
            <a:off x="4257119" y="1170375"/>
            <a:ext cx="3829389" cy="954107"/>
          </a:xfrm>
          <a:prstGeom prst="rect">
            <a:avLst/>
          </a:prstGeom>
          <a:solidFill>
            <a:schemeClr val="accent1">
              <a:lumMod val="20000"/>
              <a:lumOff val="80000"/>
            </a:schemeClr>
          </a:solidFill>
        </p:spPr>
        <p:txBody>
          <a:bodyPr wrap="square">
            <a:spAutoFit/>
          </a:bodyPr>
          <a:lstStyle/>
          <a:p>
            <a:pPr algn="just"/>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一般的には、男女平等は男女間の差別をなくすことに焦点を当てているのに対し、男女共同参画は男女が共に社会に参加し、それぞれの役割や資質を活かしながら共に貢献すること</a:t>
            </a:r>
            <a:endParaRPr lang="ja-JP"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07655C71-8BCF-34B9-877C-98689ECB28A7}"/>
              </a:ext>
            </a:extLst>
          </p:cNvPr>
          <p:cNvSpPr txBox="1"/>
          <p:nvPr/>
        </p:nvSpPr>
        <p:spPr>
          <a:xfrm>
            <a:off x="420954" y="878698"/>
            <a:ext cx="3596589" cy="369332"/>
          </a:xfrm>
          <a:prstGeom prst="rect">
            <a:avLst/>
          </a:prstGeom>
          <a:noFill/>
        </p:spPr>
        <p:txBody>
          <a:bodyPr wrap="square" rtlCol="0">
            <a:spAutoFit/>
          </a:bodyPr>
          <a:lstStyle/>
          <a:p>
            <a:r>
              <a:rPr kumimoji="1" lang="ja-JP" altLang="en-US" b="1" dirty="0">
                <a:solidFill>
                  <a:srgbClr val="FF0000"/>
                </a:solidFill>
                <a:latin typeface="BIZ UDPゴシック" panose="020B0400000000000000" pitchFamily="50" charset="-128"/>
                <a:ea typeface="BIZ UDPゴシック" panose="020B0400000000000000" pitchFamily="50" charset="-128"/>
              </a:rPr>
              <a:t>「男女平等」と「ジェンダー平等」</a:t>
            </a:r>
          </a:p>
        </p:txBody>
      </p:sp>
      <p:sp>
        <p:nvSpPr>
          <p:cNvPr id="14" name="テキスト ボックス 13">
            <a:extLst>
              <a:ext uri="{FF2B5EF4-FFF2-40B4-BE49-F238E27FC236}">
                <a16:creationId xmlns:a16="http://schemas.microsoft.com/office/drawing/2014/main" id="{D6647369-CDF4-5833-7535-B862E4296F1F}"/>
              </a:ext>
            </a:extLst>
          </p:cNvPr>
          <p:cNvSpPr txBox="1"/>
          <p:nvPr/>
        </p:nvSpPr>
        <p:spPr>
          <a:xfrm>
            <a:off x="4138739" y="694032"/>
            <a:ext cx="3596589" cy="369332"/>
          </a:xfrm>
          <a:prstGeom prst="rect">
            <a:avLst/>
          </a:prstGeom>
          <a:noFill/>
        </p:spPr>
        <p:txBody>
          <a:bodyPr wrap="square" rtlCol="0">
            <a:spAutoFit/>
          </a:bodyPr>
          <a:lstStyle/>
          <a:p>
            <a:r>
              <a:rPr kumimoji="1" lang="ja-JP" altLang="en-US" b="1" dirty="0">
                <a:solidFill>
                  <a:srgbClr val="FF0000"/>
                </a:solidFill>
                <a:latin typeface="BIZ UDPゴシック" panose="020B0400000000000000" pitchFamily="50" charset="-128"/>
                <a:ea typeface="BIZ UDPゴシック" panose="020B0400000000000000" pitchFamily="50" charset="-128"/>
              </a:rPr>
              <a:t>「男女平等」と「男女共同参画」</a:t>
            </a:r>
          </a:p>
        </p:txBody>
      </p:sp>
      <p:sp>
        <p:nvSpPr>
          <p:cNvPr id="15" name="テキスト ボックス 14">
            <a:extLst>
              <a:ext uri="{FF2B5EF4-FFF2-40B4-BE49-F238E27FC236}">
                <a16:creationId xmlns:a16="http://schemas.microsoft.com/office/drawing/2014/main" id="{951F2502-F940-D2B7-3C0C-0EE168DC1626}"/>
              </a:ext>
            </a:extLst>
          </p:cNvPr>
          <p:cNvSpPr txBox="1"/>
          <p:nvPr/>
        </p:nvSpPr>
        <p:spPr>
          <a:xfrm>
            <a:off x="4299592" y="2353320"/>
            <a:ext cx="3596589" cy="500137"/>
          </a:xfrm>
          <a:prstGeom prst="rect">
            <a:avLst/>
          </a:prstGeom>
          <a:noFill/>
        </p:spPr>
        <p:txBody>
          <a:bodyPr wrap="square" rtlCol="0">
            <a:spAutoFit/>
          </a:bodyPr>
          <a:lstStyle/>
          <a:p>
            <a:r>
              <a:rPr kumimoji="1" lang="ja-JP" altLang="en-US" sz="1600" b="1" dirty="0">
                <a:solidFill>
                  <a:schemeClr val="accent5">
                    <a:lumMod val="50000"/>
                  </a:schemeClr>
                </a:solidFill>
                <a:latin typeface="BIZ UDPゴシック" panose="020B0400000000000000" pitchFamily="50" charset="-128"/>
                <a:ea typeface="BIZ UDPゴシック" panose="020B0400000000000000" pitchFamily="50" charset="-128"/>
              </a:rPr>
              <a:t>男女の地位は平等だと思いますか？</a:t>
            </a:r>
            <a:endParaRPr kumimoji="1" lang="en-US" altLang="ja-JP" sz="1600" b="1" dirty="0">
              <a:solidFill>
                <a:schemeClr val="accent5">
                  <a:lumMod val="50000"/>
                </a:schemeClr>
              </a:solidFill>
              <a:latin typeface="BIZ UDPゴシック" panose="020B0400000000000000" pitchFamily="50" charset="-128"/>
              <a:ea typeface="BIZ UDPゴシック" panose="020B0400000000000000" pitchFamily="50" charset="-128"/>
            </a:endParaRPr>
          </a:p>
          <a:p>
            <a:r>
              <a:rPr kumimoji="1" lang="ja-JP" altLang="en-US" sz="1050" b="1" dirty="0">
                <a:solidFill>
                  <a:schemeClr val="accent5">
                    <a:lumMod val="50000"/>
                  </a:schemeClr>
                </a:solidFill>
                <a:latin typeface="BIZ UDPゴシック" panose="020B0400000000000000" pitchFamily="50" charset="-128"/>
                <a:ea typeface="BIZ UDPゴシック" panose="020B0400000000000000" pitchFamily="50" charset="-128"/>
              </a:rPr>
              <a:t>　　　　　　　　　　　　</a:t>
            </a:r>
            <a:r>
              <a:rPr kumimoji="1" lang="en-US" altLang="ja-JP" sz="1050" b="1" dirty="0">
                <a:solidFill>
                  <a:schemeClr val="accent5">
                    <a:lumMod val="50000"/>
                  </a:schemeClr>
                </a:solidFill>
                <a:latin typeface="BIZ UDPゴシック" panose="020B0400000000000000" pitchFamily="50" charset="-128"/>
                <a:ea typeface="BIZ UDPゴシック" panose="020B0400000000000000" pitchFamily="50" charset="-128"/>
              </a:rPr>
              <a:t>【</a:t>
            </a:r>
            <a:r>
              <a:rPr kumimoji="1" lang="ja-JP" altLang="en-US" sz="1050" b="1" dirty="0">
                <a:solidFill>
                  <a:schemeClr val="accent5">
                    <a:lumMod val="50000"/>
                  </a:schemeClr>
                </a:solidFill>
                <a:latin typeface="BIZ UDPゴシック" panose="020B0400000000000000" pitchFamily="50" charset="-128"/>
                <a:ea typeface="BIZ UDPゴシック" panose="020B0400000000000000" pitchFamily="50" charset="-128"/>
              </a:rPr>
              <a:t>中野区区民意識・実態調査</a:t>
            </a:r>
            <a:r>
              <a:rPr kumimoji="1" lang="en-US" altLang="ja-JP" sz="1050" b="1" dirty="0">
                <a:solidFill>
                  <a:schemeClr val="accent5">
                    <a:lumMod val="50000"/>
                  </a:schemeClr>
                </a:solidFill>
                <a:latin typeface="BIZ UDPゴシック" panose="020B0400000000000000" pitchFamily="50" charset="-128"/>
                <a:ea typeface="BIZ UDPゴシック" panose="020B0400000000000000" pitchFamily="50" charset="-128"/>
              </a:rPr>
              <a:t>2024</a:t>
            </a:r>
            <a:r>
              <a:rPr kumimoji="1" lang="ja-JP" altLang="en-US" sz="1050" b="1" dirty="0">
                <a:solidFill>
                  <a:schemeClr val="accent5">
                    <a:lumMod val="50000"/>
                  </a:schemeClr>
                </a:solidFill>
                <a:latin typeface="BIZ UDPゴシック" panose="020B0400000000000000" pitchFamily="50" charset="-128"/>
                <a:ea typeface="BIZ UDPゴシック" panose="020B0400000000000000" pitchFamily="50" charset="-128"/>
              </a:rPr>
              <a:t>より</a:t>
            </a:r>
            <a:r>
              <a:rPr kumimoji="1" lang="en-US" altLang="ja-JP" sz="1050" b="1" dirty="0">
                <a:solidFill>
                  <a:schemeClr val="accent5">
                    <a:lumMod val="50000"/>
                  </a:schemeClr>
                </a:solidFill>
                <a:latin typeface="BIZ UDPゴシック" panose="020B0400000000000000" pitchFamily="50" charset="-128"/>
                <a:ea typeface="BIZ UDPゴシック" panose="020B0400000000000000" pitchFamily="50" charset="-128"/>
              </a:rPr>
              <a:t>】</a:t>
            </a:r>
            <a:endParaRPr kumimoji="1" lang="ja-JP" altLang="en-US" sz="1050" b="1" dirty="0">
              <a:solidFill>
                <a:schemeClr val="accent5">
                  <a:lumMod val="50000"/>
                </a:schemeClr>
              </a:solidFill>
              <a:latin typeface="BIZ UDPゴシック" panose="020B0400000000000000" pitchFamily="50" charset="-128"/>
              <a:ea typeface="BIZ UDPゴシック" panose="020B0400000000000000" pitchFamily="50" charset="-128"/>
            </a:endParaRPr>
          </a:p>
        </p:txBody>
      </p:sp>
      <p:sp>
        <p:nvSpPr>
          <p:cNvPr id="16" name="テキスト 14">
            <a:extLst>
              <a:ext uri="{FF2B5EF4-FFF2-40B4-BE49-F238E27FC236}">
                <a16:creationId xmlns:a16="http://schemas.microsoft.com/office/drawing/2014/main" id="{22E7D4EE-2E04-DDA2-138D-24401E366898}"/>
              </a:ext>
            </a:extLst>
          </p:cNvPr>
          <p:cNvSpPr txBox="1"/>
          <p:nvPr/>
        </p:nvSpPr>
        <p:spPr>
          <a:xfrm>
            <a:off x="4308644" y="2927513"/>
            <a:ext cx="3777863" cy="1519198"/>
          </a:xfrm>
          <a:prstGeom prst="rect">
            <a:avLst/>
          </a:prstGeom>
          <a:solidFill>
            <a:schemeClr val="accent1">
              <a:lumMod val="20000"/>
              <a:lumOff val="80000"/>
            </a:schemeClr>
          </a:solidFill>
        </p:spPr>
        <p:txBody>
          <a:bodyPr wrap="square">
            <a:spAutoFit/>
          </a:bodyPr>
          <a:lstStyle/>
          <a:p>
            <a:pPr algn="just">
              <a:lnSpc>
                <a:spcPts val="2300"/>
              </a:lnSpc>
            </a:pPr>
            <a:r>
              <a:rPr lang="ja-JP" altLang="en-US" sz="1200" kern="100" dirty="0">
                <a:solidFill>
                  <a:schemeClr val="accent5">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男女の地位が「平等」だと思うと答えた割合</a:t>
            </a:r>
            <a:endParaRPr lang="en-US" altLang="ja-JP" sz="1200" kern="100" dirty="0">
              <a:solidFill>
                <a:schemeClr val="accent5">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2300"/>
              </a:lnSpc>
            </a:pPr>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・家庭生活における男女の地位　　     </a:t>
            </a:r>
            <a:r>
              <a:rPr lang="en-US"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33.7%</a:t>
            </a:r>
            <a:endPar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2300"/>
              </a:lnSpc>
            </a:pPr>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・職場における男女の地位               </a:t>
            </a:r>
            <a:r>
              <a:rPr lang="en-US"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24.0%</a:t>
            </a:r>
            <a:endPar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2300"/>
              </a:lnSpc>
            </a:pPr>
            <a:r>
              <a:rPr lang="ja-JP" altLang="en-US" sz="1400"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・学校教育の場における男女の地位　 </a:t>
            </a:r>
            <a:r>
              <a:rPr lang="en-US" altLang="ja-JP" sz="1400"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46.4%</a:t>
            </a:r>
            <a:endParaRPr lang="ja-JP" altLang="en-US" sz="1400"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2300"/>
              </a:lnSpc>
            </a:pPr>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・社会全体における男女の地位         </a:t>
            </a:r>
            <a:r>
              <a:rPr lang="en-US"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14.8%</a:t>
            </a:r>
            <a:endPar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328045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テキスト 12"/>
          <p:cNvSpPr txBox="1"/>
          <p:nvPr/>
        </p:nvSpPr>
        <p:spPr>
          <a:xfrm>
            <a:off x="0" y="-9912"/>
            <a:ext cx="9142082" cy="46166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lang="ja-JP" altLang="en-US"/>
            </a:pPr>
            <a:r>
              <a:rPr lang="ja-JP" altLang="en-US" sz="2400">
                <a:latin typeface="BIZ UDPゴシック"/>
                <a:ea typeface="BIZ UDPゴシック"/>
              </a:rPr>
              <a:t> </a:t>
            </a:r>
            <a:r>
              <a:rPr lang="ja-JP" altLang="en-US" sz="2400" b="1">
                <a:latin typeface="BIZ UDPゴシック"/>
                <a:ea typeface="BIZ UDPゴシック"/>
              </a:rPr>
              <a:t>１</a:t>
            </a:r>
            <a:r>
              <a:rPr lang="en-US" altLang="ja-JP" sz="2400" b="1">
                <a:latin typeface="BIZ UDPゴシック"/>
                <a:ea typeface="BIZ UDPゴシック"/>
              </a:rPr>
              <a:t>. </a:t>
            </a:r>
            <a:r>
              <a:rPr lang="ja-JP" altLang="en-US" sz="2400" b="1">
                <a:latin typeface="BIZ UDPゴシック"/>
                <a:ea typeface="BIZ UDPゴシック"/>
              </a:rPr>
              <a:t>相談事業　</a:t>
            </a:r>
          </a:p>
        </p:txBody>
      </p:sp>
      <p:sp>
        <p:nvSpPr>
          <p:cNvPr id="1113" name="テキスト 14"/>
          <p:cNvSpPr txBox="1"/>
          <p:nvPr/>
        </p:nvSpPr>
        <p:spPr>
          <a:xfrm>
            <a:off x="781402" y="844168"/>
            <a:ext cx="6412100" cy="584775"/>
          </a:xfrm>
          <a:prstGeom prst="rect">
            <a:avLst/>
          </a:prstGeom>
          <a:solidFill>
            <a:schemeClr val="accent1">
              <a:lumMod val="20000"/>
              <a:lumOff val="80000"/>
            </a:schemeClr>
          </a:solidFill>
        </p:spPr>
        <p:txBody>
          <a:bodyPr wrap="square">
            <a:spAutoFit/>
          </a:bodyPr>
          <a:lstStyle/>
          <a:p>
            <a:pPr marL="412750" indent="-279400" algn="just"/>
            <a:r>
              <a:rPr lang="ja-JP" altLang="ja-JP"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女性相談支援員を配置し、女性の様々な問題や悩みの相談を受け、</a:t>
            </a:r>
            <a:endParaRPr lang="en-US" altLang="ja-JP"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412750" indent="-279400" algn="just"/>
            <a:r>
              <a:rPr lang="ja-JP" altLang="ja-JP"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その解決のための助言・指導を行っている。</a:t>
            </a:r>
          </a:p>
        </p:txBody>
      </p:sp>
      <p:sp>
        <p:nvSpPr>
          <p:cNvPr id="4" name="テキスト ボックス 3">
            <a:extLst>
              <a:ext uri="{FF2B5EF4-FFF2-40B4-BE49-F238E27FC236}">
                <a16:creationId xmlns:a16="http://schemas.microsoft.com/office/drawing/2014/main" id="{47DA5047-4C94-01E6-859C-C40E4FDCA1BD}"/>
              </a:ext>
            </a:extLst>
          </p:cNvPr>
          <p:cNvSpPr txBox="1"/>
          <p:nvPr/>
        </p:nvSpPr>
        <p:spPr>
          <a:xfrm>
            <a:off x="370484" y="474836"/>
            <a:ext cx="2299986" cy="369332"/>
          </a:xfrm>
          <a:prstGeom prst="rect">
            <a:avLst/>
          </a:prstGeom>
          <a:noFill/>
        </p:spPr>
        <p:txBody>
          <a:bodyPr wrap="square" rtlCol="0">
            <a:spAutoFit/>
          </a:bodyPr>
          <a:lstStyle/>
          <a:p>
            <a:pPr algn="ctr"/>
            <a:r>
              <a:rPr lang="ja-JP" altLang="en-US" b="1">
                <a:solidFill>
                  <a:srgbClr val="FF0000"/>
                </a:solidFill>
                <a:latin typeface="BIZ UDPゴシック" panose="020B0400000000000000" pitchFamily="50" charset="-128"/>
                <a:ea typeface="BIZ UDPゴシック" panose="020B0400000000000000" pitchFamily="50" charset="-128"/>
              </a:rPr>
              <a:t>（１）女性・婦人相談</a:t>
            </a:r>
            <a:endParaRPr kumimoji="1" lang="ja-JP" altLang="en-US" b="1">
              <a:solidFill>
                <a:srgbClr val="FF0000"/>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1FE3C5ED-05A0-5C5D-8583-D079816DD40D}"/>
              </a:ext>
            </a:extLst>
          </p:cNvPr>
          <p:cNvSpPr txBox="1"/>
          <p:nvPr/>
        </p:nvSpPr>
        <p:spPr>
          <a:xfrm>
            <a:off x="574643" y="1547285"/>
            <a:ext cx="1192426" cy="477054"/>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相談件数</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（月別の実人数）</a:t>
            </a:r>
          </a:p>
        </p:txBody>
      </p:sp>
      <p:sp>
        <p:nvSpPr>
          <p:cNvPr id="5" name="テキスト ボックス 4">
            <a:extLst>
              <a:ext uri="{FF2B5EF4-FFF2-40B4-BE49-F238E27FC236}">
                <a16:creationId xmlns:a16="http://schemas.microsoft.com/office/drawing/2014/main" id="{B444FFAA-7A57-FCD1-9982-AB7C1426F106}"/>
              </a:ext>
            </a:extLst>
          </p:cNvPr>
          <p:cNvSpPr txBox="1"/>
          <p:nvPr/>
        </p:nvSpPr>
        <p:spPr>
          <a:xfrm>
            <a:off x="559104" y="3020142"/>
            <a:ext cx="1922745" cy="369332"/>
          </a:xfrm>
          <a:prstGeom prst="rect">
            <a:avLst/>
          </a:prstGeom>
          <a:noFill/>
        </p:spPr>
        <p:txBody>
          <a:bodyPr wrap="square" rtlCol="0">
            <a:spAutoFit/>
          </a:bodyPr>
          <a:lstStyle/>
          <a:p>
            <a:pPr algn="ctr"/>
            <a:r>
              <a:rPr kumimoji="1" lang="ja-JP" altLang="en-US" b="1">
                <a:solidFill>
                  <a:srgbClr val="FF0000"/>
                </a:solidFill>
                <a:latin typeface="BIZ UDPゴシック" panose="020B0400000000000000" pitchFamily="50" charset="-128"/>
                <a:ea typeface="BIZ UDPゴシック" panose="020B0400000000000000" pitchFamily="50" charset="-128"/>
              </a:rPr>
              <a:t>一時保護</a:t>
            </a:r>
          </a:p>
        </p:txBody>
      </p:sp>
      <p:sp>
        <p:nvSpPr>
          <p:cNvPr id="7" name="テキスト 14">
            <a:extLst>
              <a:ext uri="{FF2B5EF4-FFF2-40B4-BE49-F238E27FC236}">
                <a16:creationId xmlns:a16="http://schemas.microsoft.com/office/drawing/2014/main" id="{8526E2AA-CB0E-96F9-7178-B59B4D0B07BD}"/>
              </a:ext>
            </a:extLst>
          </p:cNvPr>
          <p:cNvSpPr txBox="1"/>
          <p:nvPr/>
        </p:nvSpPr>
        <p:spPr>
          <a:xfrm>
            <a:off x="781402" y="3386865"/>
            <a:ext cx="6754477" cy="584775"/>
          </a:xfrm>
          <a:prstGeom prst="rect">
            <a:avLst/>
          </a:prstGeom>
          <a:solidFill>
            <a:schemeClr val="accent1">
              <a:lumMod val="20000"/>
              <a:lumOff val="80000"/>
            </a:schemeClr>
          </a:solidFill>
        </p:spPr>
        <p:txBody>
          <a:bodyPr wrap="square">
            <a:spAutoFit/>
          </a:bodyPr>
          <a:lstStyle/>
          <a:p>
            <a:pPr marL="412750" indent="-279400" algn="just"/>
            <a:r>
              <a:rPr lang="ja-JP" altLang="ja-JP"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夫の暴力等により緊急避難を求めてくる女性・母子に対して、その生命・</a:t>
            </a:r>
            <a:endParaRPr lang="en-US" altLang="ja-JP"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412750" indent="-279400" algn="just"/>
            <a:r>
              <a:rPr lang="ja-JP" altLang="ja-JP"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身体の安全と精神の安定を図るため、一時的に施設で保護している。</a:t>
            </a:r>
          </a:p>
        </p:txBody>
      </p:sp>
      <p:pic>
        <p:nvPicPr>
          <p:cNvPr id="9" name="図 8">
            <a:extLst>
              <a:ext uri="{FF2B5EF4-FFF2-40B4-BE49-F238E27FC236}">
                <a16:creationId xmlns:a16="http://schemas.microsoft.com/office/drawing/2014/main" id="{874C2F34-BA02-3A3C-F32B-95F07BDA4DAD}"/>
              </a:ext>
            </a:extLst>
          </p:cNvPr>
          <p:cNvPicPr>
            <a:picLocks noChangeAspect="1"/>
          </p:cNvPicPr>
          <p:nvPr/>
        </p:nvPicPr>
        <p:blipFill>
          <a:blip r:embed="rId3"/>
          <a:stretch>
            <a:fillRect/>
          </a:stretch>
        </p:blipFill>
        <p:spPr>
          <a:xfrm>
            <a:off x="1767069" y="1505589"/>
            <a:ext cx="5102844" cy="1565177"/>
          </a:xfrm>
          <a:prstGeom prst="rect">
            <a:avLst/>
          </a:prstGeom>
        </p:spPr>
      </p:pic>
      <p:pic>
        <p:nvPicPr>
          <p:cNvPr id="11" name="図 10">
            <a:extLst>
              <a:ext uri="{FF2B5EF4-FFF2-40B4-BE49-F238E27FC236}">
                <a16:creationId xmlns:a16="http://schemas.microsoft.com/office/drawing/2014/main" id="{6B6B7A22-9194-CD02-CF12-27EAA1458799}"/>
              </a:ext>
            </a:extLst>
          </p:cNvPr>
          <p:cNvPicPr>
            <a:picLocks noChangeAspect="1"/>
          </p:cNvPicPr>
          <p:nvPr/>
        </p:nvPicPr>
        <p:blipFill>
          <a:blip r:embed="rId4"/>
          <a:stretch>
            <a:fillRect/>
          </a:stretch>
        </p:blipFill>
        <p:spPr>
          <a:xfrm>
            <a:off x="1767069" y="4019104"/>
            <a:ext cx="4912344" cy="933843"/>
          </a:xfrm>
          <a:prstGeom prst="rect">
            <a:avLst/>
          </a:prstGeom>
        </p:spPr>
      </p:pic>
      <p:sp>
        <p:nvSpPr>
          <p:cNvPr id="6" name="テキスト ボックス 5">
            <a:extLst>
              <a:ext uri="{FF2B5EF4-FFF2-40B4-BE49-F238E27FC236}">
                <a16:creationId xmlns:a16="http://schemas.microsoft.com/office/drawing/2014/main" id="{ABE71B1E-91C8-904A-4816-260AFB754A37}"/>
              </a:ext>
            </a:extLst>
          </p:cNvPr>
          <p:cNvSpPr txBox="1"/>
          <p:nvPr/>
        </p:nvSpPr>
        <p:spPr>
          <a:xfrm>
            <a:off x="5860262" y="4599"/>
            <a:ext cx="2960476" cy="461665"/>
          </a:xfrm>
          <a:prstGeom prst="rect">
            <a:avLst/>
          </a:prstGeom>
          <a:noFill/>
        </p:spPr>
        <p:txBody>
          <a:bodyPr wrap="square" lIns="91440" tIns="45720" rIns="91440" bIns="45720" rtlCol="0" anchor="t">
            <a:spAutoFit/>
          </a:bodyPr>
          <a:lstStyle/>
          <a:p>
            <a:pPr algn="r"/>
            <a:r>
              <a:rPr kumimoji="1" lang="en-US" altLang="ja-JP" sz="1200" dirty="0">
                <a:solidFill>
                  <a:schemeClr val="bg1"/>
                </a:solidFill>
                <a:latin typeface="BIZ UDPゴシック" panose="020B0400000000000000" pitchFamily="50" charset="-128"/>
                <a:ea typeface="BIZ UDPゴシック"/>
              </a:rPr>
              <a:t>2025/11/13</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a:p>
            <a:pPr algn="r"/>
            <a:r>
              <a:rPr lang="ja-JP" altLang="en-US" sz="1200" dirty="0">
                <a:solidFill>
                  <a:schemeClr val="bg1"/>
                </a:solidFill>
                <a:latin typeface="BIZ UDPゴシック" panose="020B0400000000000000" pitchFamily="50" charset="-128"/>
                <a:ea typeface="BIZ UDPゴシック"/>
              </a:rPr>
              <a:t>第2期第4回中野区人権施策推進審議会</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B4135A3D-40BE-160B-B52A-55F83D9FAF4D}"/>
              </a:ext>
            </a:extLst>
          </p:cNvPr>
          <p:cNvSpPr/>
          <p:nvPr/>
        </p:nvSpPr>
        <p:spPr>
          <a:xfrm>
            <a:off x="543988" y="1023801"/>
            <a:ext cx="7393988" cy="38498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39700" algn="just"/>
            <a:r>
              <a:rPr lang="ja-JP" altLang="ja-JP"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ア　開設目的</a:t>
            </a:r>
          </a:p>
          <a:p>
            <a:pPr marL="692150" indent="-558800" algn="just"/>
            <a:r>
              <a:rPr lang="ja-JP" altLang="ja-JP" kern="10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年齢・性別に関わらず、様々な問題や悩みを抱える方が、ＬＩＮＥを活用し気軽に相談できるよう、「なかのつながるハートＬＩＮＥ」を</a:t>
            </a:r>
            <a:endParaRPr lang="en-US" altLang="ja-JP"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692150" indent="-558800" algn="just"/>
            <a:r>
              <a:rPr lang="ja-JP" altLang="en-US"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開設した。</a:t>
            </a:r>
            <a:endParaRPr lang="en-US" altLang="ja-JP"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692150" indent="-558800" algn="just"/>
            <a:r>
              <a:rPr lang="ja-JP" altLang="ja-JP"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イ　事業概要</a:t>
            </a:r>
          </a:p>
          <a:p>
            <a:pPr indent="139700" algn="just"/>
            <a:r>
              <a:rPr lang="ja-JP" altLang="ja-JP"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（ア）相談対応日時</a:t>
            </a:r>
          </a:p>
          <a:p>
            <a:pPr indent="139700" algn="just"/>
            <a:r>
              <a:rPr lang="ja-JP" altLang="ja-JP"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月曜日、木曜日及び日曜日　午後３時から午後９時まで</a:t>
            </a:r>
          </a:p>
          <a:p>
            <a:pPr indent="139700" algn="just"/>
            <a:r>
              <a:rPr lang="ja-JP" altLang="ja-JP"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（イ）対象</a:t>
            </a:r>
          </a:p>
          <a:p>
            <a:pPr indent="139700" algn="just"/>
            <a:r>
              <a:rPr lang="ja-JP" altLang="ja-JP"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区民であれば、性別、年齢を問わず、誰でも相談可</a:t>
            </a:r>
          </a:p>
          <a:p>
            <a:pPr indent="139700" algn="just"/>
            <a:r>
              <a:rPr lang="ja-JP" altLang="ja-JP"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（ウ）相談内容</a:t>
            </a:r>
          </a:p>
          <a:p>
            <a:pPr marL="831850" indent="-698500" algn="just"/>
            <a:r>
              <a:rPr lang="ja-JP" altLang="ja-JP"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夫婦や親子等の家族関係、学校・職場・地域等での人間関係、</a:t>
            </a:r>
            <a:r>
              <a:rPr lang="en-US" altLang="ja-JP" sz="1800">
                <a:solidFill>
                  <a:srgbClr val="002060"/>
                </a:solidFill>
                <a:latin typeface="HG丸ｺﾞｼｯｸM-PRO" panose="020F0400000000000000" pitchFamily="50" charset="-128"/>
                <a:ea typeface="HG丸ｺﾞｼｯｸM-PRO" panose="020F0400000000000000" pitchFamily="50" charset="-128"/>
              </a:rPr>
              <a:t>LGBTQ</a:t>
            </a:r>
            <a:r>
              <a:rPr lang="ja-JP" altLang="en-US" sz="1800">
                <a:solidFill>
                  <a:srgbClr val="002060"/>
                </a:solidFill>
                <a:latin typeface="HG丸ｺﾞｼｯｸM-PRO" panose="020F0400000000000000" pitchFamily="50" charset="-128"/>
                <a:ea typeface="HG丸ｺﾞｼｯｸM-PRO" panose="020F0400000000000000" pitchFamily="50" charset="-128"/>
              </a:rPr>
              <a:t>（性自認・性的指向など）</a:t>
            </a:r>
            <a:r>
              <a:rPr lang="ja-JP" altLang="ja-JP"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、ハラスメント、配偶者や交際相手などパートナーからの暴力、自分自身の生き方等</a:t>
            </a:r>
          </a:p>
        </p:txBody>
      </p:sp>
      <p:sp>
        <p:nvSpPr>
          <p:cNvPr id="28" name="テキスト ボックス 27">
            <a:extLst>
              <a:ext uri="{FF2B5EF4-FFF2-40B4-BE49-F238E27FC236}">
                <a16:creationId xmlns:a16="http://schemas.microsoft.com/office/drawing/2014/main" id="{92C6F204-8A52-620C-8E78-ED474AE7BC9A}"/>
              </a:ext>
            </a:extLst>
          </p:cNvPr>
          <p:cNvSpPr txBox="1"/>
          <p:nvPr/>
        </p:nvSpPr>
        <p:spPr>
          <a:xfrm>
            <a:off x="362359" y="534189"/>
            <a:ext cx="6901775" cy="400110"/>
          </a:xfrm>
          <a:prstGeom prst="rect">
            <a:avLst/>
          </a:prstGeom>
          <a:noFill/>
        </p:spPr>
        <p:txBody>
          <a:bodyPr wrap="square" rtlCol="0">
            <a:spAutoFit/>
          </a:bodyPr>
          <a:lstStyle/>
          <a:p>
            <a:r>
              <a:rPr kumimoji="1" lang="ja-JP" altLang="en-US" sz="2000" b="1">
                <a:solidFill>
                  <a:srgbClr val="FF0000"/>
                </a:solidFill>
                <a:latin typeface="BIZ UDPゴシック" panose="020B0400000000000000" pitchFamily="50" charset="-128"/>
                <a:ea typeface="BIZ UDPゴシック" panose="020B0400000000000000" pitchFamily="50" charset="-128"/>
              </a:rPr>
              <a:t>（２）男女共同参画センター</a:t>
            </a:r>
            <a:r>
              <a:rPr kumimoji="1" lang="en-US" altLang="ja-JP" sz="2000" b="1">
                <a:solidFill>
                  <a:srgbClr val="FF0000"/>
                </a:solidFill>
                <a:latin typeface="BIZ UDPゴシック" panose="020B0400000000000000" pitchFamily="50" charset="-128"/>
                <a:ea typeface="BIZ UDPゴシック" panose="020B0400000000000000" pitchFamily="50" charset="-128"/>
              </a:rPr>
              <a:t>SNS</a:t>
            </a:r>
            <a:r>
              <a:rPr kumimoji="1" lang="ja-JP" altLang="en-US" sz="2000" b="1">
                <a:solidFill>
                  <a:srgbClr val="FF0000"/>
                </a:solidFill>
                <a:latin typeface="BIZ UDPゴシック" panose="020B0400000000000000" pitchFamily="50" charset="-128"/>
                <a:ea typeface="BIZ UDPゴシック" panose="020B0400000000000000" pitchFamily="50" charset="-128"/>
              </a:rPr>
              <a:t>相談の開設（</a:t>
            </a:r>
            <a:r>
              <a:rPr kumimoji="1" lang="en-US" altLang="ja-JP" sz="2000" b="1">
                <a:solidFill>
                  <a:srgbClr val="FF0000"/>
                </a:solidFill>
                <a:latin typeface="BIZ UDPゴシック" panose="020B0400000000000000" pitchFamily="50" charset="-128"/>
                <a:ea typeface="BIZ UDPゴシック" panose="020B0400000000000000" pitchFamily="50" charset="-128"/>
              </a:rPr>
              <a:t>2025</a:t>
            </a:r>
            <a:r>
              <a:rPr kumimoji="1" lang="ja-JP" altLang="en-US" sz="2000" b="1">
                <a:solidFill>
                  <a:srgbClr val="FF0000"/>
                </a:solidFill>
                <a:latin typeface="BIZ UDPゴシック" panose="020B0400000000000000" pitchFamily="50" charset="-128"/>
                <a:ea typeface="BIZ UDPゴシック" panose="020B0400000000000000" pitchFamily="50" charset="-128"/>
              </a:rPr>
              <a:t>年</a:t>
            </a:r>
            <a:r>
              <a:rPr kumimoji="1" lang="en-US" altLang="ja-JP" sz="2000" b="1">
                <a:solidFill>
                  <a:srgbClr val="FF0000"/>
                </a:solidFill>
                <a:latin typeface="BIZ UDPゴシック" panose="020B0400000000000000" pitchFamily="50" charset="-128"/>
                <a:ea typeface="BIZ UDPゴシック" panose="020B0400000000000000" pitchFamily="50" charset="-128"/>
              </a:rPr>
              <a:t>6</a:t>
            </a:r>
            <a:r>
              <a:rPr kumimoji="1" lang="ja-JP" altLang="en-US" sz="2000" b="1">
                <a:solidFill>
                  <a:srgbClr val="FF0000"/>
                </a:solidFill>
                <a:latin typeface="BIZ UDPゴシック" panose="020B0400000000000000" pitchFamily="50" charset="-128"/>
                <a:ea typeface="BIZ UDPゴシック" panose="020B0400000000000000" pitchFamily="50" charset="-128"/>
              </a:rPr>
              <a:t>月）</a:t>
            </a:r>
          </a:p>
        </p:txBody>
      </p:sp>
      <p:sp>
        <p:nvSpPr>
          <p:cNvPr id="30" name="テキスト 12">
            <a:extLst>
              <a:ext uri="{FF2B5EF4-FFF2-40B4-BE49-F238E27FC236}">
                <a16:creationId xmlns:a16="http://schemas.microsoft.com/office/drawing/2014/main" id="{1D3173CE-F2F3-CC62-43F7-099AD65E71CE}"/>
              </a:ext>
            </a:extLst>
          </p:cNvPr>
          <p:cNvSpPr txBox="1"/>
          <p:nvPr/>
        </p:nvSpPr>
        <p:spPr>
          <a:xfrm>
            <a:off x="1918" y="-670"/>
            <a:ext cx="9142082" cy="46166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lang="ja-JP" altLang="en-US"/>
            </a:pPr>
            <a:r>
              <a:rPr lang="ja-JP" altLang="en-US" sz="2400">
                <a:latin typeface="BIZ UDPゴシック"/>
                <a:ea typeface="BIZ UDPゴシック"/>
              </a:rPr>
              <a:t>　</a:t>
            </a:r>
            <a:r>
              <a:rPr lang="ja-JP" altLang="en-US" sz="2400" b="1">
                <a:latin typeface="BIZ UDPゴシック"/>
                <a:ea typeface="BIZ UDPゴシック"/>
              </a:rPr>
              <a:t>１</a:t>
            </a:r>
            <a:r>
              <a:rPr lang="en-US" altLang="ja-JP" sz="2400" b="1">
                <a:latin typeface="BIZ UDPゴシック"/>
                <a:ea typeface="BIZ UDPゴシック"/>
              </a:rPr>
              <a:t>.</a:t>
            </a:r>
            <a:r>
              <a:rPr lang="ja-JP" altLang="en-US" sz="2400" b="1">
                <a:latin typeface="BIZ UDPゴシック"/>
                <a:ea typeface="BIZ UDPゴシック"/>
              </a:rPr>
              <a:t>相談事業　</a:t>
            </a:r>
          </a:p>
        </p:txBody>
      </p:sp>
      <p:pic>
        <p:nvPicPr>
          <p:cNvPr id="34" name="図 33" descr="アイコン&#10;&#10;AI によって生成されたコンテンツは間違っている可能性があります。">
            <a:extLst>
              <a:ext uri="{FF2B5EF4-FFF2-40B4-BE49-F238E27FC236}">
                <a16:creationId xmlns:a16="http://schemas.microsoft.com/office/drawing/2014/main" id="{9D3577D0-1DD5-CDDD-E5D8-C2D6F3012405}"/>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7445763" y="2136734"/>
            <a:ext cx="1484177" cy="1477025"/>
          </a:xfrm>
          <a:prstGeom prst="rect">
            <a:avLst/>
          </a:prstGeom>
          <a:effectLst>
            <a:outerShdw blurRad="50800" dist="50800" dir="5400000" algn="ctr" rotWithShape="0">
              <a:srgbClr val="000000"/>
            </a:outerShdw>
          </a:effectLst>
        </p:spPr>
      </p:pic>
      <p:sp>
        <p:nvSpPr>
          <p:cNvPr id="2" name="テキスト ボックス 1">
            <a:extLst>
              <a:ext uri="{FF2B5EF4-FFF2-40B4-BE49-F238E27FC236}">
                <a16:creationId xmlns:a16="http://schemas.microsoft.com/office/drawing/2014/main" id="{4E641589-CAC7-1882-4591-9D4B546C450C}"/>
              </a:ext>
            </a:extLst>
          </p:cNvPr>
          <p:cNvSpPr txBox="1"/>
          <p:nvPr/>
        </p:nvSpPr>
        <p:spPr>
          <a:xfrm>
            <a:off x="5860262" y="4599"/>
            <a:ext cx="2960476" cy="461665"/>
          </a:xfrm>
          <a:prstGeom prst="rect">
            <a:avLst/>
          </a:prstGeom>
          <a:noFill/>
        </p:spPr>
        <p:txBody>
          <a:bodyPr wrap="square" lIns="91440" tIns="45720" rIns="91440" bIns="45720" rtlCol="0" anchor="t">
            <a:spAutoFit/>
          </a:bodyPr>
          <a:lstStyle/>
          <a:p>
            <a:pPr algn="r"/>
            <a:r>
              <a:rPr kumimoji="1" lang="en-US" altLang="ja-JP" sz="1200" dirty="0">
                <a:solidFill>
                  <a:schemeClr val="bg1"/>
                </a:solidFill>
                <a:latin typeface="BIZ UDPゴシック" panose="020B0400000000000000" pitchFamily="50" charset="-128"/>
                <a:ea typeface="BIZ UDPゴシック"/>
              </a:rPr>
              <a:t>2025/11/13</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a:p>
            <a:pPr algn="r"/>
            <a:r>
              <a:rPr lang="ja-JP" altLang="en-US" sz="1200" dirty="0">
                <a:solidFill>
                  <a:schemeClr val="bg1"/>
                </a:solidFill>
                <a:latin typeface="BIZ UDPゴシック" panose="020B0400000000000000" pitchFamily="50" charset="-128"/>
                <a:ea typeface="BIZ UDPゴシック"/>
              </a:rPr>
              <a:t>第2期第4回中野区人権施策推進審議会</a:t>
            </a:r>
          </a:p>
        </p:txBody>
      </p:sp>
    </p:spTree>
    <p:extLst>
      <p:ext uri="{BB962C8B-B14F-4D97-AF65-F5344CB8AC3E}">
        <p14:creationId xmlns:p14="http://schemas.microsoft.com/office/powerpoint/2010/main" val="884475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 name="テキスト 14"/>
          <p:cNvSpPr txBox="1"/>
          <p:nvPr/>
        </p:nvSpPr>
        <p:spPr>
          <a:xfrm>
            <a:off x="657614" y="966432"/>
            <a:ext cx="6601217" cy="830997"/>
          </a:xfrm>
          <a:prstGeom prst="rect">
            <a:avLst/>
          </a:prstGeom>
          <a:solidFill>
            <a:schemeClr val="accent1">
              <a:lumMod val="20000"/>
              <a:lumOff val="80000"/>
            </a:schemeClr>
          </a:solidFill>
        </p:spPr>
        <p:txBody>
          <a:bodyPr wrap="square">
            <a:spAutoFit/>
          </a:bodyPr>
          <a:lstStyle/>
          <a:p>
            <a:pPr marL="279400" indent="-279400" algn="just"/>
            <a:r>
              <a:rPr lang="ja-JP" altLang="ja-JP"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すこやか福祉センター、区民活動センター、区内保育園、区内専門学校</a:t>
            </a:r>
            <a:r>
              <a:rPr lang="ja-JP" altLang="en-US"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a:t>
            </a:r>
            <a:endParaRPr lang="en-US" altLang="ja-JP"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79400" indent="-279400" algn="just"/>
            <a:r>
              <a:rPr lang="ja-JP" altLang="ja-JP"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女子トイレ等へ設置依頼。また、医師会や歯科医師会のご協力のもと加盟</a:t>
            </a:r>
            <a:endParaRPr lang="en-US" altLang="ja-JP"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79400" indent="-279400" algn="just"/>
            <a:r>
              <a:rPr lang="ja-JP" altLang="ja-JP" sz="16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医療機関にも配布。</a:t>
            </a:r>
          </a:p>
        </p:txBody>
      </p:sp>
      <p:sp>
        <p:nvSpPr>
          <p:cNvPr id="2" name="テキスト 12">
            <a:extLst>
              <a:ext uri="{FF2B5EF4-FFF2-40B4-BE49-F238E27FC236}">
                <a16:creationId xmlns:a16="http://schemas.microsoft.com/office/drawing/2014/main" id="{9F2483F2-D870-04E8-D40E-57BD65E9A1C3}"/>
              </a:ext>
            </a:extLst>
          </p:cNvPr>
          <p:cNvSpPr txBox="1"/>
          <p:nvPr/>
        </p:nvSpPr>
        <p:spPr>
          <a:xfrm>
            <a:off x="1918" y="0"/>
            <a:ext cx="9142082" cy="46166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lang="ja-JP" altLang="en-US"/>
            </a:pPr>
            <a:r>
              <a:rPr lang="ja-JP" altLang="en-US" sz="2400">
                <a:latin typeface="BIZ UDPゴシック"/>
                <a:ea typeface="BIZ UDPゴシック"/>
              </a:rPr>
              <a:t>　</a:t>
            </a:r>
            <a:r>
              <a:rPr lang="ja-JP" altLang="en-US" sz="2400" b="1">
                <a:latin typeface="BIZ UDPゴシック"/>
                <a:ea typeface="BIZ UDPゴシック"/>
              </a:rPr>
              <a:t>２</a:t>
            </a:r>
            <a:r>
              <a:rPr lang="en-US" altLang="ja-JP" sz="2400" b="1">
                <a:latin typeface="BIZ UDPゴシック"/>
                <a:ea typeface="BIZ UDPゴシック"/>
              </a:rPr>
              <a:t>.</a:t>
            </a:r>
            <a:r>
              <a:rPr lang="ja-JP" altLang="en-US" sz="2400" b="1">
                <a:latin typeface="BIZ UDPゴシック"/>
                <a:ea typeface="BIZ UDPゴシック"/>
              </a:rPr>
              <a:t>女性に対する暴力への取組　</a:t>
            </a:r>
          </a:p>
        </p:txBody>
      </p:sp>
      <p:sp>
        <p:nvSpPr>
          <p:cNvPr id="5" name="テキスト ボックス 4">
            <a:extLst>
              <a:ext uri="{FF2B5EF4-FFF2-40B4-BE49-F238E27FC236}">
                <a16:creationId xmlns:a16="http://schemas.microsoft.com/office/drawing/2014/main" id="{DD97D356-68BE-F4B2-A9A6-3CFA5B99257F}"/>
              </a:ext>
            </a:extLst>
          </p:cNvPr>
          <p:cNvSpPr txBox="1"/>
          <p:nvPr/>
        </p:nvSpPr>
        <p:spPr>
          <a:xfrm>
            <a:off x="425916" y="544670"/>
            <a:ext cx="6901775" cy="400110"/>
          </a:xfrm>
          <a:prstGeom prst="rect">
            <a:avLst/>
          </a:prstGeom>
          <a:noFill/>
        </p:spPr>
        <p:txBody>
          <a:bodyPr wrap="square" rtlCol="0">
            <a:spAutoFit/>
          </a:bodyPr>
          <a:lstStyle/>
          <a:p>
            <a:r>
              <a:rPr kumimoji="1" lang="ja-JP" altLang="en-US" sz="2000" b="1">
                <a:solidFill>
                  <a:srgbClr val="FF0000"/>
                </a:solidFill>
                <a:latin typeface="BIZ UDPゴシック" panose="020B0400000000000000" pitchFamily="50" charset="-128"/>
                <a:ea typeface="BIZ UDPゴシック" panose="020B0400000000000000" pitchFamily="50" charset="-128"/>
              </a:rPr>
              <a:t>（１）相談先カードの配布</a:t>
            </a:r>
          </a:p>
        </p:txBody>
      </p:sp>
      <p:pic>
        <p:nvPicPr>
          <p:cNvPr id="2050" name="図 1">
            <a:extLst>
              <a:ext uri="{FF2B5EF4-FFF2-40B4-BE49-F238E27FC236}">
                <a16:creationId xmlns:a16="http://schemas.microsoft.com/office/drawing/2014/main" id="{D3582776-1DC7-9989-9ED7-7C30E885B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329" y="1942899"/>
            <a:ext cx="2091120" cy="303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図 1">
            <a:extLst>
              <a:ext uri="{FF2B5EF4-FFF2-40B4-BE49-F238E27FC236}">
                <a16:creationId xmlns:a16="http://schemas.microsoft.com/office/drawing/2014/main" id="{FF6EA41B-84A8-375D-9528-C4628FC710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937" y="1922052"/>
            <a:ext cx="2172308" cy="3080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a:extLst>
              <a:ext uri="{FF2B5EF4-FFF2-40B4-BE49-F238E27FC236}">
                <a16:creationId xmlns:a16="http://schemas.microsoft.com/office/drawing/2014/main" id="{D59EBA07-D030-EADA-90F7-ABE117B73D7F}"/>
              </a:ext>
            </a:extLst>
          </p:cNvPr>
          <p:cNvSpPr txBox="1"/>
          <p:nvPr/>
        </p:nvSpPr>
        <p:spPr>
          <a:xfrm>
            <a:off x="657614" y="2937354"/>
            <a:ext cx="543739" cy="307777"/>
          </a:xfrm>
          <a:prstGeom prst="rect">
            <a:avLst/>
          </a:prstGeom>
          <a:noFill/>
        </p:spPr>
        <p:txBody>
          <a:bodyPr wrap="none" rtlCol="0">
            <a:spAutoFit/>
          </a:bodyPr>
          <a:lstStyle/>
          <a:p>
            <a:r>
              <a:rPr kumimoji="1" lang="ja-JP" altLang="en-US" sz="1400"/>
              <a:t>表面</a:t>
            </a:r>
          </a:p>
        </p:txBody>
      </p:sp>
      <p:sp>
        <p:nvSpPr>
          <p:cNvPr id="7" name="テキスト ボックス 6">
            <a:extLst>
              <a:ext uri="{FF2B5EF4-FFF2-40B4-BE49-F238E27FC236}">
                <a16:creationId xmlns:a16="http://schemas.microsoft.com/office/drawing/2014/main" id="{ED35FAF0-2A26-2421-148F-CD31197C9B93}"/>
              </a:ext>
            </a:extLst>
          </p:cNvPr>
          <p:cNvSpPr txBox="1"/>
          <p:nvPr/>
        </p:nvSpPr>
        <p:spPr>
          <a:xfrm>
            <a:off x="3876803" y="2931092"/>
            <a:ext cx="543739" cy="307777"/>
          </a:xfrm>
          <a:prstGeom prst="rect">
            <a:avLst/>
          </a:prstGeom>
          <a:noFill/>
        </p:spPr>
        <p:txBody>
          <a:bodyPr wrap="none" rtlCol="0">
            <a:spAutoFit/>
          </a:bodyPr>
          <a:lstStyle/>
          <a:p>
            <a:r>
              <a:rPr kumimoji="1" lang="ja-JP" altLang="en-US" sz="1400"/>
              <a:t>裏面</a:t>
            </a:r>
          </a:p>
        </p:txBody>
      </p:sp>
      <p:sp>
        <p:nvSpPr>
          <p:cNvPr id="4" name="テキスト ボックス 3">
            <a:extLst>
              <a:ext uri="{FF2B5EF4-FFF2-40B4-BE49-F238E27FC236}">
                <a16:creationId xmlns:a16="http://schemas.microsoft.com/office/drawing/2014/main" id="{2A131150-DD3F-E7FD-77B5-2DF81199846D}"/>
              </a:ext>
            </a:extLst>
          </p:cNvPr>
          <p:cNvSpPr txBox="1"/>
          <p:nvPr/>
        </p:nvSpPr>
        <p:spPr>
          <a:xfrm>
            <a:off x="5860262" y="4599"/>
            <a:ext cx="2960476" cy="461665"/>
          </a:xfrm>
          <a:prstGeom prst="rect">
            <a:avLst/>
          </a:prstGeom>
          <a:noFill/>
        </p:spPr>
        <p:txBody>
          <a:bodyPr wrap="square" lIns="91440" tIns="45720" rIns="91440" bIns="45720" rtlCol="0" anchor="t">
            <a:spAutoFit/>
          </a:bodyPr>
          <a:lstStyle/>
          <a:p>
            <a:pPr algn="r"/>
            <a:r>
              <a:rPr kumimoji="1" lang="en-US" altLang="ja-JP" sz="1200" dirty="0">
                <a:solidFill>
                  <a:schemeClr val="bg1"/>
                </a:solidFill>
                <a:latin typeface="BIZ UDPゴシック" panose="020B0400000000000000" pitchFamily="50" charset="-128"/>
                <a:ea typeface="BIZ UDPゴシック"/>
              </a:rPr>
              <a:t>2025/11/13</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a:p>
            <a:pPr algn="r"/>
            <a:r>
              <a:rPr lang="ja-JP" altLang="en-US" sz="1200" dirty="0">
                <a:solidFill>
                  <a:schemeClr val="bg1"/>
                </a:solidFill>
                <a:latin typeface="BIZ UDPゴシック" panose="020B0400000000000000" pitchFamily="50" charset="-128"/>
                <a:ea typeface="BIZ UDPゴシック"/>
              </a:rPr>
              <a:t>第2期第4回中野区人権施策推進審議会</a:t>
            </a:r>
          </a:p>
        </p:txBody>
      </p:sp>
    </p:spTree>
    <p:extLst>
      <p:ext uri="{BB962C8B-B14F-4D97-AF65-F5344CB8AC3E}">
        <p14:creationId xmlns:p14="http://schemas.microsoft.com/office/powerpoint/2010/main" val="81054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 name="テキスト 14"/>
          <p:cNvSpPr txBox="1"/>
          <p:nvPr/>
        </p:nvSpPr>
        <p:spPr>
          <a:xfrm>
            <a:off x="693017" y="1006529"/>
            <a:ext cx="4993777" cy="1648400"/>
          </a:xfrm>
          <a:prstGeom prst="rect">
            <a:avLst/>
          </a:prstGeom>
          <a:solidFill>
            <a:schemeClr val="accent1">
              <a:lumMod val="20000"/>
              <a:lumOff val="80000"/>
            </a:schemeClr>
          </a:solidFill>
        </p:spPr>
        <p:txBody>
          <a:bodyPr wrap="square">
            <a:spAutoFit/>
          </a:bodyPr>
          <a:lstStyle/>
          <a:p>
            <a:pPr>
              <a:lnSpc>
                <a:spcPts val="2500"/>
              </a:lnSpc>
              <a:defRPr lang="ja-JP" altLang="en-US"/>
            </a:pPr>
            <a:r>
              <a:rPr lang="ja-JP" altLang="ja-JP" sz="18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デートＤＶ</a:t>
            </a:r>
            <a:r>
              <a:rPr lang="ja-JP" altLang="en-US" sz="18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（交際相手からの暴力）</a:t>
            </a:r>
            <a:r>
              <a:rPr lang="ja-JP" altLang="ja-JP" sz="18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防止啓発のため、わかりやすくまとめた小冊子を作成し、区立中学校と</a:t>
            </a:r>
            <a:r>
              <a:rPr lang="ja-JP" altLang="en-US" sz="18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区内にある</a:t>
            </a:r>
            <a:r>
              <a:rPr lang="ja-JP" altLang="ja-JP" sz="18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都立富士高校附属中学校</a:t>
            </a:r>
            <a:r>
              <a:rPr lang="ja-JP" altLang="en-US" sz="18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a:t>
            </a:r>
            <a:r>
              <a:rPr lang="ja-JP" altLang="en-US"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２年生</a:t>
            </a:r>
            <a:r>
              <a:rPr lang="ja-JP" altLang="ja-JP" sz="18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全員へ配</a:t>
            </a:r>
            <a:r>
              <a:rPr lang="ja-JP" altLang="en-US" sz="18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付している</a:t>
            </a:r>
            <a:r>
              <a:rPr lang="en-US" altLang="ja-JP" sz="18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今年度は１年生全員へ配付</a:t>
            </a:r>
            <a:r>
              <a:rPr lang="en-US" altLang="ja-JP" sz="18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8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a:solidFill>
                <a:srgbClr val="002060"/>
              </a:solidFill>
              <a:latin typeface="BIZ UDPゴシック" panose="020B0400000000000000" pitchFamily="50" charset="-128"/>
              <a:ea typeface="BIZ UDPゴシック" panose="020B0400000000000000" pitchFamily="50" charset="-128"/>
            </a:endParaRPr>
          </a:p>
        </p:txBody>
      </p:sp>
      <p:sp>
        <p:nvSpPr>
          <p:cNvPr id="2" name="テキスト 12">
            <a:extLst>
              <a:ext uri="{FF2B5EF4-FFF2-40B4-BE49-F238E27FC236}">
                <a16:creationId xmlns:a16="http://schemas.microsoft.com/office/drawing/2014/main" id="{5854692E-5869-EF9F-F6A4-F79E4B76B9FB}"/>
              </a:ext>
            </a:extLst>
          </p:cNvPr>
          <p:cNvSpPr txBox="1"/>
          <p:nvPr/>
        </p:nvSpPr>
        <p:spPr>
          <a:xfrm>
            <a:off x="1918" y="5500"/>
            <a:ext cx="9142082" cy="46166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lang="ja-JP" altLang="en-US"/>
            </a:pPr>
            <a:r>
              <a:rPr lang="ja-JP" altLang="en-US" sz="2400">
                <a:latin typeface="BIZ UDPゴシック"/>
                <a:ea typeface="BIZ UDPゴシック"/>
              </a:rPr>
              <a:t>　</a:t>
            </a:r>
            <a:r>
              <a:rPr lang="ja-JP" altLang="en-US" sz="2400" b="1">
                <a:latin typeface="BIZ UDPゴシック"/>
                <a:ea typeface="BIZ UDPゴシック"/>
              </a:rPr>
              <a:t>２</a:t>
            </a:r>
            <a:r>
              <a:rPr lang="en-US" altLang="ja-JP" sz="2400" b="1">
                <a:latin typeface="BIZ UDPゴシック"/>
                <a:ea typeface="BIZ UDPゴシック"/>
              </a:rPr>
              <a:t>.</a:t>
            </a:r>
            <a:r>
              <a:rPr lang="ja-JP" altLang="en-US" sz="2400" b="1">
                <a:latin typeface="BIZ UDPゴシック"/>
                <a:ea typeface="BIZ UDPゴシック"/>
              </a:rPr>
              <a:t>女性に対する暴力への取組　</a:t>
            </a:r>
          </a:p>
        </p:txBody>
      </p:sp>
      <p:sp>
        <p:nvSpPr>
          <p:cNvPr id="6" name="テキスト ボックス 5">
            <a:extLst>
              <a:ext uri="{FF2B5EF4-FFF2-40B4-BE49-F238E27FC236}">
                <a16:creationId xmlns:a16="http://schemas.microsoft.com/office/drawing/2014/main" id="{CB7B5381-C8C6-D176-CFAD-48ED5FF08C09}"/>
              </a:ext>
            </a:extLst>
          </p:cNvPr>
          <p:cNvSpPr txBox="1"/>
          <p:nvPr/>
        </p:nvSpPr>
        <p:spPr>
          <a:xfrm>
            <a:off x="431973" y="538327"/>
            <a:ext cx="6901775" cy="400110"/>
          </a:xfrm>
          <a:prstGeom prst="rect">
            <a:avLst/>
          </a:prstGeom>
          <a:noFill/>
        </p:spPr>
        <p:txBody>
          <a:bodyPr wrap="square" rtlCol="0">
            <a:spAutoFit/>
          </a:bodyPr>
          <a:lstStyle/>
          <a:p>
            <a:r>
              <a:rPr kumimoji="1" lang="ja-JP" altLang="en-US" sz="2000" b="1">
                <a:solidFill>
                  <a:srgbClr val="FF0000"/>
                </a:solidFill>
                <a:latin typeface="BIZ UDPゴシック" panose="020B0400000000000000" pitchFamily="50" charset="-128"/>
                <a:ea typeface="BIZ UDPゴシック" panose="020B0400000000000000" pitchFamily="50" charset="-128"/>
              </a:rPr>
              <a:t>（２）デート</a:t>
            </a:r>
            <a:r>
              <a:rPr kumimoji="1" lang="en-US" altLang="ja-JP" sz="2000" b="1">
                <a:solidFill>
                  <a:srgbClr val="FF0000"/>
                </a:solidFill>
                <a:latin typeface="BIZ UDPゴシック" panose="020B0400000000000000" pitchFamily="50" charset="-128"/>
                <a:ea typeface="BIZ UDPゴシック" panose="020B0400000000000000" pitchFamily="50" charset="-128"/>
              </a:rPr>
              <a:t>DV</a:t>
            </a:r>
            <a:r>
              <a:rPr kumimoji="1" lang="ja-JP" altLang="en-US" sz="2000" b="1">
                <a:solidFill>
                  <a:srgbClr val="FF0000"/>
                </a:solidFill>
                <a:latin typeface="BIZ UDPゴシック" panose="020B0400000000000000" pitchFamily="50" charset="-128"/>
                <a:ea typeface="BIZ UDPゴシック" panose="020B0400000000000000" pitchFamily="50" charset="-128"/>
              </a:rPr>
              <a:t>防止啓発冊子の作成・配付</a:t>
            </a:r>
          </a:p>
        </p:txBody>
      </p:sp>
      <p:pic>
        <p:nvPicPr>
          <p:cNvPr id="3074" name="図 1">
            <a:extLst>
              <a:ext uri="{FF2B5EF4-FFF2-40B4-BE49-F238E27FC236}">
                <a16:creationId xmlns:a16="http://schemas.microsoft.com/office/drawing/2014/main" id="{48F0FA02-B57C-7E40-F427-31212CEDF9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8339" y="632276"/>
            <a:ext cx="2181868" cy="214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1F9F1819-C80E-E8D4-D683-F6BA60FCBB92}"/>
              </a:ext>
            </a:extLst>
          </p:cNvPr>
          <p:cNvSpPr txBox="1"/>
          <p:nvPr/>
        </p:nvSpPr>
        <p:spPr>
          <a:xfrm>
            <a:off x="488591" y="2772976"/>
            <a:ext cx="4146289" cy="400110"/>
          </a:xfrm>
          <a:prstGeom prst="rect">
            <a:avLst/>
          </a:prstGeom>
          <a:noFill/>
        </p:spPr>
        <p:txBody>
          <a:bodyPr wrap="square" rtlCol="0">
            <a:spAutoFit/>
          </a:bodyPr>
          <a:lstStyle/>
          <a:p>
            <a:r>
              <a:rPr kumimoji="1" lang="ja-JP" altLang="en-US" sz="2000" b="1">
                <a:solidFill>
                  <a:srgbClr val="FF0000"/>
                </a:solidFill>
                <a:latin typeface="BIZ UDPゴシック" panose="020B0400000000000000" pitchFamily="50" charset="-128"/>
                <a:ea typeface="BIZ UDPゴシック" panose="020B0400000000000000" pitchFamily="50" charset="-128"/>
              </a:rPr>
              <a:t>（３）デート</a:t>
            </a:r>
            <a:r>
              <a:rPr kumimoji="1" lang="en-US" altLang="ja-JP" sz="2000" b="1">
                <a:solidFill>
                  <a:srgbClr val="FF0000"/>
                </a:solidFill>
                <a:latin typeface="BIZ UDPゴシック" panose="020B0400000000000000" pitchFamily="50" charset="-128"/>
                <a:ea typeface="BIZ UDPゴシック" panose="020B0400000000000000" pitchFamily="50" charset="-128"/>
              </a:rPr>
              <a:t>DV</a:t>
            </a:r>
            <a:r>
              <a:rPr kumimoji="1" lang="ja-JP" altLang="en-US" sz="2000" b="1">
                <a:solidFill>
                  <a:srgbClr val="FF0000"/>
                </a:solidFill>
                <a:latin typeface="BIZ UDPゴシック" panose="020B0400000000000000" pitchFamily="50" charset="-128"/>
                <a:ea typeface="BIZ UDPゴシック" panose="020B0400000000000000" pitchFamily="50" charset="-128"/>
              </a:rPr>
              <a:t>出前講座</a:t>
            </a:r>
          </a:p>
        </p:txBody>
      </p:sp>
      <p:sp>
        <p:nvSpPr>
          <p:cNvPr id="8" name="テキスト 14">
            <a:extLst>
              <a:ext uri="{FF2B5EF4-FFF2-40B4-BE49-F238E27FC236}">
                <a16:creationId xmlns:a16="http://schemas.microsoft.com/office/drawing/2014/main" id="{58B38D75-3A90-26FA-118F-E4B1ABA009E4}"/>
              </a:ext>
            </a:extLst>
          </p:cNvPr>
          <p:cNvSpPr txBox="1"/>
          <p:nvPr/>
        </p:nvSpPr>
        <p:spPr>
          <a:xfrm>
            <a:off x="664271" y="3291133"/>
            <a:ext cx="4848764" cy="1648400"/>
          </a:xfrm>
          <a:prstGeom prst="rect">
            <a:avLst/>
          </a:prstGeom>
          <a:solidFill>
            <a:schemeClr val="accent1">
              <a:lumMod val="20000"/>
              <a:lumOff val="80000"/>
            </a:schemeClr>
          </a:solidFill>
        </p:spPr>
        <p:txBody>
          <a:bodyPr wrap="square">
            <a:spAutoFit/>
          </a:bodyPr>
          <a:lstStyle/>
          <a:p>
            <a:pPr>
              <a:lnSpc>
                <a:spcPts val="2500"/>
              </a:lnSpc>
              <a:defRPr lang="ja-JP" altLang="en-US"/>
            </a:pPr>
            <a:r>
              <a:rPr lang="ja-JP" altLang="ja-JP" sz="18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デートＤＶ</a:t>
            </a:r>
            <a:r>
              <a:rPr lang="ja-JP" altLang="en-US" sz="18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に陥らないための予防法や、被害を受けた場合の対処法等について、中学生から高校生、大学生を対象に啓発することで、交際相手からの暴力根絶の契機とする。</a:t>
            </a:r>
            <a:r>
              <a:rPr lang="en-US" altLang="ja-JP"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2024</a:t>
            </a:r>
            <a:r>
              <a:rPr lang="ja-JP" altLang="en-US"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年度は高校と大学あわせて２校で実施した。</a:t>
            </a:r>
            <a:endParaRPr lang="en-US" altLang="ja-JP" sz="18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0" name="図 9" descr="屋内, テーブル, 座る, 火 が含まれている画像&#10;&#10;AI によって生成されたコンテンツは間違っている可能性があります。">
            <a:extLst>
              <a:ext uri="{FF2B5EF4-FFF2-40B4-BE49-F238E27FC236}">
                <a16:creationId xmlns:a16="http://schemas.microsoft.com/office/drawing/2014/main" id="{D90D4699-2E71-D2AB-A076-57CA8B87FF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053826" y="2649681"/>
            <a:ext cx="1940108" cy="2586811"/>
          </a:xfrm>
          <a:prstGeom prst="rect">
            <a:avLst/>
          </a:prstGeom>
        </p:spPr>
      </p:pic>
      <p:sp>
        <p:nvSpPr>
          <p:cNvPr id="3" name="テキスト ボックス 2">
            <a:extLst>
              <a:ext uri="{FF2B5EF4-FFF2-40B4-BE49-F238E27FC236}">
                <a16:creationId xmlns:a16="http://schemas.microsoft.com/office/drawing/2014/main" id="{78B0549C-6E98-1116-3979-1F2F70CB26D1}"/>
              </a:ext>
            </a:extLst>
          </p:cNvPr>
          <p:cNvSpPr txBox="1"/>
          <p:nvPr/>
        </p:nvSpPr>
        <p:spPr>
          <a:xfrm>
            <a:off x="5860262" y="4599"/>
            <a:ext cx="2960476" cy="461665"/>
          </a:xfrm>
          <a:prstGeom prst="rect">
            <a:avLst/>
          </a:prstGeom>
          <a:noFill/>
        </p:spPr>
        <p:txBody>
          <a:bodyPr wrap="square" lIns="91440" tIns="45720" rIns="91440" bIns="45720" rtlCol="0" anchor="t">
            <a:spAutoFit/>
          </a:bodyPr>
          <a:lstStyle/>
          <a:p>
            <a:pPr algn="r"/>
            <a:r>
              <a:rPr kumimoji="1" lang="en-US" altLang="ja-JP" sz="1200" dirty="0">
                <a:solidFill>
                  <a:schemeClr val="bg1"/>
                </a:solidFill>
                <a:latin typeface="BIZ UDPゴシック" panose="020B0400000000000000" pitchFamily="50" charset="-128"/>
                <a:ea typeface="BIZ UDPゴシック"/>
              </a:rPr>
              <a:t>2025/11/13</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a:p>
            <a:pPr algn="r"/>
            <a:r>
              <a:rPr lang="ja-JP" altLang="en-US" sz="1200" dirty="0">
                <a:solidFill>
                  <a:schemeClr val="bg1"/>
                </a:solidFill>
                <a:latin typeface="BIZ UDPゴシック" panose="020B0400000000000000" pitchFamily="50" charset="-128"/>
                <a:ea typeface="BIZ UDPゴシック"/>
              </a:rPr>
              <a:t>第2期第4回中野区人権施策推進審議会</a:t>
            </a:r>
          </a:p>
        </p:txBody>
      </p:sp>
    </p:spTree>
    <p:extLst>
      <p:ext uri="{BB962C8B-B14F-4D97-AF65-F5344CB8AC3E}">
        <p14:creationId xmlns:p14="http://schemas.microsoft.com/office/powerpoint/2010/main" val="4098987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 name="テキスト 14"/>
          <p:cNvSpPr txBox="1"/>
          <p:nvPr/>
        </p:nvSpPr>
        <p:spPr>
          <a:xfrm>
            <a:off x="3713681" y="1347639"/>
            <a:ext cx="3720804" cy="923330"/>
          </a:xfrm>
          <a:prstGeom prst="rect">
            <a:avLst/>
          </a:prstGeom>
          <a:solidFill>
            <a:schemeClr val="accent1">
              <a:lumMod val="20000"/>
              <a:lumOff val="80000"/>
            </a:schemeClr>
          </a:solidFill>
        </p:spPr>
        <p:txBody>
          <a:bodyPr wrap="square">
            <a:spAutoFit/>
          </a:bodyPr>
          <a:lstStyle/>
          <a:p>
            <a:pPr>
              <a:defRPr lang="ja-JP" altLang="en-US"/>
            </a:pPr>
            <a:r>
              <a:rPr lang="ja-JP" altLang="ja-JP" sz="18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男女共同参画センター</a:t>
            </a:r>
            <a:r>
              <a:rPr lang="ja-JP" altLang="en-US" sz="18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が</a:t>
            </a:r>
            <a:r>
              <a:rPr lang="ja-JP" altLang="ja-JP" sz="18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所有</a:t>
            </a:r>
            <a:r>
              <a:rPr lang="ja-JP" altLang="en-US" sz="18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している、</a:t>
            </a:r>
            <a:r>
              <a:rPr lang="ja-JP" altLang="ja-JP" sz="18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女性に対する暴力をなくす運動関連</a:t>
            </a:r>
            <a:r>
              <a:rPr lang="ja-JP" altLang="en-US" sz="18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a:t>
            </a:r>
            <a:r>
              <a:rPr lang="ja-JP" altLang="ja-JP" sz="18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パネルを展示</a:t>
            </a:r>
            <a:endParaRPr lang="en-US" altLang="ja-JP" sz="1600">
              <a:solidFill>
                <a:srgbClr val="002060"/>
              </a:solidFill>
              <a:latin typeface="BIZ UDPゴシック" panose="020B0400000000000000" pitchFamily="50" charset="-128"/>
              <a:ea typeface="BIZ UDPゴシック" panose="020B0400000000000000" pitchFamily="50" charset="-128"/>
            </a:endParaRPr>
          </a:p>
        </p:txBody>
      </p:sp>
      <p:sp>
        <p:nvSpPr>
          <p:cNvPr id="2" name="テキスト 12">
            <a:extLst>
              <a:ext uri="{FF2B5EF4-FFF2-40B4-BE49-F238E27FC236}">
                <a16:creationId xmlns:a16="http://schemas.microsoft.com/office/drawing/2014/main" id="{5FF6FB49-9CBD-9966-B2FD-9C98118B6674}"/>
              </a:ext>
            </a:extLst>
          </p:cNvPr>
          <p:cNvSpPr txBox="1"/>
          <p:nvPr/>
        </p:nvSpPr>
        <p:spPr>
          <a:xfrm>
            <a:off x="1918" y="5500"/>
            <a:ext cx="9142082" cy="46166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lang="ja-JP" altLang="en-US"/>
            </a:pPr>
            <a:r>
              <a:rPr lang="ja-JP" altLang="en-US" sz="2400">
                <a:latin typeface="BIZ UDPゴシック"/>
                <a:ea typeface="BIZ UDPゴシック"/>
              </a:rPr>
              <a:t>　</a:t>
            </a:r>
            <a:r>
              <a:rPr lang="ja-JP" altLang="en-US" sz="2400" b="1">
                <a:latin typeface="BIZ UDPゴシック"/>
                <a:ea typeface="BIZ UDPゴシック"/>
              </a:rPr>
              <a:t>２</a:t>
            </a:r>
            <a:r>
              <a:rPr lang="en-US" altLang="ja-JP" sz="2400" b="1">
                <a:latin typeface="BIZ UDPゴシック"/>
                <a:ea typeface="BIZ UDPゴシック"/>
              </a:rPr>
              <a:t>.</a:t>
            </a:r>
            <a:r>
              <a:rPr lang="ja-JP" altLang="en-US" sz="2400" b="1">
                <a:latin typeface="BIZ UDPゴシック"/>
                <a:ea typeface="BIZ UDPゴシック"/>
              </a:rPr>
              <a:t>女性に対する暴力への取組　</a:t>
            </a:r>
          </a:p>
        </p:txBody>
      </p:sp>
      <p:sp>
        <p:nvSpPr>
          <p:cNvPr id="5" name="テキスト ボックス 4">
            <a:extLst>
              <a:ext uri="{FF2B5EF4-FFF2-40B4-BE49-F238E27FC236}">
                <a16:creationId xmlns:a16="http://schemas.microsoft.com/office/drawing/2014/main" id="{F1941F1E-57DB-4C99-7E3D-8CC84F8E98F6}"/>
              </a:ext>
            </a:extLst>
          </p:cNvPr>
          <p:cNvSpPr txBox="1"/>
          <p:nvPr/>
        </p:nvSpPr>
        <p:spPr>
          <a:xfrm>
            <a:off x="462888" y="718368"/>
            <a:ext cx="6307429" cy="400110"/>
          </a:xfrm>
          <a:prstGeom prst="rect">
            <a:avLst/>
          </a:prstGeom>
          <a:noFill/>
        </p:spPr>
        <p:txBody>
          <a:bodyPr wrap="square" rtlCol="0">
            <a:spAutoFit/>
          </a:bodyPr>
          <a:lstStyle/>
          <a:p>
            <a:r>
              <a:rPr kumimoji="1" lang="ja-JP" altLang="en-US" sz="2000" b="1">
                <a:solidFill>
                  <a:srgbClr val="FF0000"/>
                </a:solidFill>
                <a:latin typeface="BIZ UDPゴシック" panose="020B0400000000000000" pitchFamily="50" charset="-128"/>
                <a:ea typeface="BIZ UDPゴシック" panose="020B0400000000000000" pitchFamily="50" charset="-128"/>
              </a:rPr>
              <a:t>（４）女性に対する暴力をなくす運動　パネル展</a:t>
            </a:r>
          </a:p>
        </p:txBody>
      </p:sp>
      <p:sp>
        <p:nvSpPr>
          <p:cNvPr id="6" name="テキスト 14">
            <a:extLst>
              <a:ext uri="{FF2B5EF4-FFF2-40B4-BE49-F238E27FC236}">
                <a16:creationId xmlns:a16="http://schemas.microsoft.com/office/drawing/2014/main" id="{753F8983-AA34-294A-0FFA-E58E1B071FDE}"/>
              </a:ext>
            </a:extLst>
          </p:cNvPr>
          <p:cNvSpPr txBox="1"/>
          <p:nvPr/>
        </p:nvSpPr>
        <p:spPr>
          <a:xfrm>
            <a:off x="193577" y="3628493"/>
            <a:ext cx="4628942" cy="646331"/>
          </a:xfrm>
          <a:prstGeom prst="rect">
            <a:avLst/>
          </a:prstGeom>
          <a:solidFill>
            <a:schemeClr val="accent1">
              <a:lumMod val="20000"/>
              <a:lumOff val="80000"/>
            </a:schemeClr>
          </a:solidFill>
        </p:spPr>
        <p:txBody>
          <a:bodyPr wrap="square">
            <a:spAutoFit/>
          </a:bodyPr>
          <a:lstStyle/>
          <a:p>
            <a:pPr algn="just"/>
            <a:r>
              <a:rPr lang="ja-JP" altLang="ja-JP"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日時：</a:t>
            </a:r>
            <a:r>
              <a:rPr lang="en-US" altLang="ja-JP"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202</a:t>
            </a:r>
            <a:r>
              <a:rPr lang="ja-JP" altLang="en-US"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５年</a:t>
            </a:r>
            <a:r>
              <a:rPr lang="ja-JP" altLang="ja-JP"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１１月１８日（</a:t>
            </a:r>
            <a:r>
              <a:rPr lang="ja-JP" altLang="en-US"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火</a:t>
            </a:r>
            <a:r>
              <a:rPr lang="ja-JP" altLang="ja-JP"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）～２</a:t>
            </a:r>
            <a:r>
              <a:rPr lang="ja-JP" altLang="en-US"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６</a:t>
            </a:r>
            <a:r>
              <a:rPr lang="ja-JP" altLang="ja-JP"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日（</a:t>
            </a:r>
            <a:r>
              <a:rPr lang="ja-JP" altLang="en-US"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水</a:t>
            </a:r>
            <a:r>
              <a:rPr lang="ja-JP" altLang="ja-JP"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r>
              <a:rPr lang="ja-JP" altLang="ja-JP"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場所：中野区役所１階　ナカノのナカニワ</a:t>
            </a:r>
            <a:endParaRPr lang="en-US" altLang="ja-JP" sz="1600" dirty="0">
              <a:solidFill>
                <a:srgbClr val="002060"/>
              </a:solidFill>
              <a:latin typeface="BIZ UDPゴシック" panose="020B0400000000000000" pitchFamily="50" charset="-128"/>
              <a:ea typeface="BIZ UDPゴシック" panose="020B0400000000000000" pitchFamily="50" charset="-128"/>
            </a:endParaRPr>
          </a:p>
        </p:txBody>
      </p:sp>
      <p:pic>
        <p:nvPicPr>
          <p:cNvPr id="4098" name="図 2">
            <a:extLst>
              <a:ext uri="{FF2B5EF4-FFF2-40B4-BE49-F238E27FC236}">
                <a16:creationId xmlns:a16="http://schemas.microsoft.com/office/drawing/2014/main" id="{EE669ECA-8598-0D64-5EB2-CC9243C99D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200" y="1260486"/>
            <a:ext cx="2847146" cy="2115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図 3">
            <a:extLst>
              <a:ext uri="{FF2B5EF4-FFF2-40B4-BE49-F238E27FC236}">
                <a16:creationId xmlns:a16="http://schemas.microsoft.com/office/drawing/2014/main" id="{64EDA96A-2F17-0388-0860-F69F5142E0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0904" y="2483563"/>
            <a:ext cx="30003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a:extLst>
              <a:ext uri="{FF2B5EF4-FFF2-40B4-BE49-F238E27FC236}">
                <a16:creationId xmlns:a16="http://schemas.microsoft.com/office/drawing/2014/main" id="{FE501232-F827-AB50-203F-4B45925BA226}"/>
              </a:ext>
            </a:extLst>
          </p:cNvPr>
          <p:cNvSpPr txBox="1"/>
          <p:nvPr/>
        </p:nvSpPr>
        <p:spPr>
          <a:xfrm>
            <a:off x="5860262" y="4599"/>
            <a:ext cx="2960476" cy="461665"/>
          </a:xfrm>
          <a:prstGeom prst="rect">
            <a:avLst/>
          </a:prstGeom>
          <a:noFill/>
        </p:spPr>
        <p:txBody>
          <a:bodyPr wrap="square" lIns="91440" tIns="45720" rIns="91440" bIns="45720" rtlCol="0" anchor="t">
            <a:spAutoFit/>
          </a:bodyPr>
          <a:lstStyle/>
          <a:p>
            <a:pPr algn="r"/>
            <a:r>
              <a:rPr kumimoji="1" lang="en-US" altLang="ja-JP" sz="1200" dirty="0">
                <a:solidFill>
                  <a:schemeClr val="bg1"/>
                </a:solidFill>
                <a:latin typeface="BIZ UDPゴシック" panose="020B0400000000000000" pitchFamily="50" charset="-128"/>
                <a:ea typeface="BIZ UDPゴシック"/>
              </a:rPr>
              <a:t>2025/11/13</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a:p>
            <a:pPr algn="r"/>
            <a:r>
              <a:rPr lang="ja-JP" altLang="en-US" sz="1200" dirty="0">
                <a:solidFill>
                  <a:schemeClr val="bg1"/>
                </a:solidFill>
                <a:latin typeface="BIZ UDPゴシック" panose="020B0400000000000000" pitchFamily="50" charset="-128"/>
                <a:ea typeface="BIZ UDPゴシック"/>
              </a:rPr>
              <a:t>第2期第4回中野区人権施策推進審議会</a:t>
            </a:r>
          </a:p>
        </p:txBody>
      </p:sp>
    </p:spTree>
    <p:extLst>
      <p:ext uri="{BB962C8B-B14F-4D97-AF65-F5344CB8AC3E}">
        <p14:creationId xmlns:p14="http://schemas.microsoft.com/office/powerpoint/2010/main" val="4040967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12">
            <a:extLst>
              <a:ext uri="{FF2B5EF4-FFF2-40B4-BE49-F238E27FC236}">
                <a16:creationId xmlns:a16="http://schemas.microsoft.com/office/drawing/2014/main" id="{79282FEF-1B79-21E1-E2CD-EF8B7CE66A26}"/>
              </a:ext>
            </a:extLst>
          </p:cNvPr>
          <p:cNvSpPr txBox="1"/>
          <p:nvPr/>
        </p:nvSpPr>
        <p:spPr>
          <a:xfrm>
            <a:off x="1918" y="0"/>
            <a:ext cx="9142082" cy="46166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lang="ja-JP" altLang="en-US"/>
            </a:pPr>
            <a:r>
              <a:rPr lang="ja-JP" altLang="en-US" sz="2400" b="1">
                <a:latin typeface="BIZ UDPゴシック"/>
                <a:ea typeface="BIZ UDPゴシック"/>
              </a:rPr>
              <a:t>　</a:t>
            </a:r>
            <a:r>
              <a:rPr lang="en-US" altLang="ja-JP" sz="2400" b="1">
                <a:latin typeface="BIZ UDPゴシック"/>
                <a:ea typeface="BIZ UDPゴシック"/>
              </a:rPr>
              <a:t>2.</a:t>
            </a:r>
            <a:r>
              <a:rPr lang="ja-JP" altLang="en-US" sz="2400" b="1">
                <a:latin typeface="BIZ UDPゴシック"/>
                <a:ea typeface="BIZ UDPゴシック"/>
              </a:rPr>
              <a:t>女性に対する暴力への取組　</a:t>
            </a:r>
          </a:p>
        </p:txBody>
      </p:sp>
      <p:sp>
        <p:nvSpPr>
          <p:cNvPr id="4" name="テキスト ボックス 3">
            <a:extLst>
              <a:ext uri="{FF2B5EF4-FFF2-40B4-BE49-F238E27FC236}">
                <a16:creationId xmlns:a16="http://schemas.microsoft.com/office/drawing/2014/main" id="{FE4FBC5A-7979-D016-E432-DBFE79289514}"/>
              </a:ext>
            </a:extLst>
          </p:cNvPr>
          <p:cNvSpPr txBox="1"/>
          <p:nvPr/>
        </p:nvSpPr>
        <p:spPr>
          <a:xfrm>
            <a:off x="605443" y="730893"/>
            <a:ext cx="4059008" cy="400110"/>
          </a:xfrm>
          <a:prstGeom prst="rect">
            <a:avLst/>
          </a:prstGeom>
          <a:noFill/>
        </p:spPr>
        <p:txBody>
          <a:bodyPr wrap="square" rtlCol="0">
            <a:spAutoFit/>
          </a:bodyPr>
          <a:lstStyle/>
          <a:p>
            <a:r>
              <a:rPr kumimoji="1" lang="ja-JP" altLang="en-US" sz="2000" b="1">
                <a:solidFill>
                  <a:srgbClr val="FF0000"/>
                </a:solidFill>
                <a:latin typeface="BIZ UDPゴシック" panose="020B0400000000000000" pitchFamily="50" charset="-128"/>
                <a:ea typeface="BIZ UDPゴシック" panose="020B0400000000000000" pitchFamily="50" charset="-128"/>
              </a:rPr>
              <a:t>（５）本庁舎パープル・ライトアップ</a:t>
            </a:r>
          </a:p>
        </p:txBody>
      </p:sp>
      <p:sp>
        <p:nvSpPr>
          <p:cNvPr id="6" name="テキスト 14">
            <a:extLst>
              <a:ext uri="{FF2B5EF4-FFF2-40B4-BE49-F238E27FC236}">
                <a16:creationId xmlns:a16="http://schemas.microsoft.com/office/drawing/2014/main" id="{5D5EF485-AEFF-C85F-DB19-A77D745613BF}"/>
              </a:ext>
            </a:extLst>
          </p:cNvPr>
          <p:cNvSpPr txBox="1"/>
          <p:nvPr/>
        </p:nvSpPr>
        <p:spPr>
          <a:xfrm>
            <a:off x="751275" y="1379929"/>
            <a:ext cx="3961787" cy="1200329"/>
          </a:xfrm>
          <a:prstGeom prst="rect">
            <a:avLst/>
          </a:prstGeom>
          <a:solidFill>
            <a:srgbClr val="CCCCFF"/>
          </a:solidFill>
        </p:spPr>
        <p:txBody>
          <a:bodyPr wrap="square">
            <a:spAutoFit/>
          </a:bodyPr>
          <a:lstStyle/>
          <a:p>
            <a:pPr>
              <a:defRPr lang="ja-JP" altLang="en-US"/>
            </a:pPr>
            <a:r>
              <a:rPr lang="ja-JP" altLang="ja-JP" sz="1800" kern="10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女性に対する暴力根絶のシンボルであるパープルリボンにちなんで、中野区役所を紫色にライトアップする、パープル・ライトアップを実施</a:t>
            </a:r>
            <a:endParaRPr lang="en-US" altLang="ja-JP" sz="1600">
              <a:solidFill>
                <a:srgbClr val="002060"/>
              </a:solidFill>
              <a:latin typeface="BIZ UDPゴシック" panose="020B0400000000000000" pitchFamily="50" charset="-128"/>
              <a:ea typeface="BIZ UDPゴシック" panose="020B0400000000000000" pitchFamily="50" charset="-128"/>
            </a:endParaRPr>
          </a:p>
        </p:txBody>
      </p:sp>
      <p:pic>
        <p:nvPicPr>
          <p:cNvPr id="5122" name="図 2">
            <a:extLst>
              <a:ext uri="{FF2B5EF4-FFF2-40B4-BE49-F238E27FC236}">
                <a16:creationId xmlns:a16="http://schemas.microsoft.com/office/drawing/2014/main" id="{2245BF29-D8B5-D2C4-126F-B84D44D2E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883" y="846940"/>
            <a:ext cx="3018772" cy="401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14">
            <a:extLst>
              <a:ext uri="{FF2B5EF4-FFF2-40B4-BE49-F238E27FC236}">
                <a16:creationId xmlns:a16="http://schemas.microsoft.com/office/drawing/2014/main" id="{4B405140-5155-7FED-9116-432AA8A05425}"/>
              </a:ext>
            </a:extLst>
          </p:cNvPr>
          <p:cNvSpPr txBox="1"/>
          <p:nvPr/>
        </p:nvSpPr>
        <p:spPr>
          <a:xfrm>
            <a:off x="850129" y="2999530"/>
            <a:ext cx="3862934" cy="1200329"/>
          </a:xfrm>
          <a:prstGeom prst="rect">
            <a:avLst/>
          </a:prstGeom>
          <a:solidFill>
            <a:srgbClr val="CCCCFF"/>
          </a:solidFill>
        </p:spPr>
        <p:txBody>
          <a:bodyPr wrap="square">
            <a:spAutoFit/>
          </a:bodyPr>
          <a:lstStyle/>
          <a:p>
            <a:pPr algn="just"/>
            <a:r>
              <a:rPr lang="ja-JP" altLang="ja-JP"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期間：</a:t>
            </a:r>
            <a:r>
              <a:rPr lang="en-US" altLang="ja-JP"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202</a:t>
            </a:r>
            <a:r>
              <a:rPr lang="ja-JP" altLang="en-US"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５年</a:t>
            </a:r>
            <a:r>
              <a:rPr lang="ja-JP" altLang="ja-JP"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１１月１２日</a:t>
            </a:r>
            <a:r>
              <a:rPr lang="ja-JP" altLang="en-US"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14</a:t>
            </a:r>
            <a:r>
              <a:rPr lang="ja-JP" altLang="en-US"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日、</a:t>
            </a:r>
            <a:endParaRPr lang="en-US" altLang="ja-JP"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16</a:t>
            </a:r>
            <a:r>
              <a:rPr lang="ja-JP" altLang="en-US"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日、</a:t>
            </a:r>
            <a:r>
              <a:rPr lang="en-US" altLang="ja-JP"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18</a:t>
            </a:r>
            <a:r>
              <a:rPr lang="ja-JP" altLang="en-US"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日、</a:t>
            </a:r>
            <a:r>
              <a:rPr lang="en-US" altLang="ja-JP"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20</a:t>
            </a:r>
            <a:r>
              <a:rPr lang="ja-JP" altLang="en-US"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日、</a:t>
            </a:r>
            <a:r>
              <a:rPr lang="en-US" altLang="ja-JP"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22</a:t>
            </a:r>
            <a:r>
              <a:rPr lang="ja-JP" altLang="en-US"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日、</a:t>
            </a:r>
            <a:endParaRPr lang="en-US" altLang="ja-JP"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en-US" altLang="ja-JP"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       24</a:t>
            </a:r>
            <a:r>
              <a:rPr lang="ja-JP" altLang="en-US"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日</a:t>
            </a:r>
            <a:endParaRPr lang="ja-JP" altLang="ja-JP"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ja-JP" sz="18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点灯時間：平日午後５時～午後９時半</a:t>
            </a:r>
          </a:p>
        </p:txBody>
      </p:sp>
      <p:sp>
        <p:nvSpPr>
          <p:cNvPr id="5" name="テキスト ボックス 4">
            <a:extLst>
              <a:ext uri="{FF2B5EF4-FFF2-40B4-BE49-F238E27FC236}">
                <a16:creationId xmlns:a16="http://schemas.microsoft.com/office/drawing/2014/main" id="{CD5707EC-9B9D-F2B6-2E74-CB109D0C7A7D}"/>
              </a:ext>
            </a:extLst>
          </p:cNvPr>
          <p:cNvSpPr txBox="1"/>
          <p:nvPr/>
        </p:nvSpPr>
        <p:spPr>
          <a:xfrm>
            <a:off x="5860262" y="4599"/>
            <a:ext cx="2960476" cy="461665"/>
          </a:xfrm>
          <a:prstGeom prst="rect">
            <a:avLst/>
          </a:prstGeom>
          <a:noFill/>
        </p:spPr>
        <p:txBody>
          <a:bodyPr wrap="square" lIns="91440" tIns="45720" rIns="91440" bIns="45720" rtlCol="0" anchor="t">
            <a:spAutoFit/>
          </a:bodyPr>
          <a:lstStyle/>
          <a:p>
            <a:pPr algn="r"/>
            <a:r>
              <a:rPr kumimoji="1" lang="en-US" altLang="ja-JP" sz="1200" dirty="0">
                <a:solidFill>
                  <a:schemeClr val="bg1"/>
                </a:solidFill>
                <a:latin typeface="BIZ UDPゴシック" panose="020B0400000000000000" pitchFamily="50" charset="-128"/>
                <a:ea typeface="BIZ UDPゴシック"/>
              </a:rPr>
              <a:t>2025/11/13</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a:p>
            <a:pPr algn="r"/>
            <a:r>
              <a:rPr lang="ja-JP" altLang="en-US" sz="1200" dirty="0">
                <a:solidFill>
                  <a:schemeClr val="bg1"/>
                </a:solidFill>
                <a:latin typeface="BIZ UDPゴシック" panose="020B0400000000000000" pitchFamily="50" charset="-128"/>
                <a:ea typeface="BIZ UDPゴシック"/>
              </a:rPr>
              <a:t>第2期第4回中野区人権施策推進審議会</a:t>
            </a:r>
          </a:p>
        </p:txBody>
      </p:sp>
    </p:spTree>
    <p:extLst>
      <p:ext uri="{BB962C8B-B14F-4D97-AF65-F5344CB8AC3E}">
        <p14:creationId xmlns:p14="http://schemas.microsoft.com/office/powerpoint/2010/main" val="2316035614"/>
      </p:ext>
    </p:extLst>
  </p:cSld>
  <p:clrMapOvr>
    <a:masterClrMapping/>
  </p:clrMapOvr>
</p:sld>
</file>

<file path=ppt/theme/theme1.xml><?xml version="1.0" encoding="utf-8"?>
<a:theme xmlns:a="http://schemas.openxmlformats.org/drawingml/2006/main" name="ファセット">
  <a:themeElements>
    <a:clrScheme name="青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22F3B3FAEAED0439CA088E1B54EE86F" ma:contentTypeVersion="11" ma:contentTypeDescription="新しいドキュメントを作成します。" ma:contentTypeScope="" ma:versionID="60a6083149f9285104e24df23331bee3">
  <xsd:schema xmlns:xsd="http://www.w3.org/2001/XMLSchema" xmlns:xs="http://www.w3.org/2001/XMLSchema" xmlns:p="http://schemas.microsoft.com/office/2006/metadata/properties" xmlns:ns2="a55f56d5-d60e-427d-866e-e62e1cf6ed12" xmlns:ns3="afea0d53-84bb-4029-8bad-6e864a4f3b6e" targetNamespace="http://schemas.microsoft.com/office/2006/metadata/properties" ma:root="true" ma:fieldsID="6ecfa604a4f75060ff6e1151d9f8e74c" ns2:_="" ns3:_="">
    <xsd:import namespace="a55f56d5-d60e-427d-866e-e62e1cf6ed12"/>
    <xsd:import namespace="afea0d53-84bb-4029-8bad-6e864a4f3b6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5f56d5-d60e-427d-866e-e62e1cf6ed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3576f6b1-d0e7-45c8-9630-35c6e35c003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ea0d53-84bb-4029-8bad-6e864a4f3b6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ba83a28-4fc1-43a7-9fd6-585b2c0f7128}" ma:internalName="TaxCatchAll" ma:showField="CatchAllData" ma:web="afea0d53-84bb-4029-8bad-6e864a4f3b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47E549-684D-4108-A77D-2D81B421C196}">
  <ds:schemaRefs>
    <ds:schemaRef ds:uri="a55f56d5-d60e-427d-866e-e62e1cf6ed12"/>
    <ds:schemaRef ds:uri="afea0d53-84bb-4029-8bad-6e864a4f3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69BC5DF-7A00-463A-924C-2BEF703457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545</TotalTime>
  <Words>1885</Words>
  <Application>Microsoft Office PowerPoint</Application>
  <PresentationFormat>画面に合わせる (16:9)</PresentationFormat>
  <Paragraphs>189</Paragraphs>
  <Slides>15</Slides>
  <Notes>15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15</vt:i4>
      </vt:variant>
    </vt:vector>
  </HeadingPairs>
  <TitlesOfParts>
    <vt:vector size="25" baseType="lpstr">
      <vt:lpstr>BIZ UDPゴシック</vt:lpstr>
      <vt:lpstr>BIZ UDゴシック</vt:lpstr>
      <vt:lpstr>HG丸ｺﾞｼｯｸM-PRO</vt:lpstr>
      <vt:lpstr>ヒラギノ角ゴシック W3</vt:lpstr>
      <vt:lpstr>游ゴシック</vt:lpstr>
      <vt:lpstr>Arial</vt:lpstr>
      <vt:lpstr>Century</vt:lpstr>
      <vt:lpstr>Trebuchet MS</vt:lpstr>
      <vt:lpstr>Wingdings 3</vt:lpstr>
      <vt:lpstr>ファセット</vt:lpstr>
      <vt:lpstr>中野区男女共同参画センターに        おける取組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中野区</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52</cp:revision>
  <dcterms:created xsi:type="dcterms:W3CDTF">2022-09-08T03:05:38Z</dcterms:created>
  <dcterms:modified xsi:type="dcterms:W3CDTF">2025-09-30T02:32:28Z</dcterms:modified>
</cp:coreProperties>
</file>