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9" r:id="rId3"/>
  </p:sldMasterIdLst>
  <p:notesMasterIdLst>
    <p:notesMasterId r:id="rId13"/>
  </p:notesMasterIdLst>
  <p:sldIdLst>
    <p:sldId id="296" r:id="rId4"/>
    <p:sldId id="256" r:id="rId5"/>
    <p:sldId id="300" r:id="rId6"/>
    <p:sldId id="301" r:id="rId7"/>
    <p:sldId id="303" r:id="rId8"/>
    <p:sldId id="261" r:id="rId9"/>
    <p:sldId id="302" r:id="rId10"/>
    <p:sldId id="304" r:id="rId11"/>
    <p:sldId id="26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CCFF"/>
    <a:srgbClr val="FFFF99"/>
    <a:srgbClr val="CC99FF"/>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AAF36-AADC-4CCB-966D-2683CD7CF420}" v="47" dt="2025-09-30T02:41:33.08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場　大輔" userId="0544c7ad-940c-4d60-b99d-b21fc3ab89ac" providerId="ADAL" clId="{EF3AAF36-AADC-4CCB-966D-2683CD7CF420}"/>
    <pc:docChg chg="modSld">
      <pc:chgData name="大場　大輔" userId="0544c7ad-940c-4d60-b99d-b21fc3ab89ac" providerId="ADAL" clId="{EF3AAF36-AADC-4CCB-966D-2683CD7CF420}" dt="2025-09-30T02:41:33.083" v="46"/>
      <pc:docMkLst>
        <pc:docMk/>
      </pc:docMkLst>
      <pc:sldChg chg="modSp mod">
        <pc:chgData name="大場　大輔" userId="0544c7ad-940c-4d60-b99d-b21fc3ab89ac" providerId="ADAL" clId="{EF3AAF36-AADC-4CCB-966D-2683CD7CF420}" dt="2025-09-30T02:41:11.716" v="2" actId="20577"/>
        <pc:sldMkLst>
          <pc:docMk/>
          <pc:sldMk cId="3328045968" sldId="300"/>
        </pc:sldMkLst>
        <pc:spChg chg="mod">
          <ac:chgData name="大場　大輔" userId="0544c7ad-940c-4d60-b99d-b21fc3ab89ac" providerId="ADAL" clId="{EF3AAF36-AADC-4CCB-966D-2683CD7CF420}" dt="2025-09-30T02:41:11.716" v="2" actId="20577"/>
          <ac:spMkLst>
            <pc:docMk/>
            <pc:sldMk cId="3328045968" sldId="300"/>
            <ac:spMk id="9" creationId="{28DECA2E-3279-3529-31BB-AC06DB535A62}"/>
          </ac:spMkLst>
        </pc:spChg>
      </pc:sldChg>
      <pc:sldChg chg="modSp mod">
        <pc:chgData name="大場　大輔" userId="0544c7ad-940c-4d60-b99d-b21fc3ab89ac" providerId="ADAL" clId="{EF3AAF36-AADC-4CCB-966D-2683CD7CF420}" dt="2025-09-30T02:41:33.083" v="46"/>
        <pc:sldMkLst>
          <pc:docMk/>
          <pc:sldMk cId="2695662884" sldId="304"/>
        </pc:sldMkLst>
        <pc:spChg chg="mod">
          <ac:chgData name="大場　大輔" userId="0544c7ad-940c-4d60-b99d-b21fc3ab89ac" providerId="ADAL" clId="{EF3AAF36-AADC-4CCB-966D-2683CD7CF420}" dt="2025-09-30T02:41:33.083" v="46"/>
          <ac:spMkLst>
            <pc:docMk/>
            <pc:sldMk cId="2695662884" sldId="304"/>
            <ac:spMk id="3" creationId="{58B4170A-653C-691F-32C5-BF3C6EC279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2025/9/29</a:t>
            </a:fld>
            <a:endParaRPr kumimoji="1" lang="ja-JP" altLang="en-US"/>
          </a:p>
        </p:txBody>
      </p:sp>
      <p:sp>
        <p:nvSpPr>
          <p:cNvPr id="1102"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1</a:t>
            </a:fld>
            <a:endParaRPr kumimoji="1" lang="ja-JP" altLang="en-US"/>
          </a:p>
        </p:txBody>
      </p:sp>
    </p:spTree>
    <p:extLst>
      <p:ext uri="{BB962C8B-B14F-4D97-AF65-F5344CB8AC3E}">
        <p14:creationId xmlns:p14="http://schemas.microsoft.com/office/powerpoint/2010/main" val="33033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2</a:t>
            </a:fld>
            <a:endParaRPr kumimoji="1" lang="ja-JP" altLang="en-US"/>
          </a:p>
        </p:txBody>
      </p:sp>
    </p:spTree>
    <p:extLst>
      <p:ext uri="{BB962C8B-B14F-4D97-AF65-F5344CB8AC3E}">
        <p14:creationId xmlns:p14="http://schemas.microsoft.com/office/powerpoint/2010/main" val="195211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3</a:t>
            </a:fld>
            <a:endParaRPr kumimoji="1" lang="ja-JP" altLang="en-US"/>
          </a:p>
        </p:txBody>
      </p:sp>
    </p:spTree>
    <p:extLst>
      <p:ext uri="{BB962C8B-B14F-4D97-AF65-F5344CB8AC3E}">
        <p14:creationId xmlns:p14="http://schemas.microsoft.com/office/powerpoint/2010/main" val="267880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4</a:t>
            </a:fld>
            <a:endParaRPr kumimoji="1" lang="ja-JP" altLang="en-US"/>
          </a:p>
        </p:txBody>
      </p:sp>
    </p:spTree>
    <p:extLst>
      <p:ext uri="{BB962C8B-B14F-4D97-AF65-F5344CB8AC3E}">
        <p14:creationId xmlns:p14="http://schemas.microsoft.com/office/powerpoint/2010/main" val="394600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5</a:t>
            </a:fld>
            <a:endParaRPr kumimoji="1" lang="ja-JP" altLang="en-US"/>
          </a:p>
        </p:txBody>
      </p:sp>
    </p:spTree>
    <p:extLst>
      <p:ext uri="{BB962C8B-B14F-4D97-AF65-F5344CB8AC3E}">
        <p14:creationId xmlns:p14="http://schemas.microsoft.com/office/powerpoint/2010/main" val="19712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6</a:t>
            </a:fld>
            <a:endParaRPr kumimoji="1" lang="ja-JP" altLang="en-US"/>
          </a:p>
        </p:txBody>
      </p:sp>
    </p:spTree>
    <p:extLst>
      <p:ext uri="{BB962C8B-B14F-4D97-AF65-F5344CB8AC3E}">
        <p14:creationId xmlns:p14="http://schemas.microsoft.com/office/powerpoint/2010/main" val="144166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7</a:t>
            </a:fld>
            <a:endParaRPr kumimoji="1" lang="ja-JP" altLang="en-US"/>
          </a:p>
        </p:txBody>
      </p:sp>
    </p:spTree>
    <p:extLst>
      <p:ext uri="{BB962C8B-B14F-4D97-AF65-F5344CB8AC3E}">
        <p14:creationId xmlns:p14="http://schemas.microsoft.com/office/powerpoint/2010/main" val="400764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8</a:t>
            </a:fld>
            <a:endParaRPr kumimoji="1" lang="ja-JP" altLang="en-US"/>
          </a:p>
        </p:txBody>
      </p:sp>
    </p:spTree>
    <p:extLst>
      <p:ext uri="{BB962C8B-B14F-4D97-AF65-F5344CB8AC3E}">
        <p14:creationId xmlns:p14="http://schemas.microsoft.com/office/powerpoint/2010/main" val="46053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9</a:t>
            </a:fld>
            <a:endParaRPr kumimoji="1" lang="ja-JP" altLang="en-US"/>
          </a:p>
        </p:txBody>
      </p:sp>
    </p:spTree>
    <p:extLst>
      <p:ext uri="{BB962C8B-B14F-4D97-AF65-F5344CB8AC3E}">
        <p14:creationId xmlns:p14="http://schemas.microsoft.com/office/powerpoint/2010/main" val="243096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3E220A51-F8EA-429A-8E6F-F02BE74E28F7}" type="datetimeFigureOut">
              <a:rPr kumimoji="1" lang="ja-JP" altLang="en-US" smtClean="0"/>
              <a:t>2025/9/29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156066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427950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ja-JP" altLang="en-US"/>
              <a:t>マスター タイトルの書式設定</a:t>
            </a:r>
            <a:endParaRPr lang="en-US"/>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latin typeface="Arial"/>
              </a:rPr>
              <a:t>”</a:t>
            </a:r>
            <a:endParaRPr lang="en-US" sz="1350">
              <a:solidFill>
                <a:schemeClr val="accent1">
                  <a:lumMod val="60000"/>
                  <a:lumOff val="40000"/>
                </a:schemeClr>
              </a:solidFill>
              <a:latin typeface="Arial"/>
            </a:endParaRPr>
          </a:p>
        </p:txBody>
      </p:sp>
    </p:spTree>
    <p:extLst>
      <p:ext uri="{BB962C8B-B14F-4D97-AF65-F5344CB8AC3E}">
        <p14:creationId xmlns:p14="http://schemas.microsoft.com/office/powerpoint/2010/main" val="167897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4048067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ja-JP" altLang="en-US"/>
              <a:t>マスター タイトルの書式設定</a:t>
            </a:r>
            <a:endParaRPr lang="en-US"/>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741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ja-JP" altLang="en-US"/>
              <a:t>マスター タイトルの書式設定</a:t>
            </a:r>
            <a:endParaRPr lang="en-US"/>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2031835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135494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237574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35891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kumimoji="1" lang="ja-JP" altLang="en-US" smtClean="0"/>
              <a:t>2025/9/29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82108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08001" y="1620442"/>
            <a:ext cx="3138026" cy="29105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17477" y="1620442"/>
            <a:ext cx="3138026" cy="29105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33292530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40719441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E220A51-F8EA-429A-8E6F-F02BE74E28F7}" type="datetimeFigureOut">
              <a:rPr kumimoji="1" lang="ja-JP" altLang="en-US" smtClean="0"/>
              <a:t>2025/9/29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337713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20A51-F8EA-429A-8E6F-F02BE74E28F7}" type="datetimeFigureOut">
              <a:rPr kumimoji="1" lang="ja-JP" altLang="en-US" smtClean="0"/>
              <a:t>2025/9/29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196455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ja-JP" altLang="en-US"/>
              <a:t>マスター タイトルの書式設定</a:t>
            </a:r>
            <a:endParaRPr lang="en-US"/>
          </a:p>
        </p:txBody>
      </p:sp>
      <p:sp>
        <p:nvSpPr>
          <p:cNvPr id="3" name="Content Placeholder 2"/>
          <p:cNvSpPr>
            <a:spLocks noGrp="1"/>
          </p:cNvSpPr>
          <p:nvPr>
            <p:ph idx="1"/>
          </p:nvPr>
        </p:nvSpPr>
        <p:spPr>
          <a:xfrm>
            <a:off x="3570346" y="386193"/>
            <a:ext cx="3385156" cy="41448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34341878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220A51-F8EA-429A-8E6F-F02BE74E28F7}" type="datetimeFigureOut">
              <a:rPr lang="ja-JP" altLang="en-US" smtClean="0"/>
              <a:pPr/>
              <a:t>2025/9/29</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294176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3E220A51-F8EA-429A-8E6F-F02BE74E28F7}" type="datetimeFigureOut">
              <a:rPr lang="ja-JP" altLang="en-US" smtClean="0"/>
              <a:pPr/>
              <a:t>2025/9/29</a:t>
            </a:fld>
            <a:endParaRPr lang="ja-JP" alt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ja-JP" alt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2443462715"/>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Lst>
  <p:txStyles>
    <p:title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56BDF-C1D3-0BCE-C15C-496BCC3C2C1F}"/>
              </a:ext>
            </a:extLst>
          </p:cNvPr>
          <p:cNvSpPr>
            <a:spLocks noGrp="1"/>
          </p:cNvSpPr>
          <p:nvPr>
            <p:ph type="ctrTitle"/>
          </p:nvPr>
        </p:nvSpPr>
        <p:spPr>
          <a:xfrm>
            <a:off x="-25899" y="1237780"/>
            <a:ext cx="8167816" cy="1802822"/>
          </a:xfrm>
        </p:spPr>
        <p:txBody>
          <a:bodyPr>
            <a:noAutofit/>
          </a:bodyPr>
          <a:lstStyle/>
          <a:p>
            <a:pPr algn="ctr"/>
            <a:r>
              <a:rPr kumimoji="1" lang="ja-JP" altLang="en-US" sz="4000" b="1">
                <a:solidFill>
                  <a:srgbClr val="002060"/>
                </a:solidFill>
                <a:latin typeface="BIZ UDゴシック"/>
                <a:ea typeface="BIZ UDPゴシック"/>
              </a:rPr>
              <a:t>中野区における</a:t>
            </a:r>
            <a:br>
              <a:rPr kumimoji="1" lang="ja-JP" altLang="en-US" sz="4000" b="1">
                <a:solidFill>
                  <a:srgbClr val="002060"/>
                </a:solidFill>
                <a:latin typeface="BIZ UDゴシック"/>
                <a:ea typeface="BIZ UDPゴシック"/>
              </a:rPr>
            </a:br>
            <a:r>
              <a:rPr kumimoji="1" lang="ja-JP" altLang="en-US" sz="4000" b="1">
                <a:solidFill>
                  <a:srgbClr val="002060"/>
                </a:solidFill>
                <a:latin typeface="BIZ UDゴシック"/>
                <a:ea typeface="BIZ UDPゴシック"/>
              </a:rPr>
              <a:t>性的マイノリティに関する取組</a:t>
            </a:r>
          </a:p>
        </p:txBody>
      </p:sp>
      <p:sp>
        <p:nvSpPr>
          <p:cNvPr id="3" name="字幕 2">
            <a:extLst>
              <a:ext uri="{FF2B5EF4-FFF2-40B4-BE49-F238E27FC236}">
                <a16:creationId xmlns:a16="http://schemas.microsoft.com/office/drawing/2014/main" id="{09107295-3358-0B6F-D8C6-7B72DBBEC509}"/>
              </a:ext>
            </a:extLst>
          </p:cNvPr>
          <p:cNvSpPr>
            <a:spLocks noGrp="1"/>
          </p:cNvSpPr>
          <p:nvPr>
            <p:ph type="subTitle" idx="1"/>
          </p:nvPr>
        </p:nvSpPr>
        <p:spPr>
          <a:xfrm>
            <a:off x="1991638" y="3965051"/>
            <a:ext cx="6150279" cy="888785"/>
          </a:xfrm>
        </p:spPr>
        <p:txBody>
          <a:bodyPr>
            <a:normAutofit/>
          </a:bodyPr>
          <a:lstStyle/>
          <a:p>
            <a:pPr algn="l"/>
            <a:r>
              <a:rPr kumimoji="1" lang="ja-JP" altLang="en-US" sz="1800">
                <a:solidFill>
                  <a:srgbClr val="002060"/>
                </a:solidFill>
                <a:latin typeface="BIZ UDPゴシック" panose="020B0400000000000000" pitchFamily="50" charset="-128"/>
                <a:ea typeface="BIZ UDPゴシック" panose="020B0400000000000000" pitchFamily="50" charset="-128"/>
              </a:rPr>
              <a:t>中野区企画部</a:t>
            </a:r>
            <a:endParaRPr kumimoji="1" lang="en-US" altLang="ja-JP" sz="1800">
              <a:solidFill>
                <a:srgbClr val="002060"/>
              </a:solidFill>
              <a:latin typeface="BIZ UDPゴシック" panose="020B0400000000000000" pitchFamily="50" charset="-128"/>
              <a:ea typeface="BIZ UDPゴシック" panose="020B0400000000000000" pitchFamily="50" charset="-128"/>
            </a:endParaRPr>
          </a:p>
          <a:p>
            <a:pPr algn="l"/>
            <a:r>
              <a:rPr kumimoji="1" lang="ja-JP" altLang="en-US" sz="1800">
                <a:solidFill>
                  <a:srgbClr val="002060"/>
                </a:solidFill>
                <a:latin typeface="BIZ UDPゴシック" panose="020B0400000000000000" pitchFamily="50" charset="-128"/>
                <a:ea typeface="BIZ UDPゴシック" panose="020B0400000000000000" pitchFamily="50" charset="-128"/>
              </a:rPr>
              <a:t>ユニバーサルデザイン推進担当課長   大場　大輔</a:t>
            </a:r>
          </a:p>
        </p:txBody>
      </p:sp>
      <p:sp>
        <p:nvSpPr>
          <p:cNvPr id="4" name="テキスト ボックス 3">
            <a:extLst>
              <a:ext uri="{FF2B5EF4-FFF2-40B4-BE49-F238E27FC236}">
                <a16:creationId xmlns:a16="http://schemas.microsoft.com/office/drawing/2014/main" id="{3B8C0D31-6250-B440-9181-5E936518E372}"/>
              </a:ext>
            </a:extLst>
          </p:cNvPr>
          <p:cNvSpPr txBox="1"/>
          <p:nvPr/>
        </p:nvSpPr>
        <p:spPr>
          <a:xfrm>
            <a:off x="5066777" y="286634"/>
            <a:ext cx="2960476" cy="461665"/>
          </a:xfrm>
          <a:prstGeom prst="rect">
            <a:avLst/>
          </a:prstGeom>
          <a:noFill/>
        </p:spPr>
        <p:txBody>
          <a:bodyPr wrap="square" lIns="91440" tIns="45720" rIns="91440" bIns="45720" rtlCol="0" anchor="t">
            <a:spAutoFit/>
          </a:bodyPr>
          <a:lstStyle/>
          <a:p>
            <a:pPr algn="r"/>
            <a:r>
              <a:rPr kumimoji="1" lang="en-US" altLang="ja-JP" sz="1200">
                <a:solidFill>
                  <a:srgbClr val="002060"/>
                </a:solidFill>
                <a:latin typeface="BIZ UDPゴシック" panose="020B0400000000000000" pitchFamily="50" charset="-128"/>
                <a:ea typeface="BIZ UDPゴシック"/>
              </a:rPr>
              <a:t>2025/11/13</a:t>
            </a:r>
            <a:endParaRPr kumimoji="1" lang="en-US" altLang="ja-JP" sz="1200">
              <a:solidFill>
                <a:srgbClr val="002060"/>
              </a:solidFill>
              <a:latin typeface="BIZ UDPゴシック" panose="020B0400000000000000" pitchFamily="50" charset="-128"/>
              <a:ea typeface="BIZ UDPゴシック" panose="020B0400000000000000" pitchFamily="50" charset="-128"/>
            </a:endParaRPr>
          </a:p>
          <a:p>
            <a:pPr algn="r"/>
            <a:r>
              <a:rPr lang="ja-JP" altLang="en-US" sz="1200">
                <a:solidFill>
                  <a:srgbClr val="002060"/>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263092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7" name="テキスト 15"/>
          <p:cNvSpPr txBox="1"/>
          <p:nvPr/>
        </p:nvSpPr>
        <p:spPr>
          <a:xfrm>
            <a:off x="637120" y="1479143"/>
            <a:ext cx="6626699" cy="2185214"/>
          </a:xfrm>
          <a:prstGeom prst="rect">
            <a:avLst/>
          </a:prstGeom>
        </p:spPr>
        <p:txBody>
          <a:bodyPr wrap="square">
            <a:spAutoFit/>
          </a:bodyPr>
          <a:lstStyle/>
          <a:p>
            <a:pPr marL="0" indent="0">
              <a:buNone/>
              <a:defRPr lang="ja-JP" altLang="en-US"/>
            </a:pPr>
            <a:endParaRPr lang="en-US" altLang="ja-JP" sz="1600">
              <a:latin typeface="BIZ UDPゴシック"/>
              <a:ea typeface="BIZ UDPゴシック"/>
            </a:endParaRPr>
          </a:p>
          <a:p>
            <a:pPr marL="0" indent="0">
              <a:buNone/>
              <a:defRPr lang="ja-JP" altLang="en-US"/>
            </a:pPr>
            <a:r>
              <a:rPr lang="ja-JP" altLang="en-US" sz="2000" b="1">
                <a:solidFill>
                  <a:srgbClr val="0070C0"/>
                </a:solidFill>
                <a:latin typeface="BIZ UDPゴシック"/>
                <a:ea typeface="BIZ UDPゴシック"/>
              </a:rPr>
              <a:t>１　パートナーシップ宣誓制度</a:t>
            </a:r>
          </a:p>
          <a:p>
            <a:pPr marL="0" indent="0">
              <a:buNone/>
              <a:defRPr lang="ja-JP" altLang="en-US"/>
            </a:pPr>
            <a:endParaRPr lang="ja-JP" altLang="en-US" sz="2000" b="1">
              <a:solidFill>
                <a:srgbClr val="0070C0"/>
              </a:solidFill>
              <a:latin typeface="BIZ UDPゴシック"/>
              <a:ea typeface="BIZ UDPゴシック"/>
            </a:endParaRPr>
          </a:p>
          <a:p>
            <a:pPr marL="0" indent="0">
              <a:buNone/>
              <a:defRPr lang="ja-JP" altLang="en-US"/>
            </a:pPr>
            <a:r>
              <a:rPr lang="ja-JP" altLang="en-US" sz="2000" b="1">
                <a:solidFill>
                  <a:srgbClr val="0070C0"/>
                </a:solidFill>
                <a:latin typeface="BIZ UDPゴシック"/>
                <a:ea typeface="BIZ UDPゴシック"/>
              </a:rPr>
              <a:t>２　性的マイノリティ相談</a:t>
            </a:r>
          </a:p>
          <a:p>
            <a:pPr marL="285750" indent="-285750">
              <a:buFont typeface="Arial"/>
              <a:buChar char="○"/>
              <a:defRPr lang="ja-JP" altLang="en-US"/>
            </a:pPr>
            <a:endParaRPr lang="ja-JP" altLang="en-US" sz="2000" b="1">
              <a:solidFill>
                <a:srgbClr val="0070C0"/>
              </a:solidFill>
              <a:latin typeface="BIZ UDPゴシック"/>
              <a:ea typeface="BIZ UDPゴシック"/>
            </a:endParaRPr>
          </a:p>
          <a:p>
            <a:pPr marL="0" indent="0">
              <a:buNone/>
              <a:defRPr lang="ja-JP" altLang="en-US"/>
            </a:pPr>
            <a:r>
              <a:rPr lang="ja-JP" altLang="en-US" sz="2000" b="1">
                <a:solidFill>
                  <a:srgbClr val="0070C0"/>
                </a:solidFill>
                <a:latin typeface="BIZ UDPゴシック"/>
                <a:ea typeface="BIZ UDPゴシック"/>
              </a:rPr>
              <a:t>３　その他性的マイノリティに関する事業</a:t>
            </a:r>
            <a:endParaRPr lang="en-US" altLang="ja-JP" sz="2000" b="1">
              <a:solidFill>
                <a:srgbClr val="0070C0"/>
              </a:solidFill>
              <a:latin typeface="BIZ UDPゴシック"/>
              <a:ea typeface="BIZ UDPゴシック"/>
            </a:endParaRPr>
          </a:p>
          <a:p>
            <a:pPr marL="0" indent="0">
              <a:buNone/>
              <a:defRPr lang="ja-JP" altLang="en-US"/>
            </a:pPr>
            <a:endParaRPr lang="en-US" altLang="ja-JP" sz="2000" b="1">
              <a:solidFill>
                <a:srgbClr val="0070C0"/>
              </a:solidFill>
              <a:latin typeface="BIZ UDPゴシック"/>
              <a:ea typeface="BIZ UDPゴシック"/>
            </a:endParaRPr>
          </a:p>
        </p:txBody>
      </p:sp>
      <p:sp>
        <p:nvSpPr>
          <p:cNvPr id="1109" name="テキスト 31"/>
          <p:cNvSpPr txBox="1"/>
          <p:nvPr/>
        </p:nvSpPr>
        <p:spPr>
          <a:xfrm>
            <a:off x="557226" y="608055"/>
            <a:ext cx="6555619" cy="584775"/>
          </a:xfrm>
          <a:prstGeom prst="rect">
            <a:avLst/>
          </a:prstGeom>
        </p:spPr>
        <p:txBody>
          <a:bodyPr wrap="square">
            <a:spAutoFit/>
          </a:bodyPr>
          <a:lstStyle/>
          <a:p>
            <a:pPr algn="ctr">
              <a:defRPr lang="ja-JP" altLang="en-US"/>
            </a:pPr>
            <a:r>
              <a:rPr lang="ja-JP" altLang="en-US" sz="3200">
                <a:solidFill>
                  <a:srgbClr val="FF0000"/>
                </a:solidFill>
                <a:latin typeface="BIZ UDPゴシック"/>
                <a:ea typeface="BIZ UDPゴシック"/>
              </a:rPr>
              <a:t>性的マイノリティに関する取組内容</a:t>
            </a:r>
            <a:endParaRPr lang="en-US" altLang="ja-JP" sz="3200">
              <a:solidFill>
                <a:srgbClr val="FF0000"/>
              </a:solidFill>
              <a:latin typeface="BIZ UDPゴシック"/>
              <a:ea typeface="BIZ UDPゴシック"/>
            </a:endParaRPr>
          </a:p>
        </p:txBody>
      </p:sp>
      <p:sp>
        <p:nvSpPr>
          <p:cNvPr id="1110" name="線"/>
          <p:cNvSpPr/>
          <p:nvPr/>
        </p:nvSpPr>
        <p:spPr>
          <a:xfrm>
            <a:off x="355501" y="1212475"/>
            <a:ext cx="7189939" cy="0"/>
          </a:xfrm>
          <a:prstGeom prst="line">
            <a:avLst/>
          </a:prstGeom>
          <a:ln w="19050">
            <a:solidFill>
              <a:srgbClr val="FF0000"/>
            </a:solidFill>
            <a:miter lim="400000"/>
          </a:ln>
        </p:spPr>
        <p:txBody>
          <a:bodyPr lIns="55694" tIns="55694" rIns="55694" bIns="55694" anchor="ctr"/>
          <a:lstStyle/>
          <a:p>
            <a:pPr algn="l" defTabSz="501253">
              <a:defRPr sz="1200">
                <a:solidFill>
                  <a:srgbClr val="000000"/>
                </a:solidFill>
                <a:latin typeface="ヒラギノ角ゴシック W3"/>
                <a:ea typeface="ヒラギノ角ゴシック W3"/>
                <a:cs typeface="ヒラギノ角ゴシック W3"/>
                <a:sym typeface="ヒラギノ角ゴシック W3"/>
              </a:defRPr>
            </a:pPr>
            <a:endParaRPr/>
          </a:p>
        </p:txBody>
      </p:sp>
      <p:sp>
        <p:nvSpPr>
          <p:cNvPr id="2" name="テキスト ボックス 1">
            <a:extLst>
              <a:ext uri="{FF2B5EF4-FFF2-40B4-BE49-F238E27FC236}">
                <a16:creationId xmlns:a16="http://schemas.microsoft.com/office/drawing/2014/main" id="{3DA75207-B987-18EB-21CC-FC24816923D8}"/>
              </a:ext>
            </a:extLst>
          </p:cNvPr>
          <p:cNvSpPr txBox="1"/>
          <p:nvPr/>
        </p:nvSpPr>
        <p:spPr>
          <a:xfrm>
            <a:off x="5201162" y="123454"/>
            <a:ext cx="2960476" cy="461665"/>
          </a:xfrm>
          <a:prstGeom prst="rect">
            <a:avLst/>
          </a:prstGeom>
          <a:noFill/>
        </p:spPr>
        <p:txBody>
          <a:bodyPr wrap="square" lIns="91440" tIns="45720" rIns="91440" bIns="45720" rtlCol="0" anchor="t">
            <a:spAutoFit/>
          </a:bodyPr>
          <a:lstStyle/>
          <a:p>
            <a:pPr algn="r"/>
            <a:r>
              <a:rPr kumimoji="1" lang="en-US" altLang="ja-JP" sz="1200">
                <a:solidFill>
                  <a:srgbClr val="002060"/>
                </a:solidFill>
                <a:latin typeface="BIZ UDPゴシック" panose="020B0400000000000000" pitchFamily="50" charset="-128"/>
                <a:ea typeface="BIZ UDPゴシック"/>
              </a:rPr>
              <a:t>2025/11/13</a:t>
            </a:r>
            <a:endParaRPr kumimoji="1" lang="en-US" altLang="ja-JP" sz="1200">
              <a:solidFill>
                <a:srgbClr val="002060"/>
              </a:solidFill>
              <a:latin typeface="BIZ UDPゴシック" panose="020B0400000000000000" pitchFamily="50" charset="-128"/>
              <a:ea typeface="BIZ UDPゴシック" panose="020B0400000000000000" pitchFamily="50" charset="-128"/>
            </a:endParaRPr>
          </a:p>
          <a:p>
            <a:pPr algn="r"/>
            <a:r>
              <a:rPr lang="ja-JP" altLang="en-US" sz="1200">
                <a:solidFill>
                  <a:srgbClr val="002060"/>
                </a:solidFill>
                <a:latin typeface="BIZ UDPゴシック" panose="020B0400000000000000" pitchFamily="50" charset="-128"/>
                <a:ea typeface="BIZ UDPゴシック"/>
              </a:rPr>
              <a:t>第2期第4回中野区人権施策推進審議会</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12">
            <a:extLst>
              <a:ext uri="{FF2B5EF4-FFF2-40B4-BE49-F238E27FC236}">
                <a16:creationId xmlns:a16="http://schemas.microsoft.com/office/drawing/2014/main" id="{D8683880-0FAB-7C15-8D9D-8D9289F0482B}"/>
              </a:ext>
            </a:extLst>
          </p:cNvPr>
          <p:cNvSpPr txBox="1"/>
          <p:nvPr/>
        </p:nvSpPr>
        <p:spPr>
          <a:xfrm>
            <a:off x="-387" y="0"/>
            <a:ext cx="9142082" cy="43088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200">
                <a:latin typeface="BIZ UDPゴシック"/>
                <a:ea typeface="BIZ UDPゴシック"/>
              </a:rPr>
              <a:t>　</a:t>
            </a:r>
            <a:r>
              <a:rPr lang="en-US" altLang="ja-JP" sz="2200">
                <a:latin typeface="BIZ UDPゴシック"/>
                <a:ea typeface="BIZ UDPゴシック"/>
              </a:rPr>
              <a:t>1.</a:t>
            </a:r>
            <a:r>
              <a:rPr lang="ja-JP" altLang="en-US" sz="2200">
                <a:latin typeface="BIZ UDPゴシック"/>
                <a:ea typeface="BIZ UDPゴシック"/>
              </a:rPr>
              <a:t> パートナーシップ宣誓制度</a:t>
            </a:r>
            <a:endParaRPr lang="ja-JP" altLang="en-US" sz="2200" b="1">
              <a:latin typeface="BIZ UDPゴシック"/>
              <a:ea typeface="BIZ UDPゴシック"/>
            </a:endParaRPr>
          </a:p>
        </p:txBody>
      </p:sp>
      <p:sp>
        <p:nvSpPr>
          <p:cNvPr id="5" name="テキスト ボックス 4">
            <a:extLst>
              <a:ext uri="{FF2B5EF4-FFF2-40B4-BE49-F238E27FC236}">
                <a16:creationId xmlns:a16="http://schemas.microsoft.com/office/drawing/2014/main" id="{F03D4E54-D037-8C77-BA81-ABC1A6F6A43B}"/>
              </a:ext>
            </a:extLst>
          </p:cNvPr>
          <p:cNvSpPr txBox="1"/>
          <p:nvPr/>
        </p:nvSpPr>
        <p:spPr>
          <a:xfrm>
            <a:off x="6045613" y="3716"/>
            <a:ext cx="2960476" cy="415498"/>
          </a:xfrm>
          <a:prstGeom prst="rect">
            <a:avLst/>
          </a:prstGeom>
          <a:noFill/>
        </p:spPr>
        <p:txBody>
          <a:bodyPr wrap="square" lIns="91440" tIns="45720" rIns="91440" bIns="45720" rtlCol="0" anchor="t">
            <a:spAutoFit/>
          </a:bodyPr>
          <a:lstStyle/>
          <a:p>
            <a:pPr algn="r"/>
            <a:r>
              <a:rPr kumimoji="1" lang="en-US" altLang="ja-JP" sz="1050">
                <a:solidFill>
                  <a:schemeClr val="bg1"/>
                </a:solidFill>
                <a:latin typeface="BIZ UDPゴシック" panose="020B0400000000000000" pitchFamily="50" charset="-128"/>
                <a:ea typeface="BIZ UDPゴシック"/>
              </a:rPr>
              <a:t>2025/11/13</a:t>
            </a:r>
            <a:endParaRPr kumimoji="1" lang="en-US" altLang="ja-JP" sz="1050">
              <a:solidFill>
                <a:schemeClr val="bg1"/>
              </a:solidFill>
              <a:latin typeface="BIZ UDPゴシック" panose="020B0400000000000000" pitchFamily="50" charset="-128"/>
              <a:ea typeface="BIZ UDPゴシック" panose="020B0400000000000000" pitchFamily="50" charset="-128"/>
            </a:endParaRPr>
          </a:p>
          <a:p>
            <a:pPr algn="r"/>
            <a:r>
              <a:rPr lang="ja-JP" altLang="en-US" sz="1050">
                <a:solidFill>
                  <a:schemeClr val="bg1"/>
                </a:solidFill>
                <a:latin typeface="BIZ UDPゴシック" panose="020B0400000000000000" pitchFamily="50" charset="-128"/>
                <a:ea typeface="BIZ UDPゴシック"/>
              </a:rPr>
              <a:t>第2期第4回中野区人権施策推進審議会</a:t>
            </a:r>
          </a:p>
        </p:txBody>
      </p:sp>
      <p:sp>
        <p:nvSpPr>
          <p:cNvPr id="9" name="テキスト 14">
            <a:extLst>
              <a:ext uri="{FF2B5EF4-FFF2-40B4-BE49-F238E27FC236}">
                <a16:creationId xmlns:a16="http://schemas.microsoft.com/office/drawing/2014/main" id="{28DECA2E-3279-3529-31BB-AC06DB535A62}"/>
              </a:ext>
            </a:extLst>
          </p:cNvPr>
          <p:cNvSpPr txBox="1"/>
          <p:nvPr/>
        </p:nvSpPr>
        <p:spPr>
          <a:xfrm>
            <a:off x="513391" y="1242591"/>
            <a:ext cx="6722076" cy="1569660"/>
          </a:xfrm>
          <a:prstGeom prst="rect">
            <a:avLst/>
          </a:prstGeom>
          <a:solidFill>
            <a:schemeClr val="accent5">
              <a:lumMod val="20000"/>
              <a:lumOff val="80000"/>
              <a:alpha val="30000"/>
            </a:schemeClr>
          </a:solidFill>
        </p:spPr>
        <p:txBody>
          <a:bodyPr wrap="square">
            <a:spAutoFit/>
          </a:bodyPr>
          <a:lstStyle/>
          <a:p>
            <a:pPr algn="just"/>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中野区では、多様な生き方、個性や価値観を受け入れることができる地域社会を実現することを目指し、パートナーシップの関係にある</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二人から、その旨の書類の提出を受けることにより、受領証を交付する「中野区パートナーシップ宣誓」の取組を平成</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日から実施している。</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宣誓件数は、</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日現在</a:t>
            </a:r>
            <a:r>
              <a:rPr lang="en-US" altLang="ja-JP" sz="1600" b="1" u="sng"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176</a:t>
            </a:r>
            <a:r>
              <a:rPr lang="ja-JP" altLang="en-US" sz="1600" b="1" u="sng"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件</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で、うち公正証書等受領証もあわせて交付した件数は</a:t>
            </a:r>
            <a:r>
              <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22</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件である。返還は</a:t>
            </a:r>
            <a:r>
              <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件である。</a:t>
            </a:r>
          </a:p>
        </p:txBody>
      </p:sp>
      <p:sp>
        <p:nvSpPr>
          <p:cNvPr id="13" name="テキスト ボックス 12">
            <a:extLst>
              <a:ext uri="{FF2B5EF4-FFF2-40B4-BE49-F238E27FC236}">
                <a16:creationId xmlns:a16="http://schemas.microsoft.com/office/drawing/2014/main" id="{07655C71-8BCF-34B9-877C-98689ECB28A7}"/>
              </a:ext>
            </a:extLst>
          </p:cNvPr>
          <p:cNvSpPr txBox="1"/>
          <p:nvPr/>
        </p:nvSpPr>
        <p:spPr>
          <a:xfrm>
            <a:off x="274761" y="649672"/>
            <a:ext cx="5474290" cy="461665"/>
          </a:xfrm>
          <a:prstGeom prst="rect">
            <a:avLst/>
          </a:prstGeom>
          <a:noFill/>
        </p:spPr>
        <p:txBody>
          <a:bodyPr wrap="square" rtlCol="0">
            <a:spAutoFit/>
          </a:bodyPr>
          <a:lstStyle/>
          <a:p>
            <a:r>
              <a:rPr kumimoji="1" lang="ja-JP" altLang="en-US" sz="2400" b="1" u="sng">
                <a:solidFill>
                  <a:srgbClr val="FF0000"/>
                </a:solidFill>
                <a:latin typeface="BIZ UDPゴシック" panose="020B0400000000000000" pitchFamily="50" charset="-128"/>
                <a:ea typeface="BIZ UDPゴシック" panose="020B0400000000000000" pitchFamily="50" charset="-128"/>
              </a:rPr>
              <a:t>中野区におけるパートナーシップ宣誓</a:t>
            </a:r>
          </a:p>
        </p:txBody>
      </p:sp>
      <p:sp>
        <p:nvSpPr>
          <p:cNvPr id="2" name="テキスト ボックス 1">
            <a:extLst>
              <a:ext uri="{FF2B5EF4-FFF2-40B4-BE49-F238E27FC236}">
                <a16:creationId xmlns:a16="http://schemas.microsoft.com/office/drawing/2014/main" id="{BBF56A01-45C2-07BA-0CAC-F5B3215C5A32}"/>
              </a:ext>
            </a:extLst>
          </p:cNvPr>
          <p:cNvSpPr txBox="1"/>
          <p:nvPr/>
        </p:nvSpPr>
        <p:spPr>
          <a:xfrm>
            <a:off x="703188" y="3098355"/>
            <a:ext cx="5577016" cy="461665"/>
          </a:xfrm>
          <a:prstGeom prst="rect">
            <a:avLst/>
          </a:prstGeom>
          <a:noFill/>
        </p:spPr>
        <p:txBody>
          <a:bodyPr wrap="square" rtlCol="0">
            <a:spAutoFit/>
          </a:bodyPr>
          <a:lstStyle/>
          <a:p>
            <a:r>
              <a:rPr kumimoji="1" lang="ja-JP" altLang="en-US" sz="2400" b="1" u="sng">
                <a:solidFill>
                  <a:srgbClr val="FF0000"/>
                </a:solidFill>
                <a:latin typeface="BIZ UDPゴシック" panose="020B0400000000000000" pitchFamily="50" charset="-128"/>
                <a:ea typeface="BIZ UDPゴシック" panose="020B0400000000000000" pitchFamily="50" charset="-128"/>
              </a:rPr>
              <a:t>中野区におけるパートナーシップの定義</a:t>
            </a:r>
          </a:p>
        </p:txBody>
      </p:sp>
      <p:sp>
        <p:nvSpPr>
          <p:cNvPr id="6" name="テキスト 14">
            <a:extLst>
              <a:ext uri="{FF2B5EF4-FFF2-40B4-BE49-F238E27FC236}">
                <a16:creationId xmlns:a16="http://schemas.microsoft.com/office/drawing/2014/main" id="{3724D793-A056-5304-35E8-1A35CA911804}"/>
              </a:ext>
            </a:extLst>
          </p:cNvPr>
          <p:cNvSpPr txBox="1"/>
          <p:nvPr/>
        </p:nvSpPr>
        <p:spPr>
          <a:xfrm>
            <a:off x="1011103" y="3712823"/>
            <a:ext cx="5928486" cy="838221"/>
          </a:xfrm>
          <a:prstGeom prst="rect">
            <a:avLst/>
          </a:prstGeom>
          <a:solidFill>
            <a:schemeClr val="accent5">
              <a:lumMod val="20000"/>
              <a:lumOff val="80000"/>
              <a:alpha val="30000"/>
            </a:schemeClr>
          </a:solidFill>
        </p:spPr>
        <p:txBody>
          <a:bodyPr wrap="square">
            <a:spAutoFit/>
          </a:bodyPr>
          <a:lstStyle/>
          <a:p>
            <a:pPr algn="just"/>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双方またはいずれか一方が性的マイノリティ</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であり、お互いを人生のパートナーとして、継続的に協力して日常生活を営むことを約束した二人の者の関係</a:t>
            </a:r>
            <a:endPar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32804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12">
            <a:extLst>
              <a:ext uri="{FF2B5EF4-FFF2-40B4-BE49-F238E27FC236}">
                <a16:creationId xmlns:a16="http://schemas.microsoft.com/office/drawing/2014/main" id="{D8683880-0FAB-7C15-8D9D-8D9289F0482B}"/>
              </a:ext>
            </a:extLst>
          </p:cNvPr>
          <p:cNvSpPr txBox="1"/>
          <p:nvPr/>
        </p:nvSpPr>
        <p:spPr>
          <a:xfrm>
            <a:off x="-387" y="0"/>
            <a:ext cx="9142082" cy="43088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200">
                <a:latin typeface="BIZ UDPゴシック"/>
                <a:ea typeface="BIZ UDPゴシック"/>
              </a:rPr>
              <a:t>　</a:t>
            </a:r>
            <a:r>
              <a:rPr lang="en-US" altLang="ja-JP" sz="2200">
                <a:latin typeface="BIZ UDPゴシック"/>
                <a:ea typeface="BIZ UDPゴシック"/>
              </a:rPr>
              <a:t>1.</a:t>
            </a:r>
            <a:r>
              <a:rPr lang="ja-JP" altLang="en-US" sz="2200">
                <a:latin typeface="BIZ UDPゴシック"/>
                <a:ea typeface="BIZ UDPゴシック"/>
              </a:rPr>
              <a:t> パートナーシップ宣誓制度</a:t>
            </a:r>
            <a:endParaRPr lang="ja-JP" altLang="en-US" sz="2200" b="1">
              <a:latin typeface="BIZ UDPゴシック"/>
              <a:ea typeface="BIZ UDPゴシック"/>
            </a:endParaRPr>
          </a:p>
        </p:txBody>
      </p:sp>
      <p:sp>
        <p:nvSpPr>
          <p:cNvPr id="5" name="テキスト ボックス 4">
            <a:extLst>
              <a:ext uri="{FF2B5EF4-FFF2-40B4-BE49-F238E27FC236}">
                <a16:creationId xmlns:a16="http://schemas.microsoft.com/office/drawing/2014/main" id="{F03D4E54-D037-8C77-BA81-ABC1A6F6A43B}"/>
              </a:ext>
            </a:extLst>
          </p:cNvPr>
          <p:cNvSpPr txBox="1"/>
          <p:nvPr/>
        </p:nvSpPr>
        <p:spPr>
          <a:xfrm>
            <a:off x="6045613" y="3716"/>
            <a:ext cx="2960476" cy="415498"/>
          </a:xfrm>
          <a:prstGeom prst="rect">
            <a:avLst/>
          </a:prstGeom>
          <a:noFill/>
        </p:spPr>
        <p:txBody>
          <a:bodyPr wrap="square" lIns="91440" tIns="45720" rIns="91440" bIns="45720" rtlCol="0" anchor="t">
            <a:spAutoFit/>
          </a:bodyPr>
          <a:lstStyle/>
          <a:p>
            <a:pPr algn="r"/>
            <a:r>
              <a:rPr kumimoji="1" lang="en-US" altLang="ja-JP" sz="1050">
                <a:solidFill>
                  <a:schemeClr val="bg1"/>
                </a:solidFill>
                <a:latin typeface="BIZ UDPゴシック" panose="020B0400000000000000" pitchFamily="50" charset="-128"/>
                <a:ea typeface="BIZ UDPゴシック"/>
              </a:rPr>
              <a:t>2025/11/13</a:t>
            </a:r>
            <a:endParaRPr kumimoji="1" lang="en-US" altLang="ja-JP" sz="1050">
              <a:solidFill>
                <a:schemeClr val="bg1"/>
              </a:solidFill>
              <a:latin typeface="BIZ UDPゴシック" panose="020B0400000000000000" pitchFamily="50" charset="-128"/>
              <a:ea typeface="BIZ UDPゴシック" panose="020B0400000000000000" pitchFamily="50" charset="-128"/>
            </a:endParaRPr>
          </a:p>
          <a:p>
            <a:pPr algn="r"/>
            <a:r>
              <a:rPr lang="ja-JP" altLang="en-US" sz="1050">
                <a:solidFill>
                  <a:schemeClr val="bg1"/>
                </a:solidFill>
                <a:latin typeface="BIZ UDPゴシック" panose="020B0400000000000000" pitchFamily="50" charset="-128"/>
                <a:ea typeface="BIZ UDPゴシック"/>
              </a:rPr>
              <a:t>第2期第4回中野区人権施策推進審議会</a:t>
            </a:r>
          </a:p>
        </p:txBody>
      </p:sp>
      <p:sp>
        <p:nvSpPr>
          <p:cNvPr id="9" name="テキスト 14">
            <a:extLst>
              <a:ext uri="{FF2B5EF4-FFF2-40B4-BE49-F238E27FC236}">
                <a16:creationId xmlns:a16="http://schemas.microsoft.com/office/drawing/2014/main" id="{28DECA2E-3279-3529-31BB-AC06DB535A62}"/>
              </a:ext>
            </a:extLst>
          </p:cNvPr>
          <p:cNvSpPr txBox="1"/>
          <p:nvPr/>
        </p:nvSpPr>
        <p:spPr>
          <a:xfrm>
            <a:off x="739759" y="1515654"/>
            <a:ext cx="7057354" cy="3154774"/>
          </a:xfrm>
          <a:prstGeom prst="rect">
            <a:avLst/>
          </a:prstGeom>
          <a:solidFill>
            <a:schemeClr val="accent5">
              <a:lumMod val="20000"/>
              <a:lumOff val="80000"/>
              <a:alpha val="30000"/>
            </a:schemeClr>
          </a:solidFill>
        </p:spPr>
        <p:txBody>
          <a:bodyPr wrap="square">
            <a:spAutoFit/>
          </a:bodyPr>
          <a:lstStyle/>
          <a:p>
            <a:pPr algn="just">
              <a:lnSpc>
                <a:spcPts val="2200"/>
              </a:lnSpc>
            </a:pP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●パートナーシップの関係にあること</a:t>
            </a:r>
          </a:p>
          <a:p>
            <a:pPr algn="just">
              <a:lnSpc>
                <a:spcPts val="22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●宣誓を行う当日に成年であること</a:t>
            </a:r>
          </a:p>
          <a:p>
            <a:pPr algn="just">
              <a:lnSpc>
                <a:spcPts val="2200"/>
              </a:lnSpc>
            </a:pP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●住所等について、次のいずれかに該当すること</a:t>
            </a:r>
          </a:p>
          <a:p>
            <a:pPr algn="just">
              <a:lnSpc>
                <a:spcPts val="22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・宣誓をしようとする者のいずれか、または双方が中野区内に在住している</a:t>
            </a:r>
          </a:p>
          <a:p>
            <a:pPr algn="just">
              <a:lnSpc>
                <a:spcPts val="22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・宣誓をしようとする者のいずれか、または双方が３か月以内に中野区内に   </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200"/>
              </a:lnSpc>
            </a:pP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居住することを予定している</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2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・宣誓をしようとする者のいずれか、または双方が中野区内</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200"/>
              </a:lnSpc>
            </a:pP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において、就業し、または就学していること</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2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・宣誓をしようとする者のいずれか、または双方が</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か月以内</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200"/>
              </a:lnSpc>
            </a:pP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に、</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中野区内において、就業し、または就学を予定している                 </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200"/>
              </a:lnSpc>
            </a:pP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こと。</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7655C71-8BCF-34B9-877C-98689ECB28A7}"/>
              </a:ext>
            </a:extLst>
          </p:cNvPr>
          <p:cNvSpPr txBox="1"/>
          <p:nvPr/>
        </p:nvSpPr>
        <p:spPr>
          <a:xfrm>
            <a:off x="624714" y="742438"/>
            <a:ext cx="6115194" cy="461665"/>
          </a:xfrm>
          <a:prstGeom prst="rect">
            <a:avLst/>
          </a:prstGeom>
          <a:noFill/>
        </p:spPr>
        <p:txBody>
          <a:bodyPr wrap="square" rtlCol="0">
            <a:spAutoFit/>
          </a:bodyPr>
          <a:lstStyle/>
          <a:p>
            <a:r>
              <a:rPr kumimoji="1" lang="ja-JP" altLang="en-US" sz="2400" b="1" u="sng">
                <a:solidFill>
                  <a:srgbClr val="FF0000"/>
                </a:solidFill>
                <a:latin typeface="BIZ UDPゴシック" panose="020B0400000000000000" pitchFamily="50" charset="-128"/>
                <a:ea typeface="BIZ UDPゴシック" panose="020B0400000000000000" pitchFamily="50" charset="-128"/>
              </a:rPr>
              <a:t>パートナーシップ宣誓をすることができる方</a:t>
            </a:r>
          </a:p>
        </p:txBody>
      </p:sp>
      <p:pic>
        <p:nvPicPr>
          <p:cNvPr id="2" name="図 1" descr="屋内, 窓, 座る, テーブル が含まれている画像&#10;&#10;自動的に生成された説明">
            <a:extLst>
              <a:ext uri="{FF2B5EF4-FFF2-40B4-BE49-F238E27FC236}">
                <a16:creationId xmlns:a16="http://schemas.microsoft.com/office/drawing/2014/main" id="{38835608-4A91-9C92-158C-DA7B257EAE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59" y="3273431"/>
            <a:ext cx="1506608" cy="1400838"/>
          </a:xfrm>
          <a:prstGeom prst="rect">
            <a:avLst/>
          </a:prstGeom>
          <a:noFill/>
          <a:ln>
            <a:noFill/>
          </a:ln>
        </p:spPr>
      </p:pic>
    </p:spTree>
    <p:extLst>
      <p:ext uri="{BB962C8B-B14F-4D97-AF65-F5344CB8AC3E}">
        <p14:creationId xmlns:p14="http://schemas.microsoft.com/office/powerpoint/2010/main" val="31861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テキスト 12"/>
          <p:cNvSpPr txBox="1"/>
          <p:nvPr/>
        </p:nvSpPr>
        <p:spPr>
          <a:xfrm>
            <a:off x="0" y="0"/>
            <a:ext cx="9142082" cy="40011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en-US" altLang="ja-JP" sz="2000">
                <a:latin typeface="BIZ UDPゴシック"/>
                <a:ea typeface="BIZ UDPゴシック"/>
              </a:rPr>
              <a:t>1. </a:t>
            </a:r>
            <a:r>
              <a:rPr lang="ja-JP" altLang="en-US" sz="2000">
                <a:latin typeface="BIZ UDPゴシック"/>
                <a:ea typeface="BIZ UDPゴシック"/>
              </a:rPr>
              <a:t>パートナーシップ宣誓制度</a:t>
            </a:r>
            <a:endParaRPr lang="ja-JP" altLang="en-US" sz="2000" b="1">
              <a:latin typeface="BIZ UDPゴシック"/>
              <a:ea typeface="BIZ UDPゴシック"/>
            </a:endParaRPr>
          </a:p>
        </p:txBody>
      </p:sp>
      <p:sp>
        <p:nvSpPr>
          <p:cNvPr id="6" name="テキスト ボックス 5">
            <a:extLst>
              <a:ext uri="{FF2B5EF4-FFF2-40B4-BE49-F238E27FC236}">
                <a16:creationId xmlns:a16="http://schemas.microsoft.com/office/drawing/2014/main" id="{ABE71B1E-91C8-904A-4816-260AFB754A37}"/>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a:solidFill>
                  <a:schemeClr val="bg1"/>
                </a:solidFill>
                <a:latin typeface="BIZ UDPゴシック" panose="020B0400000000000000" pitchFamily="50" charset="-128"/>
                <a:ea typeface="BIZ UDPゴシック"/>
              </a:rPr>
              <a:t>2025/11/13</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a:p>
            <a:pPr algn="r"/>
            <a:r>
              <a:rPr lang="ja-JP" altLang="en-US" sz="1200">
                <a:solidFill>
                  <a:schemeClr val="bg1"/>
                </a:solidFill>
                <a:latin typeface="BIZ UDPゴシック" panose="020B0400000000000000" pitchFamily="50" charset="-128"/>
                <a:ea typeface="BIZ UDPゴシック"/>
              </a:rPr>
              <a:t>第2期第4回中野区人権施策推進審議会</a:t>
            </a:r>
          </a:p>
        </p:txBody>
      </p:sp>
      <p:sp>
        <p:nvSpPr>
          <p:cNvPr id="12" name="テキスト 14">
            <a:extLst>
              <a:ext uri="{FF2B5EF4-FFF2-40B4-BE49-F238E27FC236}">
                <a16:creationId xmlns:a16="http://schemas.microsoft.com/office/drawing/2014/main" id="{DA526E25-7E18-AF64-D422-D3619A98E545}"/>
              </a:ext>
            </a:extLst>
          </p:cNvPr>
          <p:cNvSpPr txBox="1"/>
          <p:nvPr/>
        </p:nvSpPr>
        <p:spPr>
          <a:xfrm>
            <a:off x="603200" y="1299302"/>
            <a:ext cx="4104723" cy="1276055"/>
          </a:xfrm>
          <a:prstGeom prst="rect">
            <a:avLst/>
          </a:prstGeom>
          <a:solidFill>
            <a:schemeClr val="accent5">
              <a:lumMod val="20000"/>
              <a:lumOff val="80000"/>
              <a:alpha val="30000"/>
            </a:schemeClr>
          </a:solidFill>
        </p:spPr>
        <p:txBody>
          <a:bodyPr wrap="square">
            <a:spAutoFit/>
          </a:bodyPr>
          <a:lstStyle/>
          <a:p>
            <a:pPr algn="just">
              <a:lnSpc>
                <a:spcPts val="2400"/>
              </a:lnSpc>
            </a:pP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区営住宅・福祉住宅への入居申込みや、災害見舞金・弔慰金の支給、住民票の続柄の記載（「夫（未届）、妻（未届）」）等の施策・事業が利用可能（</a:t>
            </a:r>
            <a:r>
              <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18</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施策・事業）</a:t>
            </a:r>
          </a:p>
        </p:txBody>
      </p:sp>
      <p:sp>
        <p:nvSpPr>
          <p:cNvPr id="13" name="テキスト 14">
            <a:extLst>
              <a:ext uri="{FF2B5EF4-FFF2-40B4-BE49-F238E27FC236}">
                <a16:creationId xmlns:a16="http://schemas.microsoft.com/office/drawing/2014/main" id="{2C1FD8E9-D382-8851-76FD-ADB9605B874C}"/>
              </a:ext>
            </a:extLst>
          </p:cNvPr>
          <p:cNvSpPr txBox="1"/>
          <p:nvPr/>
        </p:nvSpPr>
        <p:spPr>
          <a:xfrm>
            <a:off x="603200" y="2860520"/>
            <a:ext cx="4326770" cy="1740413"/>
          </a:xfrm>
          <a:prstGeom prst="rect">
            <a:avLst/>
          </a:prstGeom>
          <a:solidFill>
            <a:schemeClr val="accent5">
              <a:lumMod val="20000"/>
              <a:lumOff val="80000"/>
              <a:alpha val="30000"/>
            </a:schemeClr>
          </a:solidFill>
        </p:spPr>
        <p:txBody>
          <a:bodyPr wrap="square">
            <a:spAutoFit/>
          </a:bodyPr>
          <a:lstStyle/>
          <a:p>
            <a:pPr algn="just">
              <a:lnSpc>
                <a:spcPts val="2200"/>
              </a:lnSpc>
            </a:pP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受領証を提示することで、東京都パートナーシップ宣誓制度で提供するサービスをそのまま受けることができる</a:t>
            </a:r>
          </a:p>
          <a:p>
            <a:pPr algn="just">
              <a:lnSpc>
                <a:spcPts val="22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en-US" altLang="ja-JP" sz="14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4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4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11</a:t>
            </a:r>
            <a:r>
              <a:rPr lang="ja-JP" altLang="en-US" sz="14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4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4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日付で、東京都パートナーシップ　</a:t>
            </a:r>
          </a:p>
          <a:p>
            <a:pPr algn="just">
              <a:lnSpc>
                <a:spcPts val="2200"/>
              </a:lnSpc>
            </a:pPr>
            <a:r>
              <a:rPr lang="ja-JP" altLang="en-US" sz="14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宣誓制度と制度連携することに合意する基本協定</a:t>
            </a:r>
          </a:p>
          <a:p>
            <a:pPr algn="just">
              <a:lnSpc>
                <a:spcPts val="2200"/>
              </a:lnSpc>
            </a:pPr>
            <a:r>
              <a:rPr lang="ja-JP" altLang="en-US" sz="14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を締結</a:t>
            </a:r>
            <a:endParaRPr lang="en-US" altLang="ja-JP" sz="14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ACAEEC50-FA20-1F9D-FD24-9AB53CDD4DEE}"/>
              </a:ext>
            </a:extLst>
          </p:cNvPr>
          <p:cNvSpPr txBox="1"/>
          <p:nvPr/>
        </p:nvSpPr>
        <p:spPr>
          <a:xfrm>
            <a:off x="466218" y="638743"/>
            <a:ext cx="7031862" cy="400110"/>
          </a:xfrm>
          <a:prstGeom prst="rect">
            <a:avLst/>
          </a:prstGeom>
          <a:noFill/>
        </p:spPr>
        <p:txBody>
          <a:bodyPr wrap="square" rtlCol="0">
            <a:spAutoFit/>
          </a:bodyPr>
          <a:lstStyle/>
          <a:p>
            <a:r>
              <a:rPr kumimoji="1" lang="ja-JP" altLang="en-US" sz="2000" b="1" u="sng">
                <a:solidFill>
                  <a:srgbClr val="FF0000"/>
                </a:solidFill>
                <a:latin typeface="BIZ UDPゴシック" panose="020B0400000000000000" pitchFamily="50" charset="-128"/>
                <a:ea typeface="BIZ UDPゴシック" panose="020B0400000000000000" pitchFamily="50" charset="-128"/>
              </a:rPr>
              <a:t>中野区パートナーシップ宣誓制度の受領証を持っていると</a:t>
            </a:r>
            <a:r>
              <a:rPr kumimoji="1" lang="en-US" altLang="ja-JP" sz="2000" b="1" u="sng">
                <a:solidFill>
                  <a:srgbClr val="FF0000"/>
                </a:solidFill>
                <a:latin typeface="BIZ UDPゴシック" panose="020B0400000000000000" pitchFamily="50" charset="-128"/>
                <a:ea typeface="BIZ UDPゴシック" panose="020B0400000000000000" pitchFamily="50" charset="-128"/>
              </a:rPr>
              <a:t>…</a:t>
            </a:r>
            <a:endParaRPr kumimoji="1" lang="ja-JP" altLang="en-US" sz="2000" b="1" u="sng">
              <a:solidFill>
                <a:srgbClr val="FF0000"/>
              </a:solidFill>
              <a:latin typeface="BIZ UDPゴシック" panose="020B0400000000000000" pitchFamily="50" charset="-128"/>
              <a:ea typeface="BIZ UDPゴシック" panose="020B0400000000000000" pitchFamily="50" charset="-128"/>
            </a:endParaRPr>
          </a:p>
        </p:txBody>
      </p:sp>
      <p:pic>
        <p:nvPicPr>
          <p:cNvPr id="3" name="図 2" descr="テキスト, 手紙&#10;&#10;自動的に生成された説明">
            <a:extLst>
              <a:ext uri="{FF2B5EF4-FFF2-40B4-BE49-F238E27FC236}">
                <a16:creationId xmlns:a16="http://schemas.microsoft.com/office/drawing/2014/main" id="{9E8D0FCA-7C2B-96BD-DECC-B6C281F492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6175" y="1461889"/>
            <a:ext cx="2120121" cy="2686050"/>
          </a:xfrm>
          <a:prstGeom prst="rect">
            <a:avLst/>
          </a:prstGeom>
          <a:noFill/>
          <a:ln>
            <a:noFill/>
          </a:ln>
        </p:spPr>
      </p:pic>
    </p:spTree>
    <p:extLst>
      <p:ext uri="{BB962C8B-B14F-4D97-AF65-F5344CB8AC3E}">
        <p14:creationId xmlns:p14="http://schemas.microsoft.com/office/powerpoint/2010/main" val="158001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テキスト 12"/>
          <p:cNvSpPr txBox="1"/>
          <p:nvPr/>
        </p:nvSpPr>
        <p:spPr>
          <a:xfrm>
            <a:off x="0" y="0"/>
            <a:ext cx="9142082" cy="40011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en-US" altLang="ja-JP" sz="2000">
                <a:latin typeface="BIZ UDPゴシック"/>
                <a:ea typeface="BIZ UDPゴシック"/>
              </a:rPr>
              <a:t>1. </a:t>
            </a:r>
            <a:r>
              <a:rPr lang="ja-JP" altLang="en-US" sz="2000">
                <a:latin typeface="BIZ UDPゴシック"/>
                <a:ea typeface="BIZ UDPゴシック"/>
              </a:rPr>
              <a:t>パートナーシップ宣誓制度</a:t>
            </a:r>
            <a:endParaRPr lang="ja-JP" altLang="en-US" sz="2000" b="1">
              <a:latin typeface="BIZ UDPゴシック"/>
              <a:ea typeface="BIZ UDPゴシック"/>
            </a:endParaRPr>
          </a:p>
        </p:txBody>
      </p:sp>
      <p:sp>
        <p:nvSpPr>
          <p:cNvPr id="6" name="テキスト ボックス 5">
            <a:extLst>
              <a:ext uri="{FF2B5EF4-FFF2-40B4-BE49-F238E27FC236}">
                <a16:creationId xmlns:a16="http://schemas.microsoft.com/office/drawing/2014/main" id="{ABE71B1E-91C8-904A-4816-260AFB754A37}"/>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a:solidFill>
                  <a:schemeClr val="bg1"/>
                </a:solidFill>
                <a:latin typeface="BIZ UDPゴシック" panose="020B0400000000000000" pitchFamily="50" charset="-128"/>
                <a:ea typeface="BIZ UDPゴシック"/>
              </a:rPr>
              <a:t>2025/11/13</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a:p>
            <a:pPr algn="r"/>
            <a:r>
              <a:rPr lang="ja-JP" altLang="en-US" sz="1200">
                <a:solidFill>
                  <a:schemeClr val="bg1"/>
                </a:solidFill>
                <a:latin typeface="BIZ UDPゴシック" panose="020B0400000000000000" pitchFamily="50" charset="-128"/>
                <a:ea typeface="BIZ UDPゴシック"/>
              </a:rPr>
              <a:t>第2期第4回中野区人権施策推進審議会</a:t>
            </a:r>
          </a:p>
        </p:txBody>
      </p:sp>
      <p:sp>
        <p:nvSpPr>
          <p:cNvPr id="12" name="テキスト 14">
            <a:extLst>
              <a:ext uri="{FF2B5EF4-FFF2-40B4-BE49-F238E27FC236}">
                <a16:creationId xmlns:a16="http://schemas.microsoft.com/office/drawing/2014/main" id="{DA526E25-7E18-AF64-D422-D3619A98E545}"/>
              </a:ext>
            </a:extLst>
          </p:cNvPr>
          <p:cNvSpPr txBox="1"/>
          <p:nvPr/>
        </p:nvSpPr>
        <p:spPr>
          <a:xfrm>
            <a:off x="466218" y="3104097"/>
            <a:ext cx="6786586" cy="1276055"/>
          </a:xfrm>
          <a:prstGeom prst="rect">
            <a:avLst/>
          </a:prstGeom>
          <a:solidFill>
            <a:schemeClr val="accent5">
              <a:lumMod val="20000"/>
              <a:lumOff val="80000"/>
              <a:alpha val="30000"/>
            </a:schemeClr>
          </a:solidFill>
        </p:spPr>
        <p:txBody>
          <a:bodyPr wrap="square">
            <a:spAutoFit/>
          </a:bodyPr>
          <a:lstStyle/>
          <a:p>
            <a:pPr algn="just">
              <a:lnSpc>
                <a:spcPts val="24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東京</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区においては、渋谷区・世田谷区が</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2015</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（平成</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27</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）年に制度を</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4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開始し、</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現在は</a:t>
            </a:r>
            <a:r>
              <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13</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区が導入している。</a:t>
            </a:r>
          </a:p>
          <a:p>
            <a:pPr algn="just">
              <a:lnSpc>
                <a:spcPts val="2400"/>
              </a:lnSpc>
            </a:pPr>
            <a:r>
              <a:rPr lang="ja-JP" altLang="en-US" sz="1600" kern="10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a:solidFill>
                  <a:srgbClr val="7030A0"/>
                </a:solidFill>
                <a:latin typeface="BIZ UDPゴシック" panose="020B0400000000000000" pitchFamily="50" charset="-128"/>
                <a:ea typeface="BIZ UDPゴシック" panose="020B0400000000000000" pitchFamily="50" charset="-128"/>
                <a:cs typeface="Times New Roman" panose="02020603050405020304" pitchFamily="18" charset="0"/>
              </a:rPr>
              <a:t>渋谷区・世田谷区・中野区・豊島区・江戸川区・港区・文京区</a:t>
            </a:r>
          </a:p>
          <a:p>
            <a:pPr algn="just">
              <a:lnSpc>
                <a:spcPts val="2400"/>
              </a:lnSpc>
            </a:pPr>
            <a:r>
              <a:rPr lang="ja-JP" altLang="en-US" sz="1600" kern="100">
                <a:solidFill>
                  <a:srgbClr val="7030A0"/>
                </a:solidFill>
                <a:latin typeface="BIZ UDPゴシック" panose="020B0400000000000000" pitchFamily="50" charset="-128"/>
                <a:ea typeface="BIZ UDPゴシック" panose="020B0400000000000000" pitchFamily="50" charset="-128"/>
                <a:cs typeface="Times New Roman" panose="02020603050405020304" pitchFamily="18" charset="0"/>
              </a:rPr>
              <a:t>　　　　足立区・北区・</a:t>
            </a:r>
            <a:r>
              <a:rPr lang="ja-JP" altLang="en-US" sz="1600" kern="100">
                <a:solidFill>
                  <a:srgbClr val="7030A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荒川区・杉並区・墨田区・板橋区　</a:t>
            </a:r>
          </a:p>
        </p:txBody>
      </p:sp>
      <p:sp>
        <p:nvSpPr>
          <p:cNvPr id="14" name="テキスト ボックス 13">
            <a:extLst>
              <a:ext uri="{FF2B5EF4-FFF2-40B4-BE49-F238E27FC236}">
                <a16:creationId xmlns:a16="http://schemas.microsoft.com/office/drawing/2014/main" id="{ACAEEC50-FA20-1F9D-FD24-9AB53CDD4DEE}"/>
              </a:ext>
            </a:extLst>
          </p:cNvPr>
          <p:cNvSpPr txBox="1"/>
          <p:nvPr/>
        </p:nvSpPr>
        <p:spPr>
          <a:xfrm>
            <a:off x="466218" y="638743"/>
            <a:ext cx="7031862" cy="400110"/>
          </a:xfrm>
          <a:prstGeom prst="rect">
            <a:avLst/>
          </a:prstGeom>
          <a:noFill/>
        </p:spPr>
        <p:txBody>
          <a:bodyPr wrap="square" rtlCol="0">
            <a:spAutoFit/>
          </a:bodyPr>
          <a:lstStyle/>
          <a:p>
            <a:r>
              <a:rPr kumimoji="1" lang="ja-JP" altLang="en-US" sz="2000" b="1" u="sng">
                <a:solidFill>
                  <a:srgbClr val="FF0000"/>
                </a:solidFill>
                <a:latin typeface="BIZ UDPゴシック" panose="020B0400000000000000" pitchFamily="50" charset="-128"/>
                <a:ea typeface="BIZ UDPゴシック" panose="020B0400000000000000" pitchFamily="50" charset="-128"/>
              </a:rPr>
              <a:t>パートナーシップ宣誓制度の導入自治体は</a:t>
            </a:r>
            <a:r>
              <a:rPr kumimoji="1" lang="en-US" altLang="ja-JP" sz="2000" b="1" u="sng">
                <a:solidFill>
                  <a:srgbClr val="FF0000"/>
                </a:solidFill>
                <a:latin typeface="BIZ UDPゴシック" panose="020B0400000000000000" pitchFamily="50" charset="-128"/>
                <a:ea typeface="BIZ UDPゴシック" panose="020B0400000000000000" pitchFamily="50" charset="-128"/>
              </a:rPr>
              <a:t>…</a:t>
            </a:r>
            <a:endParaRPr kumimoji="1" lang="ja-JP" altLang="en-US" sz="2000" b="1" u="sng">
              <a:solidFill>
                <a:srgbClr val="FF0000"/>
              </a:solidFill>
              <a:latin typeface="BIZ UDPゴシック" panose="020B0400000000000000" pitchFamily="50" charset="-128"/>
              <a:ea typeface="BIZ UDPゴシック" panose="020B0400000000000000" pitchFamily="50" charset="-128"/>
            </a:endParaRPr>
          </a:p>
        </p:txBody>
      </p:sp>
      <p:sp>
        <p:nvSpPr>
          <p:cNvPr id="15" name="テキスト 14">
            <a:extLst>
              <a:ext uri="{FF2B5EF4-FFF2-40B4-BE49-F238E27FC236}">
                <a16:creationId xmlns:a16="http://schemas.microsoft.com/office/drawing/2014/main" id="{0160842D-F831-3899-D483-A640E6720277}"/>
              </a:ext>
            </a:extLst>
          </p:cNvPr>
          <p:cNvSpPr txBox="1"/>
          <p:nvPr/>
        </p:nvSpPr>
        <p:spPr>
          <a:xfrm>
            <a:off x="2457023" y="2463546"/>
            <a:ext cx="6101442" cy="333489"/>
          </a:xfrm>
          <a:prstGeom prst="rect">
            <a:avLst/>
          </a:prstGeom>
          <a:noFill/>
        </p:spPr>
        <p:txBody>
          <a:bodyPr wrap="square">
            <a:spAutoFit/>
          </a:bodyPr>
          <a:lstStyle/>
          <a:p>
            <a:pPr algn="just">
              <a:lnSpc>
                <a:spcPts val="2200"/>
              </a:lnSpc>
            </a:pPr>
            <a:r>
              <a:rPr lang="en-US" altLang="ja-JP" sz="1200" b="1"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b="1"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渋谷区・虹色ダイバーシティ 全国パートナーシップ制度共同調査より</a:t>
            </a:r>
            <a:endParaRPr lang="ja-JP" altLang="en-US" sz="1200" b="1"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5970000A-277B-9DEE-3E0D-8DD1DE27F82B}"/>
              </a:ext>
            </a:extLst>
          </p:cNvPr>
          <p:cNvSpPr txBox="1"/>
          <p:nvPr/>
        </p:nvSpPr>
        <p:spPr>
          <a:xfrm>
            <a:off x="807957" y="1351642"/>
            <a:ext cx="2894946" cy="1138773"/>
          </a:xfrm>
          <a:prstGeom prst="rect">
            <a:avLst/>
          </a:prstGeom>
          <a:solidFill>
            <a:srgbClr val="CC66FF"/>
          </a:solidFill>
        </p:spPr>
        <p:txBody>
          <a:bodyPr wrap="square" rtlCol="0">
            <a:spAutoFit/>
          </a:bodyPr>
          <a:lstStyle/>
          <a:p>
            <a:r>
              <a:rPr kumimoji="1" lang="ja-JP" altLang="en-US" sz="1400" b="1">
                <a:solidFill>
                  <a:schemeClr val="bg1"/>
                </a:solidFill>
                <a:latin typeface="BIZ UDPゴシック" panose="020B0400000000000000" pitchFamily="50" charset="-128"/>
                <a:ea typeface="BIZ UDPゴシック" panose="020B0400000000000000" pitchFamily="50" charset="-128"/>
              </a:rPr>
              <a:t>パートナーシップ制度導入自治体</a:t>
            </a:r>
            <a:endParaRPr kumimoji="1" lang="en-US" altLang="ja-JP" sz="1400" b="1">
              <a:solidFill>
                <a:schemeClr val="bg1"/>
              </a:solidFill>
              <a:latin typeface="BIZ UDPゴシック" panose="020B0400000000000000" pitchFamily="50" charset="-128"/>
              <a:ea typeface="BIZ UDPゴシック" panose="020B0400000000000000" pitchFamily="50" charset="-128"/>
            </a:endParaRPr>
          </a:p>
          <a:p>
            <a:r>
              <a:rPr kumimoji="1" lang="ja-JP" altLang="en-US" sz="1400" b="1">
                <a:solidFill>
                  <a:schemeClr val="bg1"/>
                </a:solidFill>
                <a:latin typeface="BIZ UDPゴシック" panose="020B0400000000000000" pitchFamily="50" charset="-128"/>
                <a:ea typeface="BIZ UDPゴシック" panose="020B0400000000000000" pitchFamily="50" charset="-128"/>
              </a:rPr>
              <a:t>（</a:t>
            </a:r>
            <a:r>
              <a:rPr kumimoji="1" lang="en-US" altLang="ja-JP" sz="1400" b="1">
                <a:solidFill>
                  <a:schemeClr val="bg1"/>
                </a:solidFill>
                <a:latin typeface="BIZ UDPゴシック" panose="020B0400000000000000" pitchFamily="50" charset="-128"/>
                <a:ea typeface="BIZ UDPゴシック" panose="020B0400000000000000" pitchFamily="50" charset="-128"/>
              </a:rPr>
              <a:t>2025</a:t>
            </a:r>
            <a:r>
              <a:rPr kumimoji="1" lang="ja-JP" altLang="en-US" sz="1400" b="1">
                <a:solidFill>
                  <a:schemeClr val="bg1"/>
                </a:solidFill>
                <a:latin typeface="BIZ UDPゴシック" panose="020B0400000000000000" pitchFamily="50" charset="-128"/>
                <a:ea typeface="BIZ UDPゴシック" panose="020B0400000000000000" pitchFamily="50" charset="-128"/>
              </a:rPr>
              <a:t>年</a:t>
            </a:r>
            <a:r>
              <a:rPr kumimoji="1" lang="en-US" altLang="ja-JP" sz="1400" b="1">
                <a:solidFill>
                  <a:schemeClr val="bg1"/>
                </a:solidFill>
                <a:latin typeface="BIZ UDPゴシック" panose="020B0400000000000000" pitchFamily="50" charset="-128"/>
                <a:ea typeface="BIZ UDPゴシック" panose="020B0400000000000000" pitchFamily="50" charset="-128"/>
              </a:rPr>
              <a:t>5</a:t>
            </a:r>
            <a:r>
              <a:rPr kumimoji="1" lang="ja-JP" altLang="en-US" sz="1400" b="1">
                <a:solidFill>
                  <a:schemeClr val="bg1"/>
                </a:solidFill>
                <a:latin typeface="BIZ UDPゴシック" panose="020B0400000000000000" pitchFamily="50" charset="-128"/>
                <a:ea typeface="BIZ UDPゴシック" panose="020B0400000000000000" pitchFamily="50" charset="-128"/>
              </a:rPr>
              <a:t>月</a:t>
            </a:r>
            <a:r>
              <a:rPr kumimoji="1" lang="en-US" altLang="ja-JP" sz="1400" b="1">
                <a:solidFill>
                  <a:schemeClr val="bg1"/>
                </a:solidFill>
                <a:latin typeface="BIZ UDPゴシック" panose="020B0400000000000000" pitchFamily="50" charset="-128"/>
                <a:ea typeface="BIZ UDPゴシック" panose="020B0400000000000000" pitchFamily="50" charset="-128"/>
              </a:rPr>
              <a:t>31</a:t>
            </a:r>
            <a:r>
              <a:rPr kumimoji="1" lang="ja-JP" altLang="en-US" sz="1400" b="1">
                <a:solidFill>
                  <a:schemeClr val="bg1"/>
                </a:solidFill>
                <a:latin typeface="BIZ UDPゴシック" panose="020B0400000000000000" pitchFamily="50" charset="-128"/>
                <a:ea typeface="BIZ UDPゴシック" panose="020B0400000000000000" pitchFamily="50" charset="-128"/>
              </a:rPr>
              <a:t>日現在）</a:t>
            </a:r>
            <a:endParaRPr kumimoji="1" lang="en-US" altLang="ja-JP" sz="1400" b="1">
              <a:solidFill>
                <a:schemeClr val="bg1"/>
              </a:solidFill>
              <a:latin typeface="BIZ UDPゴシック" panose="020B0400000000000000" pitchFamily="50" charset="-128"/>
              <a:ea typeface="BIZ UDPゴシック" panose="020B0400000000000000" pitchFamily="50" charset="-128"/>
            </a:endParaRPr>
          </a:p>
          <a:p>
            <a:r>
              <a:rPr kumimoji="1" lang="en-US" altLang="ja-JP" sz="4000" b="1">
                <a:solidFill>
                  <a:schemeClr val="bg1"/>
                </a:solidFill>
                <a:latin typeface="BIZ UDPゴシック" panose="020B0400000000000000" pitchFamily="50" charset="-128"/>
                <a:ea typeface="BIZ UDPゴシック" panose="020B0400000000000000" pitchFamily="50" charset="-128"/>
              </a:rPr>
              <a:t>530</a:t>
            </a:r>
            <a:r>
              <a:rPr kumimoji="1" lang="ja-JP" altLang="en-US" sz="4000" b="1">
                <a:solidFill>
                  <a:schemeClr val="bg1"/>
                </a:solidFill>
                <a:latin typeface="BIZ UDPゴシック" panose="020B0400000000000000" pitchFamily="50" charset="-128"/>
                <a:ea typeface="BIZ UDPゴシック" panose="020B0400000000000000" pitchFamily="50" charset="-128"/>
              </a:rPr>
              <a:t>自治体　　</a:t>
            </a:r>
          </a:p>
        </p:txBody>
      </p:sp>
      <p:sp>
        <p:nvSpPr>
          <p:cNvPr id="17" name="テキスト ボックス 16">
            <a:extLst>
              <a:ext uri="{FF2B5EF4-FFF2-40B4-BE49-F238E27FC236}">
                <a16:creationId xmlns:a16="http://schemas.microsoft.com/office/drawing/2014/main" id="{42FF1F7B-3081-0570-DDC0-D761608E21F1}"/>
              </a:ext>
            </a:extLst>
          </p:cNvPr>
          <p:cNvSpPr txBox="1"/>
          <p:nvPr/>
        </p:nvSpPr>
        <p:spPr>
          <a:xfrm>
            <a:off x="3904495" y="1345915"/>
            <a:ext cx="2894947" cy="1140592"/>
          </a:xfrm>
          <a:prstGeom prst="rect">
            <a:avLst/>
          </a:prstGeom>
          <a:solidFill>
            <a:srgbClr val="CC66FF"/>
          </a:solidFill>
        </p:spPr>
        <p:txBody>
          <a:bodyPr wrap="square" rtlCol="0">
            <a:spAutoFit/>
          </a:bodyPr>
          <a:lstStyle/>
          <a:p>
            <a:r>
              <a:rPr kumimoji="1" lang="ja-JP" altLang="en-US" sz="1400" b="1">
                <a:solidFill>
                  <a:schemeClr val="bg1"/>
                </a:solidFill>
                <a:latin typeface="BIZ UDPゴシック" panose="020B0400000000000000" pitchFamily="50" charset="-128"/>
                <a:ea typeface="BIZ UDPゴシック" panose="020B0400000000000000" pitchFamily="50" charset="-128"/>
              </a:rPr>
              <a:t>交付件数（</a:t>
            </a:r>
            <a:r>
              <a:rPr kumimoji="1" lang="en-US" altLang="ja-JP" sz="1400" b="1">
                <a:solidFill>
                  <a:schemeClr val="bg1"/>
                </a:solidFill>
                <a:latin typeface="BIZ UDPゴシック" panose="020B0400000000000000" pitchFamily="50" charset="-128"/>
                <a:ea typeface="BIZ UDPゴシック" panose="020B0400000000000000" pitchFamily="50" charset="-128"/>
              </a:rPr>
              <a:t>2025</a:t>
            </a:r>
            <a:r>
              <a:rPr kumimoji="1" lang="ja-JP" altLang="en-US" sz="1400" b="1">
                <a:solidFill>
                  <a:schemeClr val="bg1"/>
                </a:solidFill>
                <a:latin typeface="BIZ UDPゴシック" panose="020B0400000000000000" pitchFamily="50" charset="-128"/>
                <a:ea typeface="BIZ UDPゴシック" panose="020B0400000000000000" pitchFamily="50" charset="-128"/>
              </a:rPr>
              <a:t>年</a:t>
            </a:r>
            <a:r>
              <a:rPr kumimoji="1" lang="en-US" altLang="ja-JP" sz="1400" b="1">
                <a:solidFill>
                  <a:schemeClr val="bg1"/>
                </a:solidFill>
                <a:latin typeface="BIZ UDPゴシック" panose="020B0400000000000000" pitchFamily="50" charset="-128"/>
                <a:ea typeface="BIZ UDPゴシック" panose="020B0400000000000000" pitchFamily="50" charset="-128"/>
              </a:rPr>
              <a:t>5</a:t>
            </a:r>
            <a:r>
              <a:rPr kumimoji="1" lang="ja-JP" altLang="en-US" sz="1400" b="1">
                <a:solidFill>
                  <a:schemeClr val="bg1"/>
                </a:solidFill>
                <a:latin typeface="BIZ UDPゴシック" panose="020B0400000000000000" pitchFamily="50" charset="-128"/>
                <a:ea typeface="BIZ UDPゴシック" panose="020B0400000000000000" pitchFamily="50" charset="-128"/>
              </a:rPr>
              <a:t>月</a:t>
            </a:r>
            <a:r>
              <a:rPr kumimoji="1" lang="en-US" altLang="ja-JP" sz="1400" b="1">
                <a:solidFill>
                  <a:schemeClr val="bg1"/>
                </a:solidFill>
                <a:latin typeface="BIZ UDPゴシック" panose="020B0400000000000000" pitchFamily="50" charset="-128"/>
                <a:ea typeface="BIZ UDPゴシック" panose="020B0400000000000000" pitchFamily="50" charset="-128"/>
              </a:rPr>
              <a:t>31</a:t>
            </a:r>
            <a:r>
              <a:rPr kumimoji="1" lang="ja-JP" altLang="en-US" sz="1400" b="1">
                <a:solidFill>
                  <a:schemeClr val="bg1"/>
                </a:solidFill>
                <a:latin typeface="BIZ UDPゴシック" panose="020B0400000000000000" pitchFamily="50" charset="-128"/>
                <a:ea typeface="BIZ UDPゴシック" panose="020B0400000000000000" pitchFamily="50" charset="-128"/>
              </a:rPr>
              <a:t>日現在）</a:t>
            </a:r>
          </a:p>
          <a:p>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a:p>
            <a:r>
              <a:rPr kumimoji="1" lang="en-US" altLang="ja-JP" sz="4000" b="1">
                <a:solidFill>
                  <a:schemeClr val="bg1"/>
                </a:solidFill>
                <a:latin typeface="BIZ UDPゴシック" panose="020B0400000000000000" pitchFamily="50" charset="-128"/>
                <a:ea typeface="BIZ UDPゴシック" panose="020B0400000000000000" pitchFamily="50" charset="-128"/>
              </a:rPr>
              <a:t>9,836</a:t>
            </a:r>
            <a:r>
              <a:rPr kumimoji="1" lang="ja-JP" altLang="en-US" sz="4000" b="1">
                <a:solidFill>
                  <a:schemeClr val="bg1"/>
                </a:solidFill>
                <a:latin typeface="BIZ UDPゴシック" panose="020B0400000000000000" pitchFamily="50" charset="-128"/>
                <a:ea typeface="BIZ UDPゴシック" panose="020B0400000000000000" pitchFamily="50" charset="-128"/>
              </a:rPr>
              <a:t>組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テキスト 12"/>
          <p:cNvSpPr txBox="1"/>
          <p:nvPr/>
        </p:nvSpPr>
        <p:spPr>
          <a:xfrm>
            <a:off x="0" y="0"/>
            <a:ext cx="9142082" cy="40011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en-US" altLang="ja-JP" sz="2000">
                <a:latin typeface="BIZ UDPゴシック"/>
                <a:ea typeface="BIZ UDPゴシック"/>
              </a:rPr>
              <a:t>2. </a:t>
            </a:r>
            <a:r>
              <a:rPr lang="ja-JP" altLang="en-US" sz="2000">
                <a:latin typeface="BIZ UDPゴシック"/>
                <a:ea typeface="BIZ UDPゴシック"/>
              </a:rPr>
              <a:t>性的マイノリティ相談</a:t>
            </a:r>
            <a:endParaRPr lang="ja-JP" altLang="en-US" sz="2000" b="1">
              <a:latin typeface="BIZ UDPゴシック"/>
              <a:ea typeface="BIZ UDPゴシック"/>
            </a:endParaRPr>
          </a:p>
        </p:txBody>
      </p:sp>
      <p:sp>
        <p:nvSpPr>
          <p:cNvPr id="6" name="テキスト ボックス 5">
            <a:extLst>
              <a:ext uri="{FF2B5EF4-FFF2-40B4-BE49-F238E27FC236}">
                <a16:creationId xmlns:a16="http://schemas.microsoft.com/office/drawing/2014/main" id="{ABE71B1E-91C8-904A-4816-260AFB754A37}"/>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a:solidFill>
                  <a:schemeClr val="bg1"/>
                </a:solidFill>
                <a:latin typeface="BIZ UDPゴシック" panose="020B0400000000000000" pitchFamily="50" charset="-128"/>
                <a:ea typeface="BIZ UDPゴシック"/>
              </a:rPr>
              <a:t>2025/11/13</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a:p>
            <a:pPr algn="r"/>
            <a:r>
              <a:rPr lang="ja-JP" altLang="en-US" sz="1200">
                <a:solidFill>
                  <a:schemeClr val="bg1"/>
                </a:solidFill>
                <a:latin typeface="BIZ UDPゴシック" panose="020B0400000000000000" pitchFamily="50" charset="-128"/>
                <a:ea typeface="BIZ UDPゴシック"/>
              </a:rPr>
              <a:t>第2期第4回中野区人権施策推進審議会</a:t>
            </a:r>
          </a:p>
        </p:txBody>
      </p:sp>
      <p:sp>
        <p:nvSpPr>
          <p:cNvPr id="13" name="テキスト 14">
            <a:extLst>
              <a:ext uri="{FF2B5EF4-FFF2-40B4-BE49-F238E27FC236}">
                <a16:creationId xmlns:a16="http://schemas.microsoft.com/office/drawing/2014/main" id="{2C1FD8E9-D382-8851-76FD-ADB9605B874C}"/>
              </a:ext>
            </a:extLst>
          </p:cNvPr>
          <p:cNvSpPr txBox="1"/>
          <p:nvPr/>
        </p:nvSpPr>
        <p:spPr>
          <a:xfrm>
            <a:off x="570683" y="1224723"/>
            <a:ext cx="5500572" cy="897746"/>
          </a:xfrm>
          <a:prstGeom prst="rect">
            <a:avLst/>
          </a:prstGeom>
          <a:solidFill>
            <a:schemeClr val="accent5">
              <a:lumMod val="20000"/>
              <a:lumOff val="80000"/>
              <a:alpha val="30000"/>
            </a:schemeClr>
          </a:solidFill>
        </p:spPr>
        <p:txBody>
          <a:bodyPr wrap="square">
            <a:spAutoFit/>
          </a:bodyPr>
          <a:lstStyle/>
          <a:p>
            <a:pPr algn="just">
              <a:lnSpc>
                <a:spcPts val="22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年齢やセクシャリティに関係なく、性的マイノリティについて、参加者同士で自由に話し合うことができるサロンを、令和</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月より開始した（以前は個別相談として実施）。</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ACAEEC50-FA20-1F9D-FD24-9AB53CDD4DEE}"/>
              </a:ext>
            </a:extLst>
          </p:cNvPr>
          <p:cNvSpPr txBox="1"/>
          <p:nvPr/>
        </p:nvSpPr>
        <p:spPr>
          <a:xfrm>
            <a:off x="552056" y="675921"/>
            <a:ext cx="7031862" cy="400110"/>
          </a:xfrm>
          <a:prstGeom prst="rect">
            <a:avLst/>
          </a:prstGeom>
          <a:noFill/>
        </p:spPr>
        <p:txBody>
          <a:bodyPr wrap="square" rtlCol="0">
            <a:spAutoFit/>
          </a:bodyPr>
          <a:lstStyle/>
          <a:p>
            <a:r>
              <a:rPr kumimoji="1" lang="en-US" altLang="ja-JP" sz="2000" b="1" u="sng">
                <a:solidFill>
                  <a:srgbClr val="FF0000"/>
                </a:solidFill>
                <a:latin typeface="BIZ UDPゴシック" panose="020B0400000000000000" pitchFamily="50" charset="-128"/>
                <a:ea typeface="BIZ UDPゴシック" panose="020B0400000000000000" pitchFamily="50" charset="-128"/>
              </a:rPr>
              <a:t>LGBTQ</a:t>
            </a:r>
            <a:r>
              <a:rPr kumimoji="1" lang="ja-JP" altLang="en-US" sz="2000" b="1" u="sng">
                <a:solidFill>
                  <a:srgbClr val="FF0000"/>
                </a:solidFill>
                <a:latin typeface="BIZ UDPゴシック" panose="020B0400000000000000" pitchFamily="50" charset="-128"/>
                <a:ea typeface="BIZ UDPゴシック" panose="020B0400000000000000" pitchFamily="50" charset="-128"/>
              </a:rPr>
              <a:t>＋おしゃべりサロン</a:t>
            </a:r>
          </a:p>
        </p:txBody>
      </p:sp>
      <p:sp>
        <p:nvSpPr>
          <p:cNvPr id="4" name="テキスト 14">
            <a:extLst>
              <a:ext uri="{FF2B5EF4-FFF2-40B4-BE49-F238E27FC236}">
                <a16:creationId xmlns:a16="http://schemas.microsoft.com/office/drawing/2014/main" id="{39E7BED9-85F1-C417-14B1-84798627E717}"/>
              </a:ext>
            </a:extLst>
          </p:cNvPr>
          <p:cNvSpPr txBox="1"/>
          <p:nvPr/>
        </p:nvSpPr>
        <p:spPr>
          <a:xfrm>
            <a:off x="552056" y="2283363"/>
            <a:ext cx="5387510" cy="1744132"/>
          </a:xfrm>
          <a:prstGeom prst="rect">
            <a:avLst/>
          </a:prstGeom>
          <a:solidFill>
            <a:schemeClr val="accent5">
              <a:lumMod val="20000"/>
              <a:lumOff val="80000"/>
              <a:alpha val="30000"/>
            </a:schemeClr>
          </a:solidFill>
        </p:spPr>
        <p:txBody>
          <a:bodyPr wrap="square">
            <a:spAutoFit/>
          </a:bodyPr>
          <a:lstStyle/>
          <a:p>
            <a:pPr algn="just">
              <a:lnSpc>
                <a:spcPts val="22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皆に聞いてほしい・聞いてみたいこと、家族や友達には相談できないけれど誰かに話したい等、性的マイノリティに関する話や、悩みや不安があればその解決策を参加者全員で探り合う時間として、区役所</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階のシェアノマで実施している。</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2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今年度から、</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月は土曜日に開催し、ゲストを招いてのトークやミニ講演会を予定している。</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8CFF199B-BEF6-9D7A-501A-B993764400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2581" y="1023838"/>
            <a:ext cx="2642673" cy="3756787"/>
          </a:xfrm>
          <a:prstGeom prst="rect">
            <a:avLst/>
          </a:prstGeom>
          <a:noFill/>
          <a:ln>
            <a:noFill/>
          </a:ln>
        </p:spPr>
      </p:pic>
      <p:sp>
        <p:nvSpPr>
          <p:cNvPr id="7" name="テキスト 14">
            <a:extLst>
              <a:ext uri="{FF2B5EF4-FFF2-40B4-BE49-F238E27FC236}">
                <a16:creationId xmlns:a16="http://schemas.microsoft.com/office/drawing/2014/main" id="{EAC25EB8-3D06-ADB8-BAE6-D6C7F5148855}"/>
              </a:ext>
            </a:extLst>
          </p:cNvPr>
          <p:cNvSpPr txBox="1"/>
          <p:nvPr/>
        </p:nvSpPr>
        <p:spPr>
          <a:xfrm>
            <a:off x="552056" y="4165007"/>
            <a:ext cx="5500572" cy="615618"/>
          </a:xfrm>
          <a:prstGeom prst="rect">
            <a:avLst/>
          </a:prstGeom>
          <a:solidFill>
            <a:schemeClr val="accent5">
              <a:lumMod val="20000"/>
              <a:lumOff val="80000"/>
              <a:alpha val="30000"/>
            </a:schemeClr>
          </a:solidFill>
        </p:spPr>
        <p:txBody>
          <a:bodyPr wrap="square">
            <a:spAutoFit/>
          </a:bodyPr>
          <a:lstStyle/>
          <a:p>
            <a:pPr algn="just">
              <a:lnSpc>
                <a:spcPts val="2200"/>
              </a:lnSpc>
            </a:pP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毎回</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名ほどの参加があり、当事者以外の方も複数参加している。</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6170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12">
            <a:extLst>
              <a:ext uri="{FF2B5EF4-FFF2-40B4-BE49-F238E27FC236}">
                <a16:creationId xmlns:a16="http://schemas.microsoft.com/office/drawing/2014/main" id="{9F2483F2-D870-04E8-D40E-57BD65E9A1C3}"/>
              </a:ext>
            </a:extLst>
          </p:cNvPr>
          <p:cNvSpPr txBox="1"/>
          <p:nvPr/>
        </p:nvSpPr>
        <p:spPr>
          <a:xfrm>
            <a:off x="1918" y="0"/>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en-US" altLang="ja-JP" sz="2400" b="1">
                <a:latin typeface="BIZ UDPゴシック"/>
                <a:ea typeface="BIZ UDPゴシック"/>
              </a:rPr>
              <a:t>3.</a:t>
            </a:r>
            <a:r>
              <a:rPr lang="ja-JP" altLang="en-US" sz="2400" b="1">
                <a:latin typeface="BIZ UDPゴシック"/>
                <a:ea typeface="BIZ UDPゴシック"/>
              </a:rPr>
              <a:t>その他性的マイノリティに関する事業　</a:t>
            </a:r>
          </a:p>
        </p:txBody>
      </p:sp>
      <p:sp>
        <p:nvSpPr>
          <p:cNvPr id="5" name="テキスト ボックス 4">
            <a:extLst>
              <a:ext uri="{FF2B5EF4-FFF2-40B4-BE49-F238E27FC236}">
                <a16:creationId xmlns:a16="http://schemas.microsoft.com/office/drawing/2014/main" id="{DD97D356-68BE-F4B2-A9A6-3CFA5B99257F}"/>
              </a:ext>
            </a:extLst>
          </p:cNvPr>
          <p:cNvSpPr txBox="1"/>
          <p:nvPr/>
        </p:nvSpPr>
        <p:spPr>
          <a:xfrm>
            <a:off x="425916" y="639651"/>
            <a:ext cx="6901775" cy="400110"/>
          </a:xfrm>
          <a:prstGeom prst="rect">
            <a:avLst/>
          </a:prstGeom>
          <a:noFill/>
        </p:spPr>
        <p:txBody>
          <a:bodyPr wrap="square" rtlCol="0">
            <a:spAutoFit/>
          </a:bodyPr>
          <a:lstStyle/>
          <a:p>
            <a:r>
              <a:rPr kumimoji="1" lang="ja-JP" altLang="en-US" sz="2000" b="1">
                <a:solidFill>
                  <a:srgbClr val="FF0000"/>
                </a:solidFill>
                <a:latin typeface="BIZ UDPゴシック" panose="020B0400000000000000" pitchFamily="50" charset="-128"/>
                <a:ea typeface="BIZ UDPゴシック" panose="020B0400000000000000" pitchFamily="50" charset="-128"/>
              </a:rPr>
              <a:t>（１）プライド月間パネル展</a:t>
            </a:r>
          </a:p>
        </p:txBody>
      </p:sp>
      <p:sp>
        <p:nvSpPr>
          <p:cNvPr id="4" name="テキスト ボックス 3">
            <a:extLst>
              <a:ext uri="{FF2B5EF4-FFF2-40B4-BE49-F238E27FC236}">
                <a16:creationId xmlns:a16="http://schemas.microsoft.com/office/drawing/2014/main" id="{2A131150-DD3F-E7FD-77B5-2DF81199846D}"/>
              </a:ext>
            </a:extLst>
          </p:cNvPr>
          <p:cNvSpPr txBox="1"/>
          <p:nvPr/>
        </p:nvSpPr>
        <p:spPr>
          <a:xfrm>
            <a:off x="6055334" y="20021"/>
            <a:ext cx="2960476" cy="461665"/>
          </a:xfrm>
          <a:prstGeom prst="rect">
            <a:avLst/>
          </a:prstGeom>
          <a:noFill/>
        </p:spPr>
        <p:txBody>
          <a:bodyPr wrap="square" lIns="91440" tIns="45720" rIns="91440" bIns="45720" rtlCol="0" anchor="t">
            <a:spAutoFit/>
          </a:bodyPr>
          <a:lstStyle/>
          <a:p>
            <a:pPr algn="r"/>
            <a:r>
              <a:rPr kumimoji="1" lang="en-US" altLang="ja-JP" sz="1200">
                <a:solidFill>
                  <a:schemeClr val="bg1"/>
                </a:solidFill>
                <a:latin typeface="BIZ UDPゴシック" panose="020B0400000000000000" pitchFamily="50" charset="-128"/>
                <a:ea typeface="BIZ UDPゴシック"/>
              </a:rPr>
              <a:t>2025/11/13</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a:p>
            <a:pPr algn="r"/>
            <a:r>
              <a:rPr lang="ja-JP" altLang="en-US" sz="1200">
                <a:solidFill>
                  <a:schemeClr val="bg1"/>
                </a:solidFill>
                <a:latin typeface="BIZ UDPゴシック" panose="020B0400000000000000" pitchFamily="50" charset="-128"/>
                <a:ea typeface="BIZ UDPゴシック"/>
              </a:rPr>
              <a:t>第2期第4回中野区人権施策推進審議会</a:t>
            </a:r>
          </a:p>
        </p:txBody>
      </p:sp>
      <p:sp>
        <p:nvSpPr>
          <p:cNvPr id="3" name="テキスト 14">
            <a:extLst>
              <a:ext uri="{FF2B5EF4-FFF2-40B4-BE49-F238E27FC236}">
                <a16:creationId xmlns:a16="http://schemas.microsoft.com/office/drawing/2014/main" id="{58B4170A-653C-691F-32C5-BF3C6EC27987}"/>
              </a:ext>
            </a:extLst>
          </p:cNvPr>
          <p:cNvSpPr txBox="1"/>
          <p:nvPr/>
        </p:nvSpPr>
        <p:spPr>
          <a:xfrm>
            <a:off x="662162" y="1197726"/>
            <a:ext cx="6506734" cy="584775"/>
          </a:xfrm>
          <a:prstGeom prst="rect">
            <a:avLst/>
          </a:prstGeom>
          <a:solidFill>
            <a:schemeClr val="accent5">
              <a:lumMod val="20000"/>
              <a:lumOff val="80000"/>
              <a:alpha val="30000"/>
            </a:schemeClr>
          </a:solidFill>
        </p:spPr>
        <p:txBody>
          <a:bodyPr wrap="square">
            <a:spAutoFit/>
          </a:bodyPr>
          <a:lstStyle/>
          <a:p>
            <a:pPr marL="279400" indent="-279400" algn="just"/>
            <a:r>
              <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LGBTQ</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＋の方が抱える社会問題等を紹介するパネル展を、区役所</a:t>
            </a:r>
            <a:r>
              <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階</a:t>
            </a:r>
          </a:p>
          <a:p>
            <a:pPr marL="279400" indent="-279400" algn="just"/>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ナカニワにて実施（令和</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日～</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13</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日：今年度から開始）。</a:t>
            </a:r>
            <a:endPar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9" name="図 8" descr="テキスト&#10;&#10;自動的に生成された説明">
            <a:extLst>
              <a:ext uri="{FF2B5EF4-FFF2-40B4-BE49-F238E27FC236}">
                <a16:creationId xmlns:a16="http://schemas.microsoft.com/office/drawing/2014/main" id="{FE75EEB6-D5F9-798D-BF1C-EE21D1B2D2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78904" y="1940466"/>
            <a:ext cx="3397332" cy="2548281"/>
          </a:xfrm>
          <a:prstGeom prst="rect">
            <a:avLst/>
          </a:prstGeom>
          <a:noFill/>
          <a:ln>
            <a:noFill/>
          </a:ln>
        </p:spPr>
      </p:pic>
      <p:pic>
        <p:nvPicPr>
          <p:cNvPr id="10" name="図 9" descr="テーブル, 木製, 覆い, 本 が含まれている画像&#10;&#10;自動的に生成された説明">
            <a:extLst>
              <a:ext uri="{FF2B5EF4-FFF2-40B4-BE49-F238E27FC236}">
                <a16:creationId xmlns:a16="http://schemas.microsoft.com/office/drawing/2014/main" id="{EBB77514-D29F-C7B5-46C6-8366BEBF4C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230626" y="1940466"/>
            <a:ext cx="3397329" cy="2548282"/>
          </a:xfrm>
          <a:prstGeom prst="rect">
            <a:avLst/>
          </a:prstGeom>
          <a:noFill/>
          <a:ln>
            <a:noFill/>
          </a:ln>
        </p:spPr>
      </p:pic>
    </p:spTree>
    <p:extLst>
      <p:ext uri="{BB962C8B-B14F-4D97-AF65-F5344CB8AC3E}">
        <p14:creationId xmlns:p14="http://schemas.microsoft.com/office/powerpoint/2010/main" val="269566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12">
            <a:extLst>
              <a:ext uri="{FF2B5EF4-FFF2-40B4-BE49-F238E27FC236}">
                <a16:creationId xmlns:a16="http://schemas.microsoft.com/office/drawing/2014/main" id="{9F2483F2-D870-04E8-D40E-57BD65E9A1C3}"/>
              </a:ext>
            </a:extLst>
          </p:cNvPr>
          <p:cNvSpPr txBox="1"/>
          <p:nvPr/>
        </p:nvSpPr>
        <p:spPr>
          <a:xfrm>
            <a:off x="1918" y="0"/>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en-US" altLang="ja-JP" sz="2400" b="1">
                <a:latin typeface="BIZ UDPゴシック"/>
                <a:ea typeface="BIZ UDPゴシック"/>
              </a:rPr>
              <a:t>3.</a:t>
            </a:r>
            <a:r>
              <a:rPr lang="ja-JP" altLang="en-US" sz="2400" b="1">
                <a:latin typeface="BIZ UDPゴシック"/>
                <a:ea typeface="BIZ UDPゴシック"/>
              </a:rPr>
              <a:t>その他性的マイノリティに関する事業　</a:t>
            </a:r>
          </a:p>
        </p:txBody>
      </p:sp>
      <p:sp>
        <p:nvSpPr>
          <p:cNvPr id="5" name="テキスト ボックス 4">
            <a:extLst>
              <a:ext uri="{FF2B5EF4-FFF2-40B4-BE49-F238E27FC236}">
                <a16:creationId xmlns:a16="http://schemas.microsoft.com/office/drawing/2014/main" id="{DD97D356-68BE-F4B2-A9A6-3CFA5B99257F}"/>
              </a:ext>
            </a:extLst>
          </p:cNvPr>
          <p:cNvSpPr txBox="1"/>
          <p:nvPr/>
        </p:nvSpPr>
        <p:spPr>
          <a:xfrm>
            <a:off x="425916" y="907875"/>
            <a:ext cx="6901775" cy="400110"/>
          </a:xfrm>
          <a:prstGeom prst="rect">
            <a:avLst/>
          </a:prstGeom>
          <a:noFill/>
        </p:spPr>
        <p:txBody>
          <a:bodyPr wrap="square" rtlCol="0">
            <a:spAutoFit/>
          </a:bodyPr>
          <a:lstStyle/>
          <a:p>
            <a:r>
              <a:rPr kumimoji="1" lang="ja-JP" altLang="en-US" sz="2000" b="1">
                <a:solidFill>
                  <a:srgbClr val="FF0000"/>
                </a:solidFill>
                <a:latin typeface="BIZ UDPゴシック" panose="020B0400000000000000" pitchFamily="50" charset="-128"/>
                <a:ea typeface="BIZ UDPゴシック" panose="020B0400000000000000" pitchFamily="50" charset="-128"/>
              </a:rPr>
              <a:t>（</a:t>
            </a:r>
            <a:r>
              <a:rPr kumimoji="1" lang="en-US" altLang="ja-JP" sz="2000" b="1">
                <a:solidFill>
                  <a:srgbClr val="FF0000"/>
                </a:solidFill>
                <a:latin typeface="BIZ UDPゴシック" panose="020B0400000000000000" pitchFamily="50" charset="-128"/>
                <a:ea typeface="BIZ UDPゴシック" panose="020B0400000000000000" pitchFamily="50" charset="-128"/>
              </a:rPr>
              <a:t>2</a:t>
            </a:r>
            <a:r>
              <a:rPr kumimoji="1" lang="ja-JP" altLang="en-US" sz="2000" b="1">
                <a:solidFill>
                  <a:srgbClr val="FF0000"/>
                </a:solidFill>
                <a:latin typeface="BIZ UDPゴシック" panose="020B0400000000000000" pitchFamily="50" charset="-128"/>
                <a:ea typeface="BIZ UDPゴシック" panose="020B0400000000000000" pitchFamily="50" charset="-128"/>
              </a:rPr>
              <a:t>）性的マイノリティ区民講座</a:t>
            </a:r>
          </a:p>
        </p:txBody>
      </p:sp>
      <p:sp>
        <p:nvSpPr>
          <p:cNvPr id="4" name="テキスト ボックス 3">
            <a:extLst>
              <a:ext uri="{FF2B5EF4-FFF2-40B4-BE49-F238E27FC236}">
                <a16:creationId xmlns:a16="http://schemas.microsoft.com/office/drawing/2014/main" id="{2A131150-DD3F-E7FD-77B5-2DF81199846D}"/>
              </a:ext>
            </a:extLst>
          </p:cNvPr>
          <p:cNvSpPr txBox="1"/>
          <p:nvPr/>
        </p:nvSpPr>
        <p:spPr>
          <a:xfrm>
            <a:off x="6055334" y="20021"/>
            <a:ext cx="2960476" cy="461665"/>
          </a:xfrm>
          <a:prstGeom prst="rect">
            <a:avLst/>
          </a:prstGeom>
          <a:noFill/>
        </p:spPr>
        <p:txBody>
          <a:bodyPr wrap="square" lIns="91440" tIns="45720" rIns="91440" bIns="45720" rtlCol="0" anchor="t">
            <a:spAutoFit/>
          </a:bodyPr>
          <a:lstStyle/>
          <a:p>
            <a:pPr algn="r"/>
            <a:r>
              <a:rPr kumimoji="1" lang="en-US" altLang="ja-JP" sz="1200">
                <a:solidFill>
                  <a:schemeClr val="bg1"/>
                </a:solidFill>
                <a:latin typeface="BIZ UDPゴシック" panose="020B0400000000000000" pitchFamily="50" charset="-128"/>
                <a:ea typeface="BIZ UDPゴシック"/>
              </a:rPr>
              <a:t>2025/11/13</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a:p>
            <a:pPr algn="r"/>
            <a:r>
              <a:rPr lang="ja-JP" altLang="en-US" sz="1200">
                <a:solidFill>
                  <a:schemeClr val="bg1"/>
                </a:solidFill>
                <a:latin typeface="BIZ UDPゴシック" panose="020B0400000000000000" pitchFamily="50" charset="-128"/>
                <a:ea typeface="BIZ UDPゴシック"/>
              </a:rPr>
              <a:t>第2期第4回中野区人権施策推進審議会</a:t>
            </a:r>
          </a:p>
        </p:txBody>
      </p:sp>
      <p:sp>
        <p:nvSpPr>
          <p:cNvPr id="3" name="テキスト 14">
            <a:extLst>
              <a:ext uri="{FF2B5EF4-FFF2-40B4-BE49-F238E27FC236}">
                <a16:creationId xmlns:a16="http://schemas.microsoft.com/office/drawing/2014/main" id="{58B4170A-653C-691F-32C5-BF3C6EC27987}"/>
              </a:ext>
            </a:extLst>
          </p:cNvPr>
          <p:cNvSpPr txBox="1"/>
          <p:nvPr/>
        </p:nvSpPr>
        <p:spPr>
          <a:xfrm>
            <a:off x="511260" y="1860292"/>
            <a:ext cx="3909838" cy="1323439"/>
          </a:xfrm>
          <a:prstGeom prst="rect">
            <a:avLst/>
          </a:prstGeom>
          <a:solidFill>
            <a:schemeClr val="accent5">
              <a:lumMod val="20000"/>
              <a:lumOff val="80000"/>
              <a:alpha val="30000"/>
            </a:schemeClr>
          </a:solidFill>
        </p:spPr>
        <p:txBody>
          <a:bodyPr wrap="square">
            <a:spAutoFit/>
          </a:bodyPr>
          <a:lstStyle/>
          <a:p>
            <a:pPr marL="279400" indent="-279400" algn="just"/>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区民が性的マイノリティ・多様性について、</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279400" indent="-279400" algn="just"/>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正しく理解できるよう講座を実施（令和</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6</a:t>
            </a:r>
            <a:endPar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279400" indent="-279400" algn="just"/>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年度まで）。</a:t>
            </a:r>
            <a:endPar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279400" indent="-279400" algn="just"/>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en-US" altLang="ja-JP"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年度は当事者による講演と映画会</a:t>
            </a:r>
          </a:p>
          <a:p>
            <a:pPr marL="279400" indent="-279400" algn="just"/>
            <a:r>
              <a:rPr lang="ja-JP" altLang="en-US" sz="16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を実施した。</a:t>
            </a:r>
            <a:endPar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0F6371E0-EBC0-CF73-C1B1-C16D7FCAAF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472" y="714248"/>
            <a:ext cx="2936875" cy="4178300"/>
          </a:xfrm>
          <a:prstGeom prst="rect">
            <a:avLst/>
          </a:prstGeom>
          <a:noFill/>
          <a:ln>
            <a:noFill/>
          </a:ln>
        </p:spPr>
      </p:pic>
    </p:spTree>
    <p:extLst>
      <p:ext uri="{BB962C8B-B14F-4D97-AF65-F5344CB8AC3E}">
        <p14:creationId xmlns:p14="http://schemas.microsoft.com/office/powerpoint/2010/main" val="1531080398"/>
      </p:ext>
    </p:extLst>
  </p:cSld>
  <p:clrMapOvr>
    <a:masterClrMapping/>
  </p:clrMapOvr>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22F3B3FAEAED0439CA088E1B54EE86F" ma:contentTypeVersion="11" ma:contentTypeDescription="新しいドキュメントを作成します。" ma:contentTypeScope="" ma:versionID="60a6083149f9285104e24df23331bee3">
  <xsd:schema xmlns:xsd="http://www.w3.org/2001/XMLSchema" xmlns:xs="http://www.w3.org/2001/XMLSchema" xmlns:p="http://schemas.microsoft.com/office/2006/metadata/properties" xmlns:ns2="a55f56d5-d60e-427d-866e-e62e1cf6ed12" xmlns:ns3="afea0d53-84bb-4029-8bad-6e864a4f3b6e" targetNamespace="http://schemas.microsoft.com/office/2006/metadata/properties" ma:root="true" ma:fieldsID="6ecfa604a4f75060ff6e1151d9f8e74c" ns2:_="" ns3:_="">
    <xsd:import namespace="a55f56d5-d60e-427d-866e-e62e1cf6ed12"/>
    <xsd:import namespace="afea0d53-84bb-4029-8bad-6e864a4f3b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f56d5-d60e-427d-866e-e62e1cf6ed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3576f6b1-d0e7-45c8-9630-35c6e35c003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ea0d53-84bb-4029-8bad-6e864a4f3b6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ba83a28-4fc1-43a7-9fd6-585b2c0f7128}" ma:internalName="TaxCatchAll" ma:showField="CatchAllData" ma:web="afea0d53-84bb-4029-8bad-6e864a4f3b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9BC5DF-7A00-463A-924C-2BEF7034575C}">
  <ds:schemaRefs>
    <ds:schemaRef ds:uri="http://schemas.microsoft.com/sharepoint/v3/contenttype/forms"/>
  </ds:schemaRefs>
</ds:datastoreItem>
</file>

<file path=customXml/itemProps2.xml><?xml version="1.0" encoding="utf-8"?>
<ds:datastoreItem xmlns:ds="http://schemas.openxmlformats.org/officeDocument/2006/customXml" ds:itemID="{1C47E549-684D-4108-A77D-2D81B421C196}">
  <ds:schemaRefs>
    <ds:schemaRef ds:uri="a55f56d5-d60e-427d-866e-e62e1cf6ed12"/>
    <ds:schemaRef ds:uri="afea0d53-84bb-4029-8bad-6e864a4f3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On-screen Show (16:9)</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ファセット</vt:lpstr>
      <vt:lpstr>中野区における 性的マイノリティに関する取組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中野区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cp:revision>
  <dcterms:created xsi:type="dcterms:W3CDTF">2022-09-08T03:05:38Z</dcterms:created>
  <dcterms:modified xsi:type="dcterms:W3CDTF">2025-09-30T02:41:36Z</dcterms:modified>
</cp:coreProperties>
</file>