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1"/>
  </p:sldMasterIdLst>
  <p:notesMasterIdLst>
    <p:notesMasterId r:id="rId10"/>
  </p:notesMasterIdLst>
  <p:sldIdLst>
    <p:sldId id="258" r:id="rId2"/>
    <p:sldId id="276" r:id="rId3"/>
    <p:sldId id="271" r:id="rId4"/>
    <p:sldId id="277" r:id="rId5"/>
    <p:sldId id="281" r:id="rId6"/>
    <p:sldId id="278" r:id="rId7"/>
    <p:sldId id="283" r:id="rId8"/>
    <p:sldId id="282" r:id="rId9"/>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A37FDC5-B3F9-660A-4950-7140AAF04B76}" name="今井　辰哉" initials="" userId="S::02349311@it-nakano2.city.tokyo-nakano.lg.jp::330bd9bf-b8ee-404b-bffb-69bdead600b4" providerId="AD"/>
  <p188:author id="{F62A45FD-3C3A-B7F6-0751-18149BCF808F}" name="黒田　宗範" initials="" userId="S::02370492@it-nakano2.city.tokyo-nakano.lg.jp::a614a911-78f1-4410-935a-c8c4d77c86e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EDEB"/>
    <a:srgbClr val="E5F7F6"/>
    <a:srgbClr val="2FA39D"/>
    <a:srgbClr val="37BF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99"/>
    <p:restoredTop sz="94660"/>
  </p:normalViewPr>
  <p:slideViewPr>
    <p:cSldViewPr snapToGrid="0">
      <p:cViewPr varScale="1">
        <p:scale>
          <a:sx n="58" d="100"/>
          <a:sy n="58" d="100"/>
        </p:scale>
        <p:origin x="1140"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1"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1102"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A486F557-10AF-4BD2-B40A-CD54E66ABFE3}" type="datetimeFigureOut">
              <a:rPr kumimoji="1" lang="ja-JP" altLang="en-US" smtClean="0"/>
              <a:t>2024/10/24</a:t>
            </a:fld>
            <a:endParaRPr kumimoji="1" lang="ja-JP" altLang="en-US"/>
          </a:p>
        </p:txBody>
      </p:sp>
      <p:sp>
        <p:nvSpPr>
          <p:cNvPr id="1103"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4"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5"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1106"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7A65247E-E11C-4259-B9C1-17C1E82EE823}" type="slidenum">
              <a:rPr kumimoji="1" lang="ja-JP" altLang="en-US" smtClean="0"/>
              <a:t>‹#›</a:t>
            </a:fld>
            <a:endParaRPr kumimoji="1" lang="ja-JP" altLang="en-US"/>
          </a:p>
        </p:txBody>
      </p:sp>
    </p:spTree>
    <p:extLst>
      <p:ext uri="{BB962C8B-B14F-4D97-AF65-F5344CB8AC3E}">
        <p14:creationId xmlns:p14="http://schemas.microsoft.com/office/powerpoint/2010/main" val="40223015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Title 1"/>
          <p:cNvSpPr>
            <a:spLocks noGrp="1"/>
          </p:cNvSpPr>
          <p:nvPr>
            <p:ph type="ctrTitle"/>
          </p:nvPr>
        </p:nvSpPr>
        <p:spPr>
          <a:xfrm>
            <a:off x="914400" y="1122363"/>
            <a:ext cx="10363200" cy="2387600"/>
          </a:xfrm>
        </p:spPr>
        <p:txBody>
          <a:bodyPr anchor="b"/>
          <a:lstStyle>
            <a:lvl1pPr algn="ctr">
              <a:defRPr sz="6000"/>
            </a:lvl1pPr>
          </a:lstStyle>
          <a:p>
            <a:r>
              <a:rPr lang="ja-JP" altLang="en-US"/>
              <a:t>マスター タイトルの書式設定</a:t>
            </a:r>
            <a:endParaRPr lang="en-US" dirty="0"/>
          </a:p>
        </p:txBody>
      </p:sp>
      <p:sp>
        <p:nvSpPr>
          <p:cNvPr id="1032"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033" name="Date Placeholder 3"/>
          <p:cNvSpPr>
            <a:spLocks noGrp="1"/>
          </p:cNvSpPr>
          <p:nvPr>
            <p:ph type="dt" sz="half" idx="10"/>
          </p:nvPr>
        </p:nvSpPr>
        <p:spPr/>
        <p:txBody>
          <a:bodyPr/>
          <a:lstStyle/>
          <a:p>
            <a:fld id="{A1068BAB-9F9F-411D-A80E-9AFB01A5A192}" type="datetime1">
              <a:rPr kumimoji="1" lang="ja-JP" altLang="en-US" smtClean="0"/>
              <a:t>2024/10/24</a:t>
            </a:fld>
            <a:endParaRPr kumimoji="1" lang="ja-JP" altLang="en-US"/>
          </a:p>
        </p:txBody>
      </p:sp>
      <p:sp>
        <p:nvSpPr>
          <p:cNvPr id="1034" name="Footer Placeholder 4"/>
          <p:cNvSpPr>
            <a:spLocks noGrp="1"/>
          </p:cNvSpPr>
          <p:nvPr>
            <p:ph type="ftr" sz="quarter" idx="11"/>
          </p:nvPr>
        </p:nvSpPr>
        <p:spPr/>
        <p:txBody>
          <a:bodyPr/>
          <a:lstStyle/>
          <a:p>
            <a:endParaRPr kumimoji="1" lang="ja-JP" altLang="en-US"/>
          </a:p>
        </p:txBody>
      </p:sp>
      <p:sp>
        <p:nvSpPr>
          <p:cNvPr id="1035"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479927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9" name="Title 1"/>
          <p:cNvSpPr>
            <a:spLocks noGrp="1"/>
          </p:cNvSpPr>
          <p:nvPr>
            <p:ph type="title"/>
          </p:nvPr>
        </p:nvSpPr>
        <p:spPr/>
        <p:txBody>
          <a:bodyPr/>
          <a:lstStyle/>
          <a:p>
            <a:r>
              <a:rPr lang="ja-JP" altLang="en-US"/>
              <a:t>マスター タイトルの書式設定</a:t>
            </a:r>
            <a:endParaRPr lang="en-US" dirty="0"/>
          </a:p>
        </p:txBody>
      </p:sp>
      <p:sp>
        <p:nvSpPr>
          <p:cNvPr id="1090"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1" name="Date Placeholder 3"/>
          <p:cNvSpPr>
            <a:spLocks noGrp="1"/>
          </p:cNvSpPr>
          <p:nvPr>
            <p:ph type="dt" sz="half" idx="10"/>
          </p:nvPr>
        </p:nvSpPr>
        <p:spPr/>
        <p:txBody>
          <a:bodyPr/>
          <a:lstStyle/>
          <a:p>
            <a:fld id="{6881006A-1B20-46B1-B35F-04404B13778A}" type="datetime1">
              <a:rPr kumimoji="1" lang="ja-JP" altLang="en-US" smtClean="0"/>
              <a:t>2024/10/24</a:t>
            </a:fld>
            <a:endParaRPr kumimoji="1" lang="ja-JP" altLang="en-US"/>
          </a:p>
        </p:txBody>
      </p:sp>
      <p:sp>
        <p:nvSpPr>
          <p:cNvPr id="1092" name="Footer Placeholder 4"/>
          <p:cNvSpPr>
            <a:spLocks noGrp="1"/>
          </p:cNvSpPr>
          <p:nvPr>
            <p:ph type="ftr" sz="quarter" idx="11"/>
          </p:nvPr>
        </p:nvSpPr>
        <p:spPr/>
        <p:txBody>
          <a:bodyPr/>
          <a:lstStyle/>
          <a:p>
            <a:endParaRPr kumimoji="1" lang="ja-JP" altLang="en-US"/>
          </a:p>
        </p:txBody>
      </p:sp>
      <p:sp>
        <p:nvSpPr>
          <p:cNvPr id="1093"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362708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5" name="Vertical Title 1"/>
          <p:cNvSpPr>
            <a:spLocks noGrp="1"/>
          </p:cNvSpPr>
          <p:nvPr>
            <p:ph type="title" orient="vert"/>
          </p:nvPr>
        </p:nvSpPr>
        <p:spPr>
          <a:xfrm>
            <a:off x="8724901" y="365125"/>
            <a:ext cx="2628900" cy="5811838"/>
          </a:xfrm>
        </p:spPr>
        <p:txBody>
          <a:bodyPr vert="eaVert"/>
          <a:lstStyle/>
          <a:p>
            <a:r>
              <a:rPr lang="ja-JP" altLang="en-US"/>
              <a:t>マスター タイトルの書式設定</a:t>
            </a:r>
            <a:endParaRPr lang="en-US" dirty="0"/>
          </a:p>
        </p:txBody>
      </p:sp>
      <p:sp>
        <p:nvSpPr>
          <p:cNvPr id="1096" name="Vertical Text Placeholder 2"/>
          <p:cNvSpPr>
            <a:spLocks noGrp="1"/>
          </p:cNvSpPr>
          <p:nvPr>
            <p:ph type="body" orient="vert" idx="1"/>
          </p:nvPr>
        </p:nvSpPr>
        <p:spPr>
          <a:xfrm>
            <a:off x="838201"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7" name="Date Placeholder 3"/>
          <p:cNvSpPr>
            <a:spLocks noGrp="1"/>
          </p:cNvSpPr>
          <p:nvPr>
            <p:ph type="dt" sz="half" idx="10"/>
          </p:nvPr>
        </p:nvSpPr>
        <p:spPr/>
        <p:txBody>
          <a:bodyPr/>
          <a:lstStyle/>
          <a:p>
            <a:fld id="{B714F669-059C-4AD6-972B-EF92502F80B2}" type="datetime1">
              <a:rPr kumimoji="1" lang="ja-JP" altLang="en-US" smtClean="0"/>
              <a:t>2024/10/24</a:t>
            </a:fld>
            <a:endParaRPr kumimoji="1" lang="ja-JP" altLang="en-US"/>
          </a:p>
        </p:txBody>
      </p:sp>
      <p:sp>
        <p:nvSpPr>
          <p:cNvPr id="1098" name="Footer Placeholder 4"/>
          <p:cNvSpPr>
            <a:spLocks noGrp="1"/>
          </p:cNvSpPr>
          <p:nvPr>
            <p:ph type="ftr" sz="quarter" idx="11"/>
          </p:nvPr>
        </p:nvSpPr>
        <p:spPr/>
        <p:txBody>
          <a:bodyPr/>
          <a:lstStyle/>
          <a:p>
            <a:endParaRPr kumimoji="1" lang="ja-JP" altLang="en-US"/>
          </a:p>
        </p:txBody>
      </p:sp>
      <p:sp>
        <p:nvSpPr>
          <p:cNvPr id="1099"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745239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Title 1"/>
          <p:cNvSpPr>
            <a:spLocks noGrp="1"/>
          </p:cNvSpPr>
          <p:nvPr>
            <p:ph type="title"/>
          </p:nvPr>
        </p:nvSpPr>
        <p:spPr/>
        <p:txBody>
          <a:bodyPr/>
          <a:lstStyle/>
          <a:p>
            <a:r>
              <a:rPr lang="ja-JP" altLang="en-US"/>
              <a:t>マスター タイトルの書式設定</a:t>
            </a:r>
            <a:endParaRPr lang="en-US" dirty="0"/>
          </a:p>
        </p:txBody>
      </p:sp>
      <p:sp>
        <p:nvSpPr>
          <p:cNvPr id="1038"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39" name="Date Placeholder 3"/>
          <p:cNvSpPr>
            <a:spLocks noGrp="1"/>
          </p:cNvSpPr>
          <p:nvPr>
            <p:ph type="dt" sz="half" idx="10"/>
          </p:nvPr>
        </p:nvSpPr>
        <p:spPr/>
        <p:txBody>
          <a:bodyPr/>
          <a:lstStyle/>
          <a:p>
            <a:fld id="{FE2DF679-C3CE-4437-8884-8524F56729E9}" type="datetime1">
              <a:rPr kumimoji="1" lang="ja-JP" altLang="en-US" smtClean="0"/>
              <a:t>2024/10/24</a:t>
            </a:fld>
            <a:endParaRPr kumimoji="1" lang="ja-JP" altLang="en-US"/>
          </a:p>
        </p:txBody>
      </p:sp>
      <p:sp>
        <p:nvSpPr>
          <p:cNvPr id="1040" name="Footer Placeholder 4"/>
          <p:cNvSpPr>
            <a:spLocks noGrp="1"/>
          </p:cNvSpPr>
          <p:nvPr>
            <p:ph type="ftr" sz="quarter" idx="11"/>
          </p:nvPr>
        </p:nvSpPr>
        <p:spPr/>
        <p:txBody>
          <a:bodyPr/>
          <a:lstStyle/>
          <a:p>
            <a:endParaRPr kumimoji="1" lang="ja-JP" altLang="en-US"/>
          </a:p>
        </p:txBody>
      </p:sp>
      <p:sp>
        <p:nvSpPr>
          <p:cNvPr id="1041"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2383048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Title 1"/>
          <p:cNvSpPr>
            <a:spLocks noGrp="1"/>
          </p:cNvSpPr>
          <p:nvPr>
            <p:ph type="title"/>
          </p:nvPr>
        </p:nvSpPr>
        <p:spPr>
          <a:xfrm>
            <a:off x="831851" y="1709740"/>
            <a:ext cx="10515600" cy="2852737"/>
          </a:xfrm>
        </p:spPr>
        <p:txBody>
          <a:bodyPr anchor="b"/>
          <a:lstStyle>
            <a:lvl1pPr>
              <a:defRPr sz="6000"/>
            </a:lvl1pPr>
          </a:lstStyle>
          <a:p>
            <a:r>
              <a:rPr lang="ja-JP" altLang="en-US"/>
              <a:t>マスター タイトルの書式設定</a:t>
            </a:r>
            <a:endParaRPr lang="en-US" dirty="0"/>
          </a:p>
        </p:txBody>
      </p:sp>
      <p:sp>
        <p:nvSpPr>
          <p:cNvPr id="1044"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1045" name="Date Placeholder 3"/>
          <p:cNvSpPr>
            <a:spLocks noGrp="1"/>
          </p:cNvSpPr>
          <p:nvPr>
            <p:ph type="dt" sz="half" idx="10"/>
          </p:nvPr>
        </p:nvSpPr>
        <p:spPr/>
        <p:txBody>
          <a:bodyPr/>
          <a:lstStyle/>
          <a:p>
            <a:fld id="{5EA83073-FEF2-485C-8FF9-B92795C770EA}" type="datetime1">
              <a:rPr kumimoji="1" lang="ja-JP" altLang="en-US" smtClean="0"/>
              <a:t>2024/10/24</a:t>
            </a:fld>
            <a:endParaRPr kumimoji="1" lang="ja-JP" altLang="en-US"/>
          </a:p>
        </p:txBody>
      </p:sp>
      <p:sp>
        <p:nvSpPr>
          <p:cNvPr id="1046" name="Footer Placeholder 4"/>
          <p:cNvSpPr>
            <a:spLocks noGrp="1"/>
          </p:cNvSpPr>
          <p:nvPr>
            <p:ph type="ftr" sz="quarter" idx="11"/>
          </p:nvPr>
        </p:nvSpPr>
        <p:spPr/>
        <p:txBody>
          <a:bodyPr/>
          <a:lstStyle/>
          <a:p>
            <a:endParaRPr kumimoji="1" lang="ja-JP" altLang="en-US"/>
          </a:p>
        </p:txBody>
      </p:sp>
      <p:sp>
        <p:nvSpPr>
          <p:cNvPr id="1047"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705290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Title 1"/>
          <p:cNvSpPr>
            <a:spLocks noGrp="1"/>
          </p:cNvSpPr>
          <p:nvPr>
            <p:ph type="title"/>
          </p:nvPr>
        </p:nvSpPr>
        <p:spPr/>
        <p:txBody>
          <a:bodyPr/>
          <a:lstStyle/>
          <a:p>
            <a:r>
              <a:rPr lang="ja-JP" altLang="en-US"/>
              <a:t>マスター タイトルの書式設定</a:t>
            </a:r>
            <a:endParaRPr lang="en-US" dirty="0"/>
          </a:p>
        </p:txBody>
      </p:sp>
      <p:sp>
        <p:nvSpPr>
          <p:cNvPr id="1050"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1"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2" name="Date Placeholder 4"/>
          <p:cNvSpPr>
            <a:spLocks noGrp="1"/>
          </p:cNvSpPr>
          <p:nvPr>
            <p:ph type="dt" sz="half" idx="10"/>
          </p:nvPr>
        </p:nvSpPr>
        <p:spPr/>
        <p:txBody>
          <a:bodyPr/>
          <a:lstStyle/>
          <a:p>
            <a:fld id="{1DBAAE99-0AAD-4A9B-A55B-6934FC704E5F}" type="datetime1">
              <a:rPr kumimoji="1" lang="ja-JP" altLang="en-US" smtClean="0"/>
              <a:t>2024/10/24</a:t>
            </a:fld>
            <a:endParaRPr kumimoji="1" lang="ja-JP" altLang="en-US"/>
          </a:p>
        </p:txBody>
      </p:sp>
      <p:sp>
        <p:nvSpPr>
          <p:cNvPr id="1053" name="Footer Placeholder 5"/>
          <p:cNvSpPr>
            <a:spLocks noGrp="1"/>
          </p:cNvSpPr>
          <p:nvPr>
            <p:ph type="ftr" sz="quarter" idx="11"/>
          </p:nvPr>
        </p:nvSpPr>
        <p:spPr/>
        <p:txBody>
          <a:bodyPr/>
          <a:lstStyle/>
          <a:p>
            <a:endParaRPr kumimoji="1" lang="ja-JP" altLang="en-US"/>
          </a:p>
        </p:txBody>
      </p:sp>
      <p:sp>
        <p:nvSpPr>
          <p:cNvPr id="1054" name="Slide Number Placeholder 6"/>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496329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Title 1"/>
          <p:cNvSpPr>
            <a:spLocks noGrp="1"/>
          </p:cNvSpPr>
          <p:nvPr>
            <p:ph type="title"/>
          </p:nvPr>
        </p:nvSpPr>
        <p:spPr>
          <a:xfrm>
            <a:off x="839788" y="365127"/>
            <a:ext cx="10515600" cy="1325563"/>
          </a:xfrm>
        </p:spPr>
        <p:txBody>
          <a:bodyPr/>
          <a:lstStyle/>
          <a:p>
            <a:r>
              <a:rPr lang="ja-JP" altLang="en-US"/>
              <a:t>マスター タイトルの書式設定</a:t>
            </a:r>
            <a:endParaRPr lang="en-US" dirty="0"/>
          </a:p>
        </p:txBody>
      </p:sp>
      <p:sp>
        <p:nvSpPr>
          <p:cNvPr id="1057"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58" name="Content Placeholder 3"/>
          <p:cNvSpPr>
            <a:spLocks noGrp="1"/>
          </p:cNvSpPr>
          <p:nvPr>
            <p:ph sz="half" idx="2"/>
          </p:nvPr>
        </p:nvSpPr>
        <p:spPr>
          <a:xfrm>
            <a:off x="839789"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9"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0" name="Content Placeholder 5"/>
          <p:cNvSpPr>
            <a:spLocks noGrp="1"/>
          </p:cNvSpPr>
          <p:nvPr>
            <p:ph sz="quarter" idx="4"/>
          </p:nvPr>
        </p:nvSpPr>
        <p:spPr>
          <a:xfrm>
            <a:off x="6172201"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61" name="Date Placeholder 6"/>
          <p:cNvSpPr>
            <a:spLocks noGrp="1"/>
          </p:cNvSpPr>
          <p:nvPr>
            <p:ph type="dt" sz="half" idx="10"/>
          </p:nvPr>
        </p:nvSpPr>
        <p:spPr/>
        <p:txBody>
          <a:bodyPr/>
          <a:lstStyle/>
          <a:p>
            <a:fld id="{B1CD8EE2-E4CE-48D1-A91D-7F599CA9FFD5}" type="datetime1">
              <a:rPr kumimoji="1" lang="ja-JP" altLang="en-US" smtClean="0"/>
              <a:t>2024/10/24</a:t>
            </a:fld>
            <a:endParaRPr kumimoji="1" lang="ja-JP" altLang="en-US"/>
          </a:p>
        </p:txBody>
      </p:sp>
      <p:sp>
        <p:nvSpPr>
          <p:cNvPr id="1062" name="Footer Placeholder 7"/>
          <p:cNvSpPr>
            <a:spLocks noGrp="1"/>
          </p:cNvSpPr>
          <p:nvPr>
            <p:ph type="ftr" sz="quarter" idx="11"/>
          </p:nvPr>
        </p:nvSpPr>
        <p:spPr/>
        <p:txBody>
          <a:bodyPr/>
          <a:lstStyle/>
          <a:p>
            <a:endParaRPr kumimoji="1" lang="ja-JP" altLang="en-US"/>
          </a:p>
        </p:txBody>
      </p:sp>
      <p:sp>
        <p:nvSpPr>
          <p:cNvPr id="1063" name="Slide Number Placeholder 8"/>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929756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Title 1"/>
          <p:cNvSpPr>
            <a:spLocks noGrp="1"/>
          </p:cNvSpPr>
          <p:nvPr>
            <p:ph type="title"/>
          </p:nvPr>
        </p:nvSpPr>
        <p:spPr/>
        <p:txBody>
          <a:bodyPr/>
          <a:lstStyle/>
          <a:p>
            <a:r>
              <a:rPr lang="ja-JP" altLang="en-US"/>
              <a:t>マスター タイトルの書式設定</a:t>
            </a:r>
            <a:endParaRPr lang="en-US" dirty="0"/>
          </a:p>
        </p:txBody>
      </p:sp>
      <p:sp>
        <p:nvSpPr>
          <p:cNvPr id="1066" name="Date Placeholder 2"/>
          <p:cNvSpPr>
            <a:spLocks noGrp="1"/>
          </p:cNvSpPr>
          <p:nvPr>
            <p:ph type="dt" sz="half" idx="10"/>
          </p:nvPr>
        </p:nvSpPr>
        <p:spPr/>
        <p:txBody>
          <a:bodyPr/>
          <a:lstStyle/>
          <a:p>
            <a:fld id="{6D69A803-062B-4A29-AE91-C2211E591E8F}" type="datetime1">
              <a:rPr kumimoji="1" lang="ja-JP" altLang="en-US" smtClean="0"/>
              <a:t>2024/10/24</a:t>
            </a:fld>
            <a:endParaRPr kumimoji="1" lang="ja-JP" altLang="en-US"/>
          </a:p>
        </p:txBody>
      </p:sp>
      <p:sp>
        <p:nvSpPr>
          <p:cNvPr id="1067" name="Footer Placeholder 3"/>
          <p:cNvSpPr>
            <a:spLocks noGrp="1"/>
          </p:cNvSpPr>
          <p:nvPr>
            <p:ph type="ftr" sz="quarter" idx="11"/>
          </p:nvPr>
        </p:nvSpPr>
        <p:spPr/>
        <p:txBody>
          <a:bodyPr/>
          <a:lstStyle/>
          <a:p>
            <a:endParaRPr kumimoji="1" lang="ja-JP" altLang="en-US"/>
          </a:p>
        </p:txBody>
      </p:sp>
      <p:sp>
        <p:nvSpPr>
          <p:cNvPr id="1068" name="Slide Number Placeholder 4"/>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cxnSp>
        <p:nvCxnSpPr>
          <p:cNvPr id="1069" name="直線コネクタ 5"/>
          <p:cNvCxnSpPr>
            <a:cxnSpLocks/>
          </p:cNvCxnSpPr>
          <p:nvPr userDrawn="1"/>
        </p:nvCxnSpPr>
        <p:spPr>
          <a:xfrm>
            <a:off x="0" y="795528"/>
            <a:ext cx="12192000" cy="0"/>
          </a:xfrm>
          <a:prstGeom prst="line">
            <a:avLst/>
          </a:prstGeom>
          <a:ln w="38100">
            <a:solidFill>
              <a:srgbClr val="37BFB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1027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1" name="Date Placeholder 1"/>
          <p:cNvSpPr>
            <a:spLocks noGrp="1"/>
          </p:cNvSpPr>
          <p:nvPr>
            <p:ph type="dt" sz="half" idx="10"/>
          </p:nvPr>
        </p:nvSpPr>
        <p:spPr/>
        <p:txBody>
          <a:bodyPr/>
          <a:lstStyle/>
          <a:p>
            <a:fld id="{F040C8D9-86FD-4B0A-856D-608A202E3440}" type="datetime1">
              <a:rPr kumimoji="1" lang="ja-JP" altLang="en-US" smtClean="0"/>
              <a:t>2024/10/24</a:t>
            </a:fld>
            <a:endParaRPr kumimoji="1" lang="ja-JP" altLang="en-US"/>
          </a:p>
        </p:txBody>
      </p:sp>
      <p:sp>
        <p:nvSpPr>
          <p:cNvPr id="1072" name="Footer Placeholder 2"/>
          <p:cNvSpPr>
            <a:spLocks noGrp="1"/>
          </p:cNvSpPr>
          <p:nvPr>
            <p:ph type="ftr" sz="quarter" idx="11"/>
          </p:nvPr>
        </p:nvSpPr>
        <p:spPr/>
        <p:txBody>
          <a:bodyPr/>
          <a:lstStyle/>
          <a:p>
            <a:endParaRPr kumimoji="1" lang="ja-JP" altLang="en-US"/>
          </a:p>
        </p:txBody>
      </p:sp>
      <p:sp>
        <p:nvSpPr>
          <p:cNvPr id="1073" name="Slide Number Placeholder 3"/>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533880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5"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1076"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77"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78" name="Date Placeholder 4"/>
          <p:cNvSpPr>
            <a:spLocks noGrp="1"/>
          </p:cNvSpPr>
          <p:nvPr>
            <p:ph type="dt" sz="half" idx="10"/>
          </p:nvPr>
        </p:nvSpPr>
        <p:spPr/>
        <p:txBody>
          <a:bodyPr/>
          <a:lstStyle/>
          <a:p>
            <a:fld id="{C52D0199-D5D3-4220-B505-37130BC68270}" type="datetime1">
              <a:rPr kumimoji="1" lang="ja-JP" altLang="en-US" smtClean="0"/>
              <a:t>2024/10/24</a:t>
            </a:fld>
            <a:endParaRPr kumimoji="1" lang="ja-JP" altLang="en-US"/>
          </a:p>
        </p:txBody>
      </p:sp>
      <p:sp>
        <p:nvSpPr>
          <p:cNvPr id="1079" name="Footer Placeholder 5"/>
          <p:cNvSpPr>
            <a:spLocks noGrp="1"/>
          </p:cNvSpPr>
          <p:nvPr>
            <p:ph type="ftr" sz="quarter" idx="11"/>
          </p:nvPr>
        </p:nvSpPr>
        <p:spPr/>
        <p:txBody>
          <a:bodyPr/>
          <a:lstStyle/>
          <a:p>
            <a:endParaRPr kumimoji="1" lang="ja-JP" altLang="en-US"/>
          </a:p>
        </p:txBody>
      </p:sp>
      <p:sp>
        <p:nvSpPr>
          <p:cNvPr id="1080" name="Slide Number Placeholder 6"/>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622398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108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108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85" name="Date Placeholder 4"/>
          <p:cNvSpPr>
            <a:spLocks noGrp="1"/>
          </p:cNvSpPr>
          <p:nvPr>
            <p:ph type="dt" sz="half" idx="10"/>
          </p:nvPr>
        </p:nvSpPr>
        <p:spPr/>
        <p:txBody>
          <a:bodyPr/>
          <a:lstStyle/>
          <a:p>
            <a:fld id="{127F0485-64C0-4A0F-B584-A1A701F29BC7}" type="datetime1">
              <a:rPr kumimoji="1" lang="ja-JP" altLang="en-US" smtClean="0"/>
              <a:t>2024/10/24</a:t>
            </a:fld>
            <a:endParaRPr kumimoji="1" lang="ja-JP" altLang="en-US"/>
          </a:p>
        </p:txBody>
      </p:sp>
      <p:sp>
        <p:nvSpPr>
          <p:cNvPr id="1086" name="Footer Placeholder 5"/>
          <p:cNvSpPr>
            <a:spLocks noGrp="1"/>
          </p:cNvSpPr>
          <p:nvPr>
            <p:ph type="ftr" sz="quarter" idx="11"/>
          </p:nvPr>
        </p:nvSpPr>
        <p:spPr/>
        <p:txBody>
          <a:bodyPr/>
          <a:lstStyle/>
          <a:p>
            <a:endParaRPr kumimoji="1" lang="ja-JP" altLang="en-US"/>
          </a:p>
        </p:txBody>
      </p:sp>
      <p:sp>
        <p:nvSpPr>
          <p:cNvPr id="1087" name="Slide Number Placeholder 6"/>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034950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Title Placeholder 1"/>
          <p:cNvSpPr>
            <a:spLocks noGrp="1"/>
          </p:cNvSpPr>
          <p:nvPr>
            <p:ph type="title"/>
          </p:nvPr>
        </p:nvSpPr>
        <p:spPr>
          <a:xfrm>
            <a:off x="219456" y="2"/>
            <a:ext cx="11728704" cy="795527"/>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1026"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27"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DEBB8A-C80D-4000-AA8D-44008B6FB72D}" type="datetime1">
              <a:rPr kumimoji="1" lang="ja-JP" altLang="en-US" smtClean="0"/>
              <a:t>2024/10/24</a:t>
            </a:fld>
            <a:endParaRPr kumimoji="1" lang="ja-JP" altLang="en-US"/>
          </a:p>
        </p:txBody>
      </p:sp>
      <p:sp>
        <p:nvSpPr>
          <p:cNvPr id="1028"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Slide Number Placeholder 5"/>
          <p:cNvSpPr>
            <a:spLocks noGrp="1"/>
          </p:cNvSpPr>
          <p:nvPr>
            <p:ph type="sldNum" sz="quarter" idx="4"/>
          </p:nvPr>
        </p:nvSpPr>
        <p:spPr>
          <a:xfrm>
            <a:off x="9448800" y="6492875"/>
            <a:ext cx="2743200" cy="365125"/>
          </a:xfrm>
          <a:prstGeom prst="rect">
            <a:avLst/>
          </a:prstGeom>
        </p:spPr>
        <p:txBody>
          <a:bodyPr vert="horz" lIns="91440" tIns="45720" rIns="91440" bIns="45720" rtlCol="0" anchor="ctr"/>
          <a:lstStyle>
            <a:lvl1pPr algn="r">
              <a:defRPr sz="1050">
                <a:solidFill>
                  <a:schemeClr val="tx1">
                    <a:lumMod val="85000"/>
                    <a:lumOff val="15000"/>
                  </a:schemeClr>
                </a:solidFill>
              </a:defRPr>
            </a:lvl1pPr>
          </a:lstStyle>
          <a:p>
            <a:fld id="{D202284B-640B-4309-93AF-8A2CB42E03EB}" type="slidenum">
              <a:rPr kumimoji="1" lang="ja-JP" altLang="en-US" smtClean="0"/>
              <a:pPr/>
              <a:t>‹#›</a:t>
            </a:fld>
            <a:endParaRPr kumimoji="1" lang="ja-JP" altLang="en-US"/>
          </a:p>
        </p:txBody>
      </p:sp>
    </p:spTree>
    <p:extLst>
      <p:ext uri="{BB962C8B-B14F-4D97-AF65-F5344CB8AC3E}">
        <p14:creationId xmlns:p14="http://schemas.microsoft.com/office/powerpoint/2010/main" val="7395267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3600" b="1" kern="120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8" name="タイトル 1"/>
          <p:cNvSpPr>
            <a:spLocks noGrp="1"/>
          </p:cNvSpPr>
          <p:nvPr>
            <p:ph type="ctrTitle"/>
          </p:nvPr>
        </p:nvSpPr>
        <p:spPr>
          <a:xfrm>
            <a:off x="1752600" y="2855057"/>
            <a:ext cx="8686800" cy="1147886"/>
          </a:xfrm>
        </p:spPr>
        <p:txBody>
          <a:bodyPr anchor="t" anchorCtr="1">
            <a:normAutofit/>
          </a:bodyPr>
          <a:lstStyle/>
          <a:p>
            <a:pPr>
              <a:lnSpc>
                <a:spcPct val="150000"/>
              </a:lnSpc>
            </a:pPr>
            <a:r>
              <a:rPr lang="ja-JP" altLang="en-US" sz="4000" dirty="0">
                <a:latin typeface="BIZ UDゴシック" panose="020B0400000000000000" pitchFamily="49" charset="-128"/>
                <a:ea typeface="BIZ UDゴシック" panose="020B0400000000000000" pitchFamily="49" charset="-128"/>
              </a:rPr>
              <a:t>国、東京都などの動向</a:t>
            </a:r>
          </a:p>
        </p:txBody>
      </p:sp>
      <p:sp>
        <p:nvSpPr>
          <p:cNvPr id="1109" name="正方形/長方形 3"/>
          <p:cNvSpPr/>
          <p:nvPr/>
        </p:nvSpPr>
        <p:spPr>
          <a:xfrm>
            <a:off x="0" y="1"/>
            <a:ext cx="12192000" cy="979054"/>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81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0" name="正方形/長方形 4"/>
          <p:cNvSpPr/>
          <p:nvPr/>
        </p:nvSpPr>
        <p:spPr>
          <a:xfrm>
            <a:off x="-1" y="6428509"/>
            <a:ext cx="12191999" cy="438727"/>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3E2543FF-05C3-682B-C448-D499E38E2707}"/>
              </a:ext>
            </a:extLst>
          </p:cNvPr>
          <p:cNvSpPr txBox="1"/>
          <p:nvPr/>
        </p:nvSpPr>
        <p:spPr>
          <a:xfrm>
            <a:off x="10734942" y="1192449"/>
            <a:ext cx="1036320" cy="369332"/>
          </a:xfrm>
          <a:prstGeom prst="rect">
            <a:avLst/>
          </a:prstGeom>
          <a:noFill/>
          <a:ln>
            <a:solidFill>
              <a:schemeClr val="tx1"/>
            </a:solidFill>
          </a:ln>
        </p:spPr>
        <p:txBody>
          <a:bodyPr wrap="square" rtlCol="0">
            <a:spAutoFit/>
          </a:bodyPr>
          <a:lstStyle/>
          <a:p>
            <a:pPr algn="ctr"/>
            <a:r>
              <a:rPr kumimoji="1" lang="ja-JP" altLang="en-US">
                <a:latin typeface="BIZ UDゴシック" panose="020B0400000000000000" pitchFamily="49" charset="-128"/>
                <a:ea typeface="BIZ UDゴシック" panose="020B0400000000000000" pitchFamily="49" charset="-128"/>
              </a:rPr>
              <a:t>資料５</a:t>
            </a:r>
            <a:endParaRPr kumimoji="1" lang="ja-JP" altLang="en-US"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734203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8" name="タイトル 1"/>
          <p:cNvSpPr>
            <a:spLocks noGrp="1"/>
          </p:cNvSpPr>
          <p:nvPr>
            <p:ph type="ctrTitle"/>
          </p:nvPr>
        </p:nvSpPr>
        <p:spPr>
          <a:xfrm>
            <a:off x="1752600" y="2855057"/>
            <a:ext cx="8686800" cy="1147886"/>
          </a:xfrm>
        </p:spPr>
        <p:txBody>
          <a:bodyPr anchor="t" anchorCtr="1">
            <a:normAutofit/>
          </a:bodyPr>
          <a:lstStyle/>
          <a:p>
            <a:pPr>
              <a:lnSpc>
                <a:spcPct val="150000"/>
              </a:lnSpc>
            </a:pPr>
            <a:r>
              <a:rPr lang="ja-JP" altLang="en-US" sz="4000" dirty="0">
                <a:latin typeface="BIZ UDゴシック" panose="020B0400000000000000" pitchFamily="49" charset="-128"/>
                <a:ea typeface="BIZ UDゴシック" panose="020B0400000000000000" pitchFamily="49" charset="-128"/>
              </a:rPr>
              <a:t>公害対策</a:t>
            </a:r>
          </a:p>
        </p:txBody>
      </p:sp>
      <p:sp>
        <p:nvSpPr>
          <p:cNvPr id="1109" name="正方形/長方形 3"/>
          <p:cNvSpPr/>
          <p:nvPr/>
        </p:nvSpPr>
        <p:spPr>
          <a:xfrm>
            <a:off x="0" y="1"/>
            <a:ext cx="12192000" cy="979054"/>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81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0" name="正方形/長方形 4"/>
          <p:cNvSpPr/>
          <p:nvPr/>
        </p:nvSpPr>
        <p:spPr>
          <a:xfrm>
            <a:off x="0" y="6428509"/>
            <a:ext cx="12192000" cy="438727"/>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18927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p:nvPr>
        </p:nvSpPr>
        <p:spPr/>
        <p:txBody>
          <a:bodyPr>
            <a:normAutofit/>
          </a:bodyPr>
          <a:lstStyle/>
          <a:p>
            <a:r>
              <a:rPr lang="ja-JP" altLang="en-US" dirty="0"/>
              <a:t>公害対策</a:t>
            </a:r>
            <a:r>
              <a:rPr kumimoji="1" lang="ja-JP" altLang="en-US" dirty="0"/>
              <a:t>の動向</a:t>
            </a:r>
          </a:p>
        </p:txBody>
      </p:sp>
      <p:sp>
        <p:nvSpPr>
          <p:cNvPr id="1144" name="スライド番号プレースホルダー 7"/>
          <p:cNvSpPr>
            <a:spLocks noGrp="1"/>
          </p:cNvSpPr>
          <p:nvPr>
            <p:ph type="sldNum" sz="quarter" idx="12"/>
          </p:nvPr>
        </p:nvSpPr>
        <p:spPr/>
        <p:txBody>
          <a:bodyPr/>
          <a:lstStyle/>
          <a:p>
            <a:fld id="{D202284B-640B-4309-93AF-8A2CB42E03EB}" type="slidenum">
              <a:rPr kumimoji="1" lang="ja-JP" altLang="en-US" smtClean="0"/>
              <a:t>2</a:t>
            </a:fld>
            <a:endParaRPr kumimoji="1" lang="ja-JP" altLang="en-US" dirty="0"/>
          </a:p>
        </p:txBody>
      </p:sp>
      <p:sp>
        <p:nvSpPr>
          <p:cNvPr id="5" name="テキスト ボックス 11">
            <a:extLst>
              <a:ext uri="{FF2B5EF4-FFF2-40B4-BE49-F238E27FC236}">
                <a16:creationId xmlns:a16="http://schemas.microsoft.com/office/drawing/2014/main" id="{88C98EFB-15EF-3701-8862-04001B03E881}"/>
              </a:ext>
            </a:extLst>
          </p:cNvPr>
          <p:cNvSpPr txBox="1"/>
          <p:nvPr/>
        </p:nvSpPr>
        <p:spPr>
          <a:xfrm>
            <a:off x="912877" y="3855388"/>
            <a:ext cx="2160000" cy="1902632"/>
          </a:xfrm>
          <a:prstGeom prst="rect">
            <a:avLst/>
          </a:prstGeom>
          <a:solidFill>
            <a:srgbClr val="C1EDEB"/>
          </a:solidFill>
        </p:spPr>
        <p:txBody>
          <a:bodyPr wrap="square" rtlCol="0" anchor="ctr" anchorCtr="0">
            <a:noAutofit/>
          </a:bodyPr>
          <a:lstStyle/>
          <a:p>
            <a:pPr algn="ctr"/>
            <a:r>
              <a:rPr kumimoji="1" lang="ja-JP" altLang="en-US" sz="2000" dirty="0">
                <a:latin typeface="BIZ UDゴシック" panose="020B0400000000000000" pitchFamily="49" charset="-128"/>
                <a:ea typeface="BIZ UDゴシック" panose="020B0400000000000000" pitchFamily="49" charset="-128"/>
              </a:rPr>
              <a:t>東京都</a:t>
            </a:r>
          </a:p>
        </p:txBody>
      </p:sp>
      <p:sp>
        <p:nvSpPr>
          <p:cNvPr id="6" name="テキスト ボックス 11">
            <a:extLst>
              <a:ext uri="{FF2B5EF4-FFF2-40B4-BE49-F238E27FC236}">
                <a16:creationId xmlns:a16="http://schemas.microsoft.com/office/drawing/2014/main" id="{CC40F1AC-8CF6-E7B2-AD28-7BEFF926F312}"/>
              </a:ext>
            </a:extLst>
          </p:cNvPr>
          <p:cNvSpPr txBox="1"/>
          <p:nvPr/>
        </p:nvSpPr>
        <p:spPr>
          <a:xfrm>
            <a:off x="912877" y="1099980"/>
            <a:ext cx="2160000" cy="2190067"/>
          </a:xfrm>
          <a:prstGeom prst="rect">
            <a:avLst/>
          </a:prstGeom>
          <a:solidFill>
            <a:srgbClr val="C1EDEB"/>
          </a:solidFill>
        </p:spPr>
        <p:txBody>
          <a:bodyPr wrap="square" rtlCol="0" anchor="ctr" anchorCtr="0">
            <a:noAutofit/>
          </a:bodyPr>
          <a:lstStyle/>
          <a:p>
            <a:pPr algn="ctr"/>
            <a:r>
              <a:rPr kumimoji="1" lang="ja-JP" altLang="en-US" sz="2000" dirty="0">
                <a:latin typeface="BIZ UDゴシック" panose="020B0400000000000000" pitchFamily="49" charset="-128"/>
                <a:ea typeface="BIZ UDゴシック" panose="020B0400000000000000" pitchFamily="49" charset="-128"/>
              </a:rPr>
              <a:t>国</a:t>
            </a:r>
          </a:p>
        </p:txBody>
      </p:sp>
      <p:sp>
        <p:nvSpPr>
          <p:cNvPr id="8" name="テキスト ボックス 12">
            <a:extLst>
              <a:ext uri="{FF2B5EF4-FFF2-40B4-BE49-F238E27FC236}">
                <a16:creationId xmlns:a16="http://schemas.microsoft.com/office/drawing/2014/main" id="{FD508584-DFFA-A98C-D487-58AE62D76A03}"/>
              </a:ext>
            </a:extLst>
          </p:cNvPr>
          <p:cNvSpPr txBox="1"/>
          <p:nvPr/>
        </p:nvSpPr>
        <p:spPr>
          <a:xfrm>
            <a:off x="3709513" y="3855388"/>
            <a:ext cx="7774275" cy="1902633"/>
          </a:xfrm>
          <a:prstGeom prst="rect">
            <a:avLst/>
          </a:prstGeom>
          <a:noFill/>
          <a:ln>
            <a:solidFill>
              <a:schemeClr val="tx1">
                <a:lumMod val="85000"/>
                <a:lumOff val="15000"/>
              </a:schemeClr>
            </a:solidFill>
            <a:prstDash val="sysDot"/>
          </a:ln>
        </p:spPr>
        <p:txBody>
          <a:bodyPr wrap="square" rtlCol="0">
            <a:noAutofit/>
          </a:bodyPr>
          <a:lstStyle/>
          <a:p>
            <a:pPr>
              <a:spcBef>
                <a:spcPts val="200"/>
              </a:spcBef>
            </a:pPr>
            <a:r>
              <a:rPr kumimoji="1" lang="en-US" altLang="ja-JP" sz="1600" dirty="0">
                <a:latin typeface="BIZ UDゴシック" panose="020B0400000000000000" pitchFamily="49" charset="-128"/>
                <a:ea typeface="BIZ UDゴシック" panose="020B0400000000000000" pitchFamily="49" charset="-128"/>
              </a:rPr>
              <a:t>2022</a:t>
            </a:r>
            <a:r>
              <a:rPr kumimoji="1" lang="ja-JP" altLang="en-US" sz="1600" dirty="0">
                <a:latin typeface="BIZ UDゴシック" panose="020B0400000000000000" pitchFamily="49" charset="-128"/>
                <a:ea typeface="BIZ UDゴシック" panose="020B0400000000000000" pitchFamily="49" charset="-128"/>
              </a:rPr>
              <a:t>年に策定した環境基本計画にて、以下の目標を示した。</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endParaRPr kumimoji="1" lang="ja-JP" altLang="en-US" sz="800" dirty="0">
              <a:latin typeface="BIZ UDゴシック" panose="020B0400000000000000" pitchFamily="49" charset="-128"/>
              <a:ea typeface="BIZ UDゴシック" panose="020B0400000000000000" pitchFamily="49" charset="-128"/>
            </a:endParaRPr>
          </a:p>
          <a:p>
            <a:pPr>
              <a:spcBef>
                <a:spcPts val="200"/>
              </a:spcBef>
            </a:pPr>
            <a:r>
              <a:rPr kumimoji="1" lang="ja-JP" altLang="en-US" sz="1600" dirty="0">
                <a:latin typeface="BIZ UDゴシック" panose="020B0400000000000000" pitchFamily="49" charset="-128"/>
                <a:ea typeface="BIZ UDゴシック" panose="020B0400000000000000" pitchFamily="49" charset="-128"/>
              </a:rPr>
              <a:t>● 世界の大都市で最も水準の高い良好な大気環境を実現している</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 都内の建築物等に残る危険なアスベスト含有建材が適切に管理・処理され、大気中への飛散が防止されている</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 騒音・振動問題の解決が進み、都民生活の快適性が向上している</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endParaRPr kumimoji="1" lang="en-US" altLang="ja-JP" sz="1600" dirty="0">
              <a:latin typeface="BIZ UDゴシック" panose="020B0400000000000000" pitchFamily="49" charset="-128"/>
              <a:ea typeface="BIZ UDゴシック" panose="020B0400000000000000" pitchFamily="49" charset="-128"/>
            </a:endParaRPr>
          </a:p>
        </p:txBody>
      </p:sp>
      <p:sp>
        <p:nvSpPr>
          <p:cNvPr id="9" name="テキスト ボックス 12">
            <a:extLst>
              <a:ext uri="{FF2B5EF4-FFF2-40B4-BE49-F238E27FC236}">
                <a16:creationId xmlns:a16="http://schemas.microsoft.com/office/drawing/2014/main" id="{731BD5C4-C8F5-46B2-BE90-5D05B5474EA1}"/>
              </a:ext>
            </a:extLst>
          </p:cNvPr>
          <p:cNvSpPr txBox="1"/>
          <p:nvPr/>
        </p:nvSpPr>
        <p:spPr>
          <a:xfrm>
            <a:off x="3709513" y="1099981"/>
            <a:ext cx="7774275" cy="2190067"/>
          </a:xfrm>
          <a:prstGeom prst="rect">
            <a:avLst/>
          </a:prstGeom>
          <a:noFill/>
          <a:ln>
            <a:solidFill>
              <a:schemeClr val="tx1">
                <a:lumMod val="85000"/>
                <a:lumOff val="15000"/>
              </a:schemeClr>
            </a:solidFill>
            <a:prstDash val="sysDot"/>
          </a:ln>
        </p:spPr>
        <p:txBody>
          <a:bodyPr wrap="square" rtlCol="0">
            <a:noAutofit/>
          </a:bodyPr>
          <a:lstStyle/>
          <a:p>
            <a:pPr>
              <a:spcBef>
                <a:spcPts val="200"/>
              </a:spcBef>
            </a:pPr>
            <a:r>
              <a:rPr kumimoji="1" lang="ja-JP" altLang="en-US" sz="1600" dirty="0">
                <a:latin typeface="BIZ UDゴシック" panose="020B0400000000000000" pitchFamily="49" charset="-128"/>
                <a:ea typeface="BIZ UDゴシック" panose="020B0400000000000000" pitchFamily="49" charset="-128"/>
              </a:rPr>
              <a:t>石綿の飛散防止対策の強化を目的に、</a:t>
            </a:r>
            <a:r>
              <a:rPr kumimoji="1" lang="en-US" altLang="ja-JP" sz="1600" dirty="0">
                <a:latin typeface="BIZ UDゴシック" panose="020B0400000000000000" pitchFamily="49" charset="-128"/>
                <a:ea typeface="BIZ UDゴシック" panose="020B0400000000000000" pitchFamily="49" charset="-128"/>
              </a:rPr>
              <a:t>2021</a:t>
            </a:r>
            <a:r>
              <a:rPr kumimoji="1" lang="ja-JP" altLang="en-US" sz="1600" dirty="0">
                <a:latin typeface="BIZ UDゴシック" panose="020B0400000000000000" pitchFamily="49" charset="-128"/>
                <a:ea typeface="BIZ UDゴシック" panose="020B0400000000000000" pitchFamily="49" charset="-128"/>
              </a:rPr>
              <a:t>年より「大気汚染防止法が改正された。</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endParaRPr kumimoji="1" lang="en-US" altLang="ja-JP" sz="800" dirty="0">
              <a:latin typeface="BIZ UDゴシック" panose="020B0400000000000000" pitchFamily="49" charset="-128"/>
              <a:ea typeface="BIZ UDゴシック" panose="020B0400000000000000" pitchFamily="49" charset="-128"/>
            </a:endParaRPr>
          </a:p>
          <a:p>
            <a:pPr>
              <a:spcBef>
                <a:spcPts val="200"/>
              </a:spcBef>
            </a:pPr>
            <a:r>
              <a:rPr kumimoji="1" lang="en-US" altLang="ja-JP"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改正の背景</a:t>
            </a:r>
            <a:r>
              <a:rPr kumimoji="1" lang="en-US" altLang="ja-JP" sz="1600" dirty="0">
                <a:latin typeface="BIZ UDゴシック" panose="020B0400000000000000" pitchFamily="49" charset="-128"/>
                <a:ea typeface="BIZ UDゴシック" panose="020B0400000000000000" pitchFamily="49" charset="-128"/>
              </a:rPr>
              <a:t>】</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アスベストは</a:t>
            </a:r>
            <a:r>
              <a:rPr kumimoji="1" lang="en-US" altLang="ja-JP" sz="1600" dirty="0">
                <a:latin typeface="BIZ UDゴシック" panose="020B0400000000000000" pitchFamily="49" charset="-128"/>
                <a:ea typeface="BIZ UDゴシック" panose="020B0400000000000000" pitchFamily="49" charset="-128"/>
              </a:rPr>
              <a:t>1970</a:t>
            </a:r>
            <a:r>
              <a:rPr kumimoji="1" lang="ja-JP" altLang="en-US" sz="1600" dirty="0">
                <a:latin typeface="BIZ UDゴシック" panose="020B0400000000000000" pitchFamily="49" charset="-128"/>
                <a:ea typeface="BIZ UDゴシック" panose="020B0400000000000000" pitchFamily="49" charset="-128"/>
              </a:rPr>
              <a:t>年代に建てられた建築物の老朽化に伴い、解体や改修の依頼が増加すると見込まれているため。</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r>
              <a:rPr kumimoji="1" lang="en-US" altLang="ja-JP"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改正内容</a:t>
            </a:r>
            <a:r>
              <a:rPr kumimoji="1" lang="en-US" altLang="ja-JP" sz="1600" dirty="0">
                <a:latin typeface="BIZ UDゴシック" panose="020B0400000000000000" pitchFamily="49" charset="-128"/>
                <a:ea typeface="BIZ UDゴシック" panose="020B0400000000000000" pitchFamily="49" charset="-128"/>
              </a:rPr>
              <a:t>】</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・規制対象建材の拡大　　　　・罰則の強化・対象拡大</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r>
              <a:rPr kumimoji="1" lang="ja-JP" altLang="en-US" sz="1600" dirty="0">
                <a:latin typeface="BIZ UDゴシック" panose="020B0400000000000000" pitchFamily="49" charset="-128"/>
                <a:ea typeface="BIZ UDゴシック" panose="020B0400000000000000" pitchFamily="49" charset="-128"/>
              </a:rPr>
              <a:t>・事前調査の信頼性の確保　　・作業記録の作成・保存</a:t>
            </a:r>
            <a:endParaRPr kumimoji="1" lang="en-US" altLang="ja-JP" sz="16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915387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8" name="タイトル 1"/>
          <p:cNvSpPr>
            <a:spLocks noGrp="1"/>
          </p:cNvSpPr>
          <p:nvPr>
            <p:ph type="ctrTitle"/>
          </p:nvPr>
        </p:nvSpPr>
        <p:spPr>
          <a:xfrm>
            <a:off x="1752600" y="2855057"/>
            <a:ext cx="8686800" cy="1147886"/>
          </a:xfrm>
        </p:spPr>
        <p:txBody>
          <a:bodyPr anchor="t" anchorCtr="1">
            <a:normAutofit/>
          </a:bodyPr>
          <a:lstStyle/>
          <a:p>
            <a:pPr>
              <a:lnSpc>
                <a:spcPct val="150000"/>
              </a:lnSpc>
            </a:pPr>
            <a:r>
              <a:rPr lang="ja-JP" altLang="en-US" sz="4000" dirty="0">
                <a:latin typeface="BIZ UDゴシック" panose="020B0400000000000000" pitchFamily="49" charset="-128"/>
                <a:ea typeface="BIZ UDゴシック" panose="020B0400000000000000" pitchFamily="49" charset="-128"/>
              </a:rPr>
              <a:t>環境美化</a:t>
            </a:r>
          </a:p>
        </p:txBody>
      </p:sp>
      <p:sp>
        <p:nvSpPr>
          <p:cNvPr id="1109" name="正方形/長方形 3"/>
          <p:cNvSpPr/>
          <p:nvPr/>
        </p:nvSpPr>
        <p:spPr>
          <a:xfrm>
            <a:off x="0" y="1"/>
            <a:ext cx="12192000" cy="979054"/>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81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0" name="正方形/長方形 4"/>
          <p:cNvSpPr/>
          <p:nvPr/>
        </p:nvSpPr>
        <p:spPr>
          <a:xfrm>
            <a:off x="0" y="6428509"/>
            <a:ext cx="12192000" cy="438727"/>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79623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p:nvPr>
        </p:nvSpPr>
        <p:spPr/>
        <p:txBody>
          <a:bodyPr>
            <a:normAutofit/>
          </a:bodyPr>
          <a:lstStyle/>
          <a:p>
            <a:r>
              <a:rPr kumimoji="1" lang="ja-JP" altLang="en-US" dirty="0"/>
              <a:t>環境美化の動向</a:t>
            </a:r>
          </a:p>
        </p:txBody>
      </p:sp>
      <p:sp>
        <p:nvSpPr>
          <p:cNvPr id="1144" name="スライド番号プレースホルダー 7"/>
          <p:cNvSpPr>
            <a:spLocks noGrp="1"/>
          </p:cNvSpPr>
          <p:nvPr>
            <p:ph type="sldNum" sz="quarter" idx="12"/>
          </p:nvPr>
        </p:nvSpPr>
        <p:spPr/>
        <p:txBody>
          <a:bodyPr/>
          <a:lstStyle/>
          <a:p>
            <a:fld id="{D202284B-640B-4309-93AF-8A2CB42E03EB}" type="slidenum">
              <a:rPr kumimoji="1" lang="ja-JP" altLang="en-US" smtClean="0"/>
              <a:t>4</a:t>
            </a:fld>
            <a:endParaRPr kumimoji="1" lang="ja-JP" altLang="en-US" dirty="0"/>
          </a:p>
        </p:txBody>
      </p:sp>
      <p:sp>
        <p:nvSpPr>
          <p:cNvPr id="5" name="テキスト ボックス 11">
            <a:extLst>
              <a:ext uri="{FF2B5EF4-FFF2-40B4-BE49-F238E27FC236}">
                <a16:creationId xmlns:a16="http://schemas.microsoft.com/office/drawing/2014/main" id="{88C98EFB-15EF-3701-8862-04001B03E881}"/>
              </a:ext>
            </a:extLst>
          </p:cNvPr>
          <p:cNvSpPr txBox="1"/>
          <p:nvPr/>
        </p:nvSpPr>
        <p:spPr>
          <a:xfrm>
            <a:off x="914935" y="2601422"/>
            <a:ext cx="2160000" cy="1595309"/>
          </a:xfrm>
          <a:prstGeom prst="rect">
            <a:avLst/>
          </a:prstGeom>
          <a:solidFill>
            <a:srgbClr val="C1EDEB"/>
          </a:solidFill>
        </p:spPr>
        <p:txBody>
          <a:bodyPr wrap="square" rtlCol="0" anchor="ctr" anchorCtr="0">
            <a:noAutofit/>
          </a:bodyPr>
          <a:lstStyle/>
          <a:p>
            <a:pPr algn="ctr"/>
            <a:r>
              <a:rPr kumimoji="1" lang="ja-JP" altLang="en-US" sz="2000" dirty="0">
                <a:latin typeface="BIZ UDゴシック" panose="020B0400000000000000" pitchFamily="49" charset="-128"/>
                <a:ea typeface="BIZ UDゴシック" panose="020B0400000000000000" pitchFamily="49" charset="-128"/>
              </a:rPr>
              <a:t>東京都</a:t>
            </a:r>
          </a:p>
        </p:txBody>
      </p:sp>
      <p:sp>
        <p:nvSpPr>
          <p:cNvPr id="6" name="テキスト ボックス 11">
            <a:extLst>
              <a:ext uri="{FF2B5EF4-FFF2-40B4-BE49-F238E27FC236}">
                <a16:creationId xmlns:a16="http://schemas.microsoft.com/office/drawing/2014/main" id="{CC40F1AC-8CF6-E7B2-AD28-7BEFF926F312}"/>
              </a:ext>
            </a:extLst>
          </p:cNvPr>
          <p:cNvSpPr txBox="1"/>
          <p:nvPr/>
        </p:nvSpPr>
        <p:spPr>
          <a:xfrm>
            <a:off x="914935" y="1071366"/>
            <a:ext cx="2160000" cy="1102865"/>
          </a:xfrm>
          <a:prstGeom prst="rect">
            <a:avLst/>
          </a:prstGeom>
          <a:solidFill>
            <a:srgbClr val="C1EDEB"/>
          </a:solidFill>
        </p:spPr>
        <p:txBody>
          <a:bodyPr wrap="square" rtlCol="0" anchor="ctr" anchorCtr="0">
            <a:noAutofit/>
          </a:bodyPr>
          <a:lstStyle/>
          <a:p>
            <a:pPr algn="ctr"/>
            <a:r>
              <a:rPr kumimoji="1" lang="ja-JP" altLang="en-US" sz="2000" dirty="0">
                <a:latin typeface="BIZ UDゴシック" panose="020B0400000000000000" pitchFamily="49" charset="-128"/>
                <a:ea typeface="BIZ UDゴシック" panose="020B0400000000000000" pitchFamily="49" charset="-128"/>
              </a:rPr>
              <a:t>国</a:t>
            </a:r>
          </a:p>
        </p:txBody>
      </p:sp>
      <p:sp>
        <p:nvSpPr>
          <p:cNvPr id="8" name="テキスト ボックス 12">
            <a:extLst>
              <a:ext uri="{FF2B5EF4-FFF2-40B4-BE49-F238E27FC236}">
                <a16:creationId xmlns:a16="http://schemas.microsoft.com/office/drawing/2014/main" id="{FD508584-DFFA-A98C-D487-58AE62D76A03}"/>
              </a:ext>
            </a:extLst>
          </p:cNvPr>
          <p:cNvSpPr txBox="1"/>
          <p:nvPr/>
        </p:nvSpPr>
        <p:spPr>
          <a:xfrm>
            <a:off x="3347381" y="2601423"/>
            <a:ext cx="7776000" cy="1595309"/>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600" dirty="0">
                <a:latin typeface="BIZ UDゴシック" panose="020B0400000000000000" pitchFamily="49" charset="-128"/>
                <a:ea typeface="BIZ UDゴシック" panose="020B0400000000000000" pitchFamily="49" charset="-128"/>
              </a:rPr>
              <a:t>平成１４年度より、地域住民のボランティア活動により、 快適で魅力ある道路環境をつくる「東京ふれあいロード・プログラム」を実施。歩道の清掃や植栽帯の雑草取りなどの美化活動や、植樹帯への花苗植付などの緑化活動を行うことによって、道路利用のモラル向上と潤いのある道路空間の創出を目指していく制度で令和５年３月現在、１６４団体が参加・協力。</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endParaRPr kumimoji="1" lang="en-US" altLang="ja-JP" sz="1600" dirty="0">
              <a:latin typeface="BIZ UDゴシック" panose="020B0400000000000000" pitchFamily="49" charset="-128"/>
              <a:ea typeface="BIZ UDゴシック" panose="020B0400000000000000" pitchFamily="49" charset="-128"/>
            </a:endParaRPr>
          </a:p>
        </p:txBody>
      </p:sp>
      <p:sp>
        <p:nvSpPr>
          <p:cNvPr id="9" name="テキスト ボックス 12">
            <a:extLst>
              <a:ext uri="{FF2B5EF4-FFF2-40B4-BE49-F238E27FC236}">
                <a16:creationId xmlns:a16="http://schemas.microsoft.com/office/drawing/2014/main" id="{731BD5C4-C8F5-46B2-BE90-5D05B5474EA1}"/>
              </a:ext>
            </a:extLst>
          </p:cNvPr>
          <p:cNvSpPr txBox="1"/>
          <p:nvPr/>
        </p:nvSpPr>
        <p:spPr>
          <a:xfrm>
            <a:off x="3347379" y="1071365"/>
            <a:ext cx="7776000" cy="1102866"/>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600" dirty="0">
                <a:latin typeface="BIZ UDゴシック" panose="020B0400000000000000" pitchFamily="49" charset="-128"/>
                <a:ea typeface="BIZ UDゴシック" panose="020B0400000000000000" pitchFamily="49" charset="-128"/>
              </a:rPr>
              <a:t>観光地でのポイ捨て防止やごみの発生抑制につながる先進的事例を創出し広く情報発信・横展開を図ることを目的に、「ごみのポイ捨て・発生抑制対策等モデル事業（観光庁連携事業）」を公募し、５事業を採択。</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endParaRPr kumimoji="1" lang="en-US" altLang="ja-JP" sz="1600" dirty="0">
              <a:latin typeface="BIZ UDゴシック" panose="020B0400000000000000" pitchFamily="49" charset="-128"/>
              <a:ea typeface="BIZ UDゴシック" panose="020B0400000000000000" pitchFamily="49" charset="-128"/>
            </a:endParaRPr>
          </a:p>
        </p:txBody>
      </p:sp>
      <p:sp>
        <p:nvSpPr>
          <p:cNvPr id="2" name="テキスト ボックス 11">
            <a:extLst>
              <a:ext uri="{FF2B5EF4-FFF2-40B4-BE49-F238E27FC236}">
                <a16:creationId xmlns:a16="http://schemas.microsoft.com/office/drawing/2014/main" id="{868ADA30-A643-E3FC-7B94-763B462D8DD9}"/>
              </a:ext>
            </a:extLst>
          </p:cNvPr>
          <p:cNvSpPr txBox="1"/>
          <p:nvPr/>
        </p:nvSpPr>
        <p:spPr>
          <a:xfrm>
            <a:off x="914935" y="4623922"/>
            <a:ext cx="2160000" cy="1620957"/>
          </a:xfrm>
          <a:prstGeom prst="rect">
            <a:avLst/>
          </a:prstGeom>
          <a:solidFill>
            <a:srgbClr val="C1EDEB"/>
          </a:solidFill>
        </p:spPr>
        <p:txBody>
          <a:bodyPr wrap="square" rtlCol="0" anchor="ctr" anchorCtr="0">
            <a:noAutofit/>
          </a:bodyPr>
          <a:lstStyle/>
          <a:p>
            <a:pPr algn="ctr"/>
            <a:r>
              <a:rPr kumimoji="1" lang="ja-JP" altLang="en-US" sz="2000" dirty="0">
                <a:latin typeface="BIZ UDゴシック" panose="020B0400000000000000" pitchFamily="49" charset="-128"/>
                <a:ea typeface="BIZ UDゴシック" panose="020B0400000000000000" pitchFamily="49" charset="-128"/>
              </a:rPr>
              <a:t>東京２３区</a:t>
            </a:r>
          </a:p>
        </p:txBody>
      </p:sp>
      <p:sp>
        <p:nvSpPr>
          <p:cNvPr id="3" name="テキスト ボックス 12">
            <a:extLst>
              <a:ext uri="{FF2B5EF4-FFF2-40B4-BE49-F238E27FC236}">
                <a16:creationId xmlns:a16="http://schemas.microsoft.com/office/drawing/2014/main" id="{33FCE44E-5EB5-C165-F187-03A559043004}"/>
              </a:ext>
            </a:extLst>
          </p:cNvPr>
          <p:cNvSpPr txBox="1"/>
          <p:nvPr/>
        </p:nvSpPr>
        <p:spPr>
          <a:xfrm>
            <a:off x="3347381" y="4623923"/>
            <a:ext cx="7776000" cy="1620957"/>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600" dirty="0">
                <a:latin typeface="BIZ UDゴシック" panose="020B0400000000000000" pitchFamily="49" charset="-128"/>
                <a:ea typeface="BIZ UDゴシック" panose="020B0400000000000000" pitchFamily="49" charset="-128"/>
              </a:rPr>
              <a:t>豊島区では、令和</a:t>
            </a:r>
            <a:r>
              <a:rPr kumimoji="1" lang="en-US" altLang="ja-JP" sz="1600" dirty="0">
                <a:latin typeface="BIZ UDゴシック" panose="020B0400000000000000" pitchFamily="49" charset="-128"/>
                <a:ea typeface="BIZ UDゴシック" panose="020B0400000000000000" pitchFamily="49" charset="-128"/>
              </a:rPr>
              <a:t>4</a:t>
            </a:r>
            <a:r>
              <a:rPr kumimoji="1" lang="ja-JP" altLang="en-US" sz="1600" dirty="0">
                <a:latin typeface="BIZ UDゴシック" panose="020B0400000000000000" pitchFamily="49" charset="-128"/>
                <a:ea typeface="BIZ UDゴシック" panose="020B0400000000000000" pitchFamily="49" charset="-128"/>
              </a:rPr>
              <a:t>年</a:t>
            </a:r>
            <a:r>
              <a:rPr kumimoji="1" lang="en-US" altLang="ja-JP" sz="1600" dirty="0">
                <a:latin typeface="BIZ UDゴシック" panose="020B0400000000000000" pitchFamily="49" charset="-128"/>
                <a:ea typeface="BIZ UDゴシック" panose="020B0400000000000000" pitchFamily="49" charset="-128"/>
              </a:rPr>
              <a:t>4</a:t>
            </a:r>
            <a:r>
              <a:rPr kumimoji="1" lang="ja-JP" altLang="en-US" sz="1600" dirty="0">
                <a:latin typeface="BIZ UDゴシック" panose="020B0400000000000000" pitchFamily="49" charset="-128"/>
                <a:ea typeface="BIZ UDゴシック" panose="020B0400000000000000" pitchFamily="49" charset="-128"/>
              </a:rPr>
              <a:t>月に「としま</a:t>
            </a:r>
            <a:r>
              <a:rPr kumimoji="1" lang="en-US" altLang="ja-JP"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まちキレイ</a:t>
            </a:r>
            <a:r>
              <a:rPr kumimoji="1" lang="en-US" altLang="ja-JP"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プロジェクト」を立ち上げ、ごみ拾いを楽しむための</a:t>
            </a:r>
            <a:r>
              <a:rPr kumimoji="1" lang="en-US" altLang="ja-JP" sz="1600" dirty="0">
                <a:latin typeface="BIZ UDゴシック" panose="020B0400000000000000" pitchFamily="49" charset="-128"/>
                <a:ea typeface="BIZ UDゴシック" panose="020B0400000000000000" pitchFamily="49" charset="-128"/>
              </a:rPr>
              <a:t>SNS</a:t>
            </a:r>
            <a:r>
              <a:rPr kumimoji="1" lang="ja-JP" altLang="en-US" sz="1600" dirty="0">
                <a:latin typeface="BIZ UDゴシック" panose="020B0400000000000000" pitchFamily="49" charset="-128"/>
                <a:ea typeface="BIZ UDゴシック" panose="020B0400000000000000" pitchFamily="49" charset="-128"/>
              </a:rPr>
              <a:t>「ピリカ」を活用し、誰でも気軽に楽しく清掃活動に参加できる取組を開始した。</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r>
              <a:rPr kumimoji="1" lang="ja-JP" altLang="en-US" sz="1600" dirty="0">
                <a:latin typeface="BIZ UDゴシック" panose="020B0400000000000000" pitchFamily="49" charset="-128"/>
                <a:ea typeface="BIZ UDゴシック" panose="020B0400000000000000" pitchFamily="49" charset="-128"/>
              </a:rPr>
              <a:t>ほかにも、千代田区のアダプトシステムや台東区の大江戸清掃隊など、独自の取組を行っている。</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endParaRPr kumimoji="1" lang="en-US" altLang="ja-JP" sz="16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666297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8" name="タイトル 1"/>
          <p:cNvSpPr>
            <a:spLocks noGrp="1"/>
          </p:cNvSpPr>
          <p:nvPr>
            <p:ph type="ctrTitle"/>
          </p:nvPr>
        </p:nvSpPr>
        <p:spPr>
          <a:xfrm>
            <a:off x="1752600" y="2855057"/>
            <a:ext cx="8686800" cy="1147886"/>
          </a:xfrm>
        </p:spPr>
        <p:txBody>
          <a:bodyPr anchor="t" anchorCtr="1">
            <a:normAutofit/>
          </a:bodyPr>
          <a:lstStyle/>
          <a:p>
            <a:pPr>
              <a:lnSpc>
                <a:spcPct val="150000"/>
              </a:lnSpc>
            </a:pPr>
            <a:r>
              <a:rPr lang="ja-JP" altLang="en-US" sz="4000">
                <a:latin typeface="BIZ UDゴシック" panose="020B0400000000000000" pitchFamily="49" charset="-128"/>
                <a:ea typeface="BIZ UDゴシック" panose="020B0400000000000000" pitchFamily="49" charset="-128"/>
              </a:rPr>
              <a:t>安全で衛生的な生活</a:t>
            </a:r>
            <a:r>
              <a:rPr lang="ja-JP" altLang="en-US" sz="4000" dirty="0">
                <a:latin typeface="BIZ UDゴシック" panose="020B0400000000000000" pitchFamily="49" charset="-128"/>
                <a:ea typeface="BIZ UDゴシック" panose="020B0400000000000000" pitchFamily="49" charset="-128"/>
              </a:rPr>
              <a:t>環境</a:t>
            </a:r>
          </a:p>
        </p:txBody>
      </p:sp>
      <p:sp>
        <p:nvSpPr>
          <p:cNvPr id="1109" name="正方形/長方形 3"/>
          <p:cNvSpPr/>
          <p:nvPr/>
        </p:nvSpPr>
        <p:spPr>
          <a:xfrm>
            <a:off x="0" y="0"/>
            <a:ext cx="12192000" cy="979054"/>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81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0" name="正方形/長方形 4"/>
          <p:cNvSpPr/>
          <p:nvPr/>
        </p:nvSpPr>
        <p:spPr>
          <a:xfrm>
            <a:off x="0" y="6428509"/>
            <a:ext cx="12192000" cy="438727"/>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634440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p:nvPr>
        </p:nvSpPr>
        <p:spPr/>
        <p:txBody>
          <a:bodyPr>
            <a:normAutofit/>
          </a:bodyPr>
          <a:lstStyle/>
          <a:p>
            <a:r>
              <a:rPr lang="ja-JP" altLang="en-US" dirty="0">
                <a:latin typeface="BIZ UDゴシック" panose="020B0400000000000000" pitchFamily="49" charset="-128"/>
                <a:ea typeface="BIZ UDゴシック" panose="020B0400000000000000" pitchFamily="49" charset="-128"/>
              </a:rPr>
              <a:t>生活環境</a:t>
            </a:r>
            <a:r>
              <a:rPr kumimoji="1" lang="ja-JP" altLang="en-US" dirty="0"/>
              <a:t>の動向</a:t>
            </a:r>
          </a:p>
        </p:txBody>
      </p:sp>
      <p:sp>
        <p:nvSpPr>
          <p:cNvPr id="1144" name="スライド番号プレースホルダー 7"/>
          <p:cNvSpPr>
            <a:spLocks noGrp="1"/>
          </p:cNvSpPr>
          <p:nvPr>
            <p:ph type="sldNum" sz="quarter" idx="12"/>
          </p:nvPr>
        </p:nvSpPr>
        <p:spPr/>
        <p:txBody>
          <a:bodyPr/>
          <a:lstStyle/>
          <a:p>
            <a:fld id="{D202284B-640B-4309-93AF-8A2CB42E03EB}" type="slidenum">
              <a:rPr kumimoji="1" lang="ja-JP" altLang="en-US" smtClean="0"/>
              <a:t>6</a:t>
            </a:fld>
            <a:endParaRPr kumimoji="1" lang="ja-JP" altLang="en-US" dirty="0"/>
          </a:p>
        </p:txBody>
      </p:sp>
      <p:sp>
        <p:nvSpPr>
          <p:cNvPr id="6" name="テキスト ボックス 11">
            <a:extLst>
              <a:ext uri="{FF2B5EF4-FFF2-40B4-BE49-F238E27FC236}">
                <a16:creationId xmlns:a16="http://schemas.microsoft.com/office/drawing/2014/main" id="{CC40F1AC-8CF6-E7B2-AD28-7BEFF926F312}"/>
              </a:ext>
            </a:extLst>
          </p:cNvPr>
          <p:cNvSpPr txBox="1"/>
          <p:nvPr/>
        </p:nvSpPr>
        <p:spPr>
          <a:xfrm>
            <a:off x="277906" y="1061916"/>
            <a:ext cx="1479176" cy="5391219"/>
          </a:xfrm>
          <a:prstGeom prst="rect">
            <a:avLst/>
          </a:prstGeom>
          <a:solidFill>
            <a:srgbClr val="C1EDEB"/>
          </a:solidFill>
        </p:spPr>
        <p:txBody>
          <a:bodyPr wrap="square" rtlCol="0" anchor="ctr" anchorCtr="0">
            <a:noAutofit/>
          </a:bodyPr>
          <a:lstStyle/>
          <a:p>
            <a:pPr algn="ctr"/>
            <a:r>
              <a:rPr kumimoji="1" lang="ja-JP" altLang="en-US" sz="2000" dirty="0">
                <a:latin typeface="BIZ UDゴシック" panose="020B0400000000000000" pitchFamily="49" charset="-128"/>
                <a:ea typeface="BIZ UDゴシック" panose="020B0400000000000000" pitchFamily="49" charset="-128"/>
              </a:rPr>
              <a:t>国</a:t>
            </a:r>
          </a:p>
        </p:txBody>
      </p:sp>
      <p:sp>
        <p:nvSpPr>
          <p:cNvPr id="9" name="テキスト ボックス 12">
            <a:extLst>
              <a:ext uri="{FF2B5EF4-FFF2-40B4-BE49-F238E27FC236}">
                <a16:creationId xmlns:a16="http://schemas.microsoft.com/office/drawing/2014/main" id="{731BD5C4-C8F5-46B2-BE90-5D05B5474EA1}"/>
              </a:ext>
            </a:extLst>
          </p:cNvPr>
          <p:cNvSpPr txBox="1"/>
          <p:nvPr/>
        </p:nvSpPr>
        <p:spPr>
          <a:xfrm>
            <a:off x="2038182" y="1061916"/>
            <a:ext cx="9804194" cy="5391219"/>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600" dirty="0">
                <a:latin typeface="BIZ UDゴシック" panose="020B0400000000000000" pitchFamily="49" charset="-128"/>
                <a:ea typeface="BIZ UDゴシック" panose="020B0400000000000000" pitchFamily="49" charset="-128"/>
              </a:rPr>
              <a:t>令和６年８月に総務省が</a:t>
            </a:r>
            <a:r>
              <a:rPr kumimoji="1" lang="en-US" altLang="ja-JP"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「ごみ屋敷」対策に関する調査　結果報告書</a:t>
            </a:r>
            <a:r>
              <a:rPr kumimoji="1" lang="en-US" altLang="ja-JP"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を公表した。</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r>
              <a:rPr kumimoji="1" lang="en-US" altLang="ja-JP"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概要</a:t>
            </a:r>
            <a:r>
              <a:rPr kumimoji="1" lang="en-US" altLang="ja-JP" sz="1600" dirty="0">
                <a:latin typeface="BIZ UDゴシック" panose="020B0400000000000000" pitchFamily="49" charset="-128"/>
                <a:ea typeface="BIZ UDゴシック" panose="020B0400000000000000" pitchFamily="49" charset="-128"/>
              </a:rPr>
              <a:t>】</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 建築物やその敷地に物品が堆積され、悪臭や害虫の発生、堆積物の崩落や火災発生のおそれがあるなど、周辺地域の生活環境に悪影響を及ぼす、いわゆる「ごみ屋敷」事案が各地でみられ、平成 </a:t>
            </a:r>
            <a:r>
              <a:rPr kumimoji="1" lang="en-US" altLang="ja-JP" sz="1600" dirty="0">
                <a:latin typeface="BIZ UDゴシック" panose="020B0400000000000000" pitchFamily="49" charset="-128"/>
                <a:ea typeface="BIZ UDゴシック" panose="020B0400000000000000" pitchFamily="49" charset="-128"/>
              </a:rPr>
              <a:t>30 </a:t>
            </a:r>
            <a:r>
              <a:rPr kumimoji="1" lang="ja-JP" altLang="en-US" sz="1600" dirty="0">
                <a:latin typeface="BIZ UDゴシック" panose="020B0400000000000000" pitchFamily="49" charset="-128"/>
                <a:ea typeface="BIZ UDゴシック" panose="020B0400000000000000" pitchFamily="49" charset="-128"/>
              </a:rPr>
              <a:t>年度から令和 </a:t>
            </a:r>
            <a:r>
              <a:rPr kumimoji="1" lang="en-US" altLang="ja-JP" sz="1600" dirty="0">
                <a:latin typeface="BIZ UDゴシック" panose="020B0400000000000000" pitchFamily="49" charset="-128"/>
                <a:ea typeface="BIZ UDゴシック" panose="020B0400000000000000" pitchFamily="49" charset="-128"/>
              </a:rPr>
              <a:t>4 </a:t>
            </a:r>
            <a:r>
              <a:rPr kumimoji="1" lang="ja-JP" altLang="en-US" sz="1600" dirty="0">
                <a:latin typeface="BIZ UDゴシック" panose="020B0400000000000000" pitchFamily="49" charset="-128"/>
                <a:ea typeface="BIZ UDゴシック" panose="020B0400000000000000" pitchFamily="49" charset="-128"/>
              </a:rPr>
              <a:t>年度の期間において、「ごみ屋敷」事案を認知している市区町村は、全市区町村のうち </a:t>
            </a:r>
            <a:r>
              <a:rPr kumimoji="1" lang="en-US" altLang="ja-JP" sz="1600" dirty="0">
                <a:latin typeface="BIZ UDゴシック" panose="020B0400000000000000" pitchFamily="49" charset="-128"/>
                <a:ea typeface="BIZ UDゴシック" panose="020B0400000000000000" pitchFamily="49" charset="-128"/>
              </a:rPr>
              <a:t>38.0%</a:t>
            </a:r>
            <a:r>
              <a:rPr kumimoji="1" lang="ja-JP" altLang="en-US" sz="1600" dirty="0">
                <a:latin typeface="BIZ UDゴシック" panose="020B0400000000000000" pitchFamily="49" charset="-128"/>
                <a:ea typeface="BIZ UDゴシック" panose="020B0400000000000000" pitchFamily="49" charset="-128"/>
              </a:rPr>
              <a:t>であり、認知事案件数は</a:t>
            </a:r>
            <a:r>
              <a:rPr kumimoji="1" lang="en-US" altLang="ja-JP" sz="1600" dirty="0">
                <a:latin typeface="BIZ UDゴシック" panose="020B0400000000000000" pitchFamily="49" charset="-128"/>
                <a:ea typeface="BIZ UDゴシック" panose="020B0400000000000000" pitchFamily="49" charset="-128"/>
              </a:rPr>
              <a:t>5,224</a:t>
            </a:r>
            <a:r>
              <a:rPr kumimoji="1" lang="ja-JP" altLang="en-US" sz="1600" dirty="0">
                <a:latin typeface="BIZ UDゴシック" panose="020B0400000000000000" pitchFamily="49" charset="-128"/>
                <a:ea typeface="BIZ UDゴシック" panose="020B0400000000000000" pitchFamily="49" charset="-128"/>
              </a:rPr>
              <a:t>件に及んでいる。</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r>
              <a:rPr kumimoji="1" lang="ja-JP" altLang="en-US" sz="1600" dirty="0">
                <a:latin typeface="BIZ UDゴシック" panose="020B0400000000000000" pitchFamily="49" charset="-128"/>
                <a:ea typeface="BIZ UDゴシック" panose="020B0400000000000000" pitchFamily="49" charset="-128"/>
              </a:rPr>
              <a:t>● 「ごみ屋敷」事案に直接対応する法律や国の制度はなく、市区町村は対応に苦慮しており、市区町村からは国の支援を期待する意見も聴かれるため、「ごみ屋敷」事案の実態や、国及び市区町村の対応状況、課題等を明らかにするとともに、「ごみ屋敷」事案の解消及び周辺生活環境の改善の促進に向け、関係行政の改善に資することを目的として調査を実施した。</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r>
              <a:rPr kumimoji="1" lang="ja-JP" altLang="en-US" sz="1600" dirty="0">
                <a:latin typeface="BIZ UDゴシック" panose="020B0400000000000000" pitchFamily="49" charset="-128"/>
                <a:ea typeface="BIZ UDゴシック" panose="020B0400000000000000" pitchFamily="49" charset="-128"/>
              </a:rPr>
              <a:t>● 調査対象市区では、深刻かつ複雑な「ごみ屋敷」事案に対し、法令等に基づき規制や指導等を行う環境担当部局等や、居住者への福祉的支援等を行う福祉担当部局等が、市区独自の制度・事業のほか、関連する国や関係機関の制度・事業を利用し、対応をしている状況がみられたものの、当該制度・事業を所管する省庁においては、「ごみ屋敷」対策に特化した対応例の提示などの具体的な支援・取組を行っていない。</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r>
              <a:rPr kumimoji="1" lang="ja-JP" altLang="en-US" sz="1600" dirty="0">
                <a:latin typeface="BIZ UDゴシック" panose="020B0400000000000000" pitchFamily="49" charset="-128"/>
                <a:ea typeface="BIZ UDゴシック" panose="020B0400000000000000" pitchFamily="49" charset="-128"/>
              </a:rPr>
              <a:t>● 関係省庁は、「ごみ屋敷」状態の解消とともに、その解消を通じて、良好な生活環境の確保や、困難を抱える居住者への確実な支援を図るため、その対応に苦慮している市区町村を支援する観点から、部局横断的な対応が必要である。「ごみ屋敷」事案による周辺地域の生活環境や公衆衛生の悪化の解消を図る観点から環境省、「ごみ屋敷」事案の要因となる居住者が抱える生活上の課題解消を図る観点から厚生労働省、このほか、総務省（消防庁）及び国土交通省は、連携して、市区町村に対し国の制度・事業、事例や情報を提供する必要がある。</a:t>
            </a:r>
            <a:endParaRPr kumimoji="1" lang="en-US" altLang="ja-JP" sz="16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4130406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p:nvPr>
        </p:nvSpPr>
        <p:spPr/>
        <p:txBody>
          <a:bodyPr>
            <a:normAutofit/>
          </a:bodyPr>
          <a:lstStyle/>
          <a:p>
            <a:r>
              <a:rPr lang="ja-JP" altLang="en-US" dirty="0">
                <a:latin typeface="BIZ UDゴシック" panose="020B0400000000000000" pitchFamily="49" charset="-128"/>
                <a:ea typeface="BIZ UDゴシック" panose="020B0400000000000000" pitchFamily="49" charset="-128"/>
              </a:rPr>
              <a:t>生活環境</a:t>
            </a:r>
            <a:r>
              <a:rPr kumimoji="1" lang="ja-JP" altLang="en-US" dirty="0"/>
              <a:t>の動向</a:t>
            </a:r>
          </a:p>
        </p:txBody>
      </p:sp>
      <p:sp>
        <p:nvSpPr>
          <p:cNvPr id="1144" name="スライド番号プレースホルダー 7"/>
          <p:cNvSpPr>
            <a:spLocks noGrp="1"/>
          </p:cNvSpPr>
          <p:nvPr>
            <p:ph type="sldNum" sz="quarter" idx="12"/>
          </p:nvPr>
        </p:nvSpPr>
        <p:spPr/>
        <p:txBody>
          <a:bodyPr/>
          <a:lstStyle/>
          <a:p>
            <a:fld id="{D202284B-640B-4309-93AF-8A2CB42E03EB}" type="slidenum">
              <a:rPr kumimoji="1" lang="ja-JP" altLang="en-US" smtClean="0"/>
              <a:t>7</a:t>
            </a:fld>
            <a:endParaRPr kumimoji="1" lang="ja-JP" altLang="en-US" dirty="0"/>
          </a:p>
        </p:txBody>
      </p:sp>
      <p:sp>
        <p:nvSpPr>
          <p:cNvPr id="5" name="テキスト ボックス 11">
            <a:extLst>
              <a:ext uri="{FF2B5EF4-FFF2-40B4-BE49-F238E27FC236}">
                <a16:creationId xmlns:a16="http://schemas.microsoft.com/office/drawing/2014/main" id="{88C98EFB-15EF-3701-8862-04001B03E881}"/>
              </a:ext>
            </a:extLst>
          </p:cNvPr>
          <p:cNvSpPr txBox="1"/>
          <p:nvPr/>
        </p:nvSpPr>
        <p:spPr>
          <a:xfrm>
            <a:off x="277906" y="4347661"/>
            <a:ext cx="1479176" cy="2009510"/>
          </a:xfrm>
          <a:prstGeom prst="rect">
            <a:avLst/>
          </a:prstGeom>
          <a:solidFill>
            <a:srgbClr val="C1EDEB"/>
          </a:solidFill>
        </p:spPr>
        <p:txBody>
          <a:bodyPr wrap="square" rtlCol="0" anchor="ctr" anchorCtr="0">
            <a:noAutofit/>
          </a:bodyPr>
          <a:lstStyle/>
          <a:p>
            <a:pPr algn="ctr"/>
            <a:r>
              <a:rPr kumimoji="1" lang="ja-JP" altLang="en-US" sz="2000" dirty="0">
                <a:latin typeface="BIZ UDゴシック" panose="020B0400000000000000" pitchFamily="49" charset="-128"/>
                <a:ea typeface="BIZ UDゴシック" panose="020B0400000000000000" pitchFamily="49" charset="-128"/>
              </a:rPr>
              <a:t>東京都</a:t>
            </a:r>
          </a:p>
        </p:txBody>
      </p:sp>
      <p:sp>
        <p:nvSpPr>
          <p:cNvPr id="6" name="テキスト ボックス 11">
            <a:extLst>
              <a:ext uri="{FF2B5EF4-FFF2-40B4-BE49-F238E27FC236}">
                <a16:creationId xmlns:a16="http://schemas.microsoft.com/office/drawing/2014/main" id="{CC40F1AC-8CF6-E7B2-AD28-7BEFF926F312}"/>
              </a:ext>
            </a:extLst>
          </p:cNvPr>
          <p:cNvSpPr txBox="1"/>
          <p:nvPr/>
        </p:nvSpPr>
        <p:spPr>
          <a:xfrm>
            <a:off x="277906" y="1061916"/>
            <a:ext cx="1479176" cy="2682786"/>
          </a:xfrm>
          <a:prstGeom prst="rect">
            <a:avLst/>
          </a:prstGeom>
          <a:solidFill>
            <a:srgbClr val="C1EDEB"/>
          </a:solidFill>
        </p:spPr>
        <p:txBody>
          <a:bodyPr wrap="square" rtlCol="0" anchor="ctr" anchorCtr="0">
            <a:noAutofit/>
          </a:bodyPr>
          <a:lstStyle/>
          <a:p>
            <a:pPr algn="ctr"/>
            <a:r>
              <a:rPr kumimoji="1" lang="ja-JP" altLang="en-US" sz="2000" dirty="0">
                <a:latin typeface="BIZ UDゴシック" panose="020B0400000000000000" pitchFamily="49" charset="-128"/>
                <a:ea typeface="BIZ UDゴシック" panose="020B0400000000000000" pitchFamily="49" charset="-128"/>
              </a:rPr>
              <a:t>国</a:t>
            </a:r>
          </a:p>
        </p:txBody>
      </p:sp>
      <p:sp>
        <p:nvSpPr>
          <p:cNvPr id="8" name="テキスト ボックス 12">
            <a:extLst>
              <a:ext uri="{FF2B5EF4-FFF2-40B4-BE49-F238E27FC236}">
                <a16:creationId xmlns:a16="http://schemas.microsoft.com/office/drawing/2014/main" id="{FD508584-DFFA-A98C-D487-58AE62D76A03}"/>
              </a:ext>
            </a:extLst>
          </p:cNvPr>
          <p:cNvSpPr txBox="1"/>
          <p:nvPr/>
        </p:nvSpPr>
        <p:spPr>
          <a:xfrm>
            <a:off x="2038182" y="4347661"/>
            <a:ext cx="9804194" cy="1944122"/>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600" dirty="0">
                <a:latin typeface="BIZ UDゴシック" panose="020B0400000000000000" pitchFamily="49" charset="-128"/>
                <a:ea typeface="BIZ UDゴシック" panose="020B0400000000000000" pitchFamily="49" charset="-128"/>
              </a:rPr>
              <a:t>令和５年３月に効果的な空き家対策が都内全域で着実に展開されるよう、中長期的な視点からの都の空き家対策の考え方や具体的な取組の方針を示した、「東京における空き家施策実施方針」を策定。</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r>
              <a:rPr kumimoji="1" lang="en-US" altLang="ja-JP"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空き家施策における３つの視点</a:t>
            </a:r>
            <a:r>
              <a:rPr kumimoji="1" lang="en-US" altLang="ja-JP" sz="1600" dirty="0">
                <a:latin typeface="BIZ UDゴシック" panose="020B0400000000000000" pitchFamily="49" charset="-128"/>
                <a:ea typeface="BIZ UDゴシック" panose="020B0400000000000000" pitchFamily="49" charset="-128"/>
              </a:rPr>
              <a:t>】</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 既存住宅市場での流通促進</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r>
              <a:rPr kumimoji="1" lang="ja-JP" altLang="en-US" sz="1600" dirty="0">
                <a:latin typeface="BIZ UDゴシック" panose="020B0400000000000000" pitchFamily="49" charset="-128"/>
                <a:ea typeface="BIZ UDゴシック" panose="020B0400000000000000" pitchFamily="49" charset="-128"/>
              </a:rPr>
              <a:t>● 地域資源としての空き家の利活用</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r>
              <a:rPr kumimoji="1" lang="ja-JP" altLang="en-US" sz="1600" dirty="0">
                <a:latin typeface="BIZ UDゴシック" panose="020B0400000000000000" pitchFamily="49" charset="-128"/>
                <a:ea typeface="BIZ UDゴシック" panose="020B0400000000000000" pitchFamily="49" charset="-128"/>
              </a:rPr>
              <a:t>● 利活用見込みがない空き家の除却等</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endParaRPr kumimoji="1" lang="en-US" altLang="ja-JP" sz="1600" dirty="0">
              <a:latin typeface="BIZ UDゴシック" panose="020B0400000000000000" pitchFamily="49" charset="-128"/>
              <a:ea typeface="BIZ UDゴシック" panose="020B0400000000000000" pitchFamily="49" charset="-128"/>
            </a:endParaRPr>
          </a:p>
        </p:txBody>
      </p:sp>
      <p:sp>
        <p:nvSpPr>
          <p:cNvPr id="9" name="テキスト ボックス 12">
            <a:extLst>
              <a:ext uri="{FF2B5EF4-FFF2-40B4-BE49-F238E27FC236}">
                <a16:creationId xmlns:a16="http://schemas.microsoft.com/office/drawing/2014/main" id="{731BD5C4-C8F5-46B2-BE90-5D05B5474EA1}"/>
              </a:ext>
            </a:extLst>
          </p:cNvPr>
          <p:cNvSpPr txBox="1"/>
          <p:nvPr/>
        </p:nvSpPr>
        <p:spPr>
          <a:xfrm>
            <a:off x="2038182" y="1061916"/>
            <a:ext cx="9804194" cy="2682786"/>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600" dirty="0">
                <a:latin typeface="BIZ UDゴシック" panose="020B0400000000000000" pitchFamily="49" charset="-128"/>
                <a:ea typeface="BIZ UDゴシック" panose="020B0400000000000000" pitchFamily="49" charset="-128"/>
              </a:rPr>
              <a:t>令和５年１２月に「空家等対策の推進に関する特別措置法」を改正。</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r>
              <a:rPr kumimoji="1" lang="en-US" altLang="ja-JP"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主な改正概要</a:t>
            </a:r>
            <a:r>
              <a:rPr kumimoji="1" lang="en-US" altLang="ja-JP" sz="1600" dirty="0">
                <a:latin typeface="BIZ UDゴシック" panose="020B0400000000000000" pitchFamily="49" charset="-128"/>
                <a:ea typeface="BIZ UDゴシック" panose="020B0400000000000000" pitchFamily="49" charset="-128"/>
              </a:rPr>
              <a:t>】</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 市区町村は、中心市街地や地域再生拠点等の区域のうち、空家の分布や活用の状況等からみて、空家の活用が必要と認める区域を、「空家等活用促進区域」として区域内の空家の活用指針とともに「空家等対策計画」に定め、規制の合理化等の措置を講じることができる。区域内では、活用指針に合った空家活用を市区町村長から所有者に要請することが可能</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r>
              <a:rPr kumimoji="1" lang="ja-JP" altLang="en-US" sz="1600" dirty="0">
                <a:latin typeface="BIZ UDゴシック" panose="020B0400000000000000" pitchFamily="49" charset="-128"/>
                <a:ea typeface="BIZ UDゴシック" panose="020B0400000000000000" pitchFamily="49" charset="-128"/>
              </a:rPr>
              <a:t>● 空家等活用促進区域内では、接道規制及び用途規制の合理化等の措置を講じることができる。</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r>
              <a:rPr kumimoji="1" lang="ja-JP" altLang="en-US" sz="1600" dirty="0">
                <a:latin typeface="BIZ UDゴシック" panose="020B0400000000000000" pitchFamily="49" charset="-128"/>
                <a:ea typeface="BIZ UDゴシック" panose="020B0400000000000000" pitchFamily="49" charset="-128"/>
              </a:rPr>
              <a:t>● 所有者に代わって建物管理を行う「管理不全建物管理人」の選任を市区町村が裁判所に請求可能</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r>
              <a:rPr kumimoji="1" lang="ja-JP" altLang="en-US" sz="1600" dirty="0">
                <a:latin typeface="BIZ UDゴシック" panose="020B0400000000000000" pitchFamily="49" charset="-128"/>
                <a:ea typeface="BIZ UDゴシック" panose="020B0400000000000000" pitchFamily="49" charset="-128"/>
              </a:rPr>
              <a:t>● 市区町村長に、特定空家の所有者に対する報告徴収権を付与し、特定空家への勧告・命令等をより円滑に行うことが可能となる。</a:t>
            </a:r>
            <a:endParaRPr kumimoji="1" lang="en-US" altLang="ja-JP" sz="16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411989639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PT_UD">
      <a:majorFont>
        <a:latin typeface="BIZ UDPゴシック"/>
        <a:ea typeface="BIZ UDPゴシック"/>
        <a:cs typeface=""/>
      </a:majorFont>
      <a:minorFont>
        <a:latin typeface="BIZ UDPゴシック"/>
        <a:ea typeface="BIZ UDP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txDef>
      <a:spPr>
        <a:noFill/>
        <a:ln>
          <a:solidFill>
            <a:schemeClr val="tx1">
              <a:lumMod val="85000"/>
              <a:lumOff val="15000"/>
            </a:schemeClr>
          </a:solidFill>
          <a:prstDash val="sysDot"/>
        </a:ln>
      </a:spPr>
      <a:bodyPr wrap="square" rtlCol="0">
        <a:spAutoFit/>
      </a:bodyPr>
      <a:lstStyle>
        <a:defPPr algn="l">
          <a:spcBef>
            <a:spcPts val="200"/>
          </a:spcBef>
          <a:defRPr kumimoji="1" sz="1600" dirty="0" smtClean="0">
            <a:latin typeface="BIZ UDゴシック" panose="020B0400000000000000" pitchFamily="49" charset="-128"/>
            <a:ea typeface="BIZ UDゴシック" panose="020B0400000000000000" pitchFamily="49"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 2013 - 2022</Template>
  <TotalTime>5007</TotalTime>
  <Words>1215</Words>
  <Application>Microsoft Office PowerPoint</Application>
  <PresentationFormat>ワイド画面</PresentationFormat>
  <Paragraphs>54</Paragraphs>
  <Slides>8</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8</vt:i4>
      </vt:variant>
    </vt:vector>
  </HeadingPairs>
  <TitlesOfParts>
    <vt:vector size="13" baseType="lpstr">
      <vt:lpstr>BIZ UDPゴシック</vt:lpstr>
      <vt:lpstr>BIZ UDゴシック</vt:lpstr>
      <vt:lpstr>游ゴシック</vt:lpstr>
      <vt:lpstr>Arial</vt:lpstr>
      <vt:lpstr>Office テーマ</vt:lpstr>
      <vt:lpstr>国、東京都などの動向</vt:lpstr>
      <vt:lpstr>公害対策</vt:lpstr>
      <vt:lpstr>公害対策の動向</vt:lpstr>
      <vt:lpstr>環境美化</vt:lpstr>
      <vt:lpstr>環境美化の動向</vt:lpstr>
      <vt:lpstr>安全で衛生的な生活環境</vt:lpstr>
      <vt:lpstr>生活環境の動向</vt:lpstr>
      <vt:lpstr>生活環境の動向</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中尾 理恵子</dc:creator>
  <cp:lastModifiedBy>黒田　宗範</cp:lastModifiedBy>
  <cp:revision>326</cp:revision>
  <cp:lastPrinted>2023-06-08T02:55:32Z</cp:lastPrinted>
  <dcterms:created xsi:type="dcterms:W3CDTF">2023-06-08T00:51:24Z</dcterms:created>
  <dcterms:modified xsi:type="dcterms:W3CDTF">2024-10-24T03:09:22Z</dcterms:modified>
</cp:coreProperties>
</file>