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3"/>
  </p:sldMasterIdLst>
  <p:notesMasterIdLst>
    <p:notesMasterId r:id="rId13"/>
  </p:notesMasterIdLst>
  <p:handoutMasterIdLst>
    <p:handoutMasterId r:id="rId14"/>
  </p:handoutMasterIdLst>
  <p:sldIdLst>
    <p:sldId id="258" r:id="rId4"/>
    <p:sldId id="277" r:id="rId5"/>
    <p:sldId id="275" r:id="rId6"/>
    <p:sldId id="260" r:id="rId7"/>
    <p:sldId id="263" r:id="rId8"/>
    <p:sldId id="278" r:id="rId9"/>
    <p:sldId id="280" r:id="rId10"/>
    <p:sldId id="281" r:id="rId11"/>
    <p:sldId id="279" r:id="rId12"/>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EDEB"/>
    <a:srgbClr val="E5F7F6"/>
    <a:srgbClr val="2FA39D"/>
    <a:srgbClr val="37BF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65D2EB-428B-4ECD-8A2E-656EBB9D4DE5}" v="2" dt="2024-10-04T06:30:25.0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99"/>
    <p:restoredTop sz="94660"/>
  </p:normalViewPr>
  <p:slideViewPr>
    <p:cSldViewPr snapToGrid="0">
      <p:cViewPr varScale="1">
        <p:scale>
          <a:sx n="110" d="100"/>
          <a:sy n="110" d="100"/>
        </p:scale>
        <p:origin x="858" y="114"/>
      </p:cViewPr>
      <p:guideLst/>
    </p:cSldViewPr>
  </p:slideViewPr>
  <p:notesTextViewPr>
    <p:cViewPr>
      <p:scale>
        <a:sx n="1" d="1"/>
        <a:sy n="1" d="1"/>
      </p:scale>
      <p:origin x="0" y="0"/>
    </p:cViewPr>
  </p:notesTextViewPr>
  <p:notesViewPr>
    <p:cSldViewPr snapToGrid="0">
      <p:cViewPr varScale="1">
        <p:scale>
          <a:sx n="75" d="100"/>
          <a:sy n="75" d="100"/>
        </p:scale>
        <p:origin x="4020"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4EA46D29-010B-DA3D-D52A-20933927320E}"/>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2673CA90-0724-4BF8-86E7-1F952CA688DC}" type="slidenum">
              <a:rPr kumimoji="1" lang="ja-JP" altLang="en-US" smtClean="0"/>
              <a:t>‹#›</a:t>
            </a:fld>
            <a:endParaRPr kumimoji="1" lang="ja-JP" altLang="en-US"/>
          </a:p>
        </p:txBody>
      </p:sp>
    </p:spTree>
    <p:extLst>
      <p:ext uri="{BB962C8B-B14F-4D97-AF65-F5344CB8AC3E}">
        <p14:creationId xmlns:p14="http://schemas.microsoft.com/office/powerpoint/2010/main" val="2048907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1"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1102"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486F557-10AF-4BD2-B40A-CD54E66ABFE3}" type="datetimeFigureOut">
              <a:rPr kumimoji="1" lang="ja-JP" altLang="en-US" smtClean="0"/>
              <a:t>2025/1/7</a:t>
            </a:fld>
            <a:endParaRPr kumimoji="1" lang="ja-JP" altLang="en-US"/>
          </a:p>
        </p:txBody>
      </p:sp>
      <p:sp>
        <p:nvSpPr>
          <p:cNvPr id="1103"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4"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5"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1106"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A65247E-E11C-4259-B9C1-17C1E82EE823}" type="slidenum">
              <a:rPr kumimoji="1" lang="ja-JP" altLang="en-US" smtClean="0"/>
              <a:t>‹#›</a:t>
            </a:fld>
            <a:endParaRPr kumimoji="1" lang="ja-JP" altLang="en-US"/>
          </a:p>
        </p:txBody>
      </p:sp>
    </p:spTree>
    <p:extLst>
      <p:ext uri="{BB962C8B-B14F-4D97-AF65-F5344CB8AC3E}">
        <p14:creationId xmlns:p14="http://schemas.microsoft.com/office/powerpoint/2010/main" val="40223015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1CA7BEC6-BEBA-499E-9B4D-9CC0B4B57578}" type="datetime1">
              <a:rPr kumimoji="1" lang="ja-JP" altLang="en-US" smtClean="0"/>
              <a:t>2025/1/7</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47992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9" name="Title 1"/>
          <p:cNvSpPr>
            <a:spLocks noGrp="1"/>
          </p:cNvSpPr>
          <p:nvPr>
            <p:ph type="title"/>
          </p:nvPr>
        </p:nvSpPr>
        <p:spPr/>
        <p:txBody>
          <a:bodyPr/>
          <a:lstStyle/>
          <a:p>
            <a:r>
              <a:rPr lang="ja-JP" altLang="en-US"/>
              <a:t>マスター タイトルの書式設定</a:t>
            </a:r>
            <a:endParaRPr lang="en-US" dirty="0"/>
          </a:p>
        </p:txBody>
      </p:sp>
      <p:sp>
        <p:nvSpPr>
          <p:cNvPr id="1090"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1" name="Date Placeholder 3"/>
          <p:cNvSpPr>
            <a:spLocks noGrp="1"/>
          </p:cNvSpPr>
          <p:nvPr>
            <p:ph type="dt" sz="half" idx="10"/>
          </p:nvPr>
        </p:nvSpPr>
        <p:spPr/>
        <p:txBody>
          <a:bodyPr/>
          <a:lstStyle/>
          <a:p>
            <a:fld id="{7FB4437E-04AF-4807-B5FF-3016BF3A68C8}" type="datetime1">
              <a:rPr kumimoji="1" lang="ja-JP" altLang="en-US" smtClean="0"/>
              <a:t>2025/1/7</a:t>
            </a:fld>
            <a:endParaRPr kumimoji="1" lang="ja-JP" altLang="en-US"/>
          </a:p>
        </p:txBody>
      </p:sp>
      <p:sp>
        <p:nvSpPr>
          <p:cNvPr id="1092" name="Footer Placeholder 4"/>
          <p:cNvSpPr>
            <a:spLocks noGrp="1"/>
          </p:cNvSpPr>
          <p:nvPr>
            <p:ph type="ftr" sz="quarter" idx="11"/>
          </p:nvPr>
        </p:nvSpPr>
        <p:spPr/>
        <p:txBody>
          <a:bodyPr/>
          <a:lstStyle/>
          <a:p>
            <a:endParaRPr kumimoji="1" lang="ja-JP" altLang="en-US"/>
          </a:p>
        </p:txBody>
      </p:sp>
      <p:sp>
        <p:nvSpPr>
          <p:cNvPr id="1093"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36270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5"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1096" name="Vertical Text Placeholder 2"/>
          <p:cNvSpPr>
            <a:spLocks noGrp="1"/>
          </p:cNvSpPr>
          <p:nvPr>
            <p:ph type="body" orient="vert" idx="1"/>
          </p:nvPr>
        </p:nvSpPr>
        <p:spPr>
          <a:xfrm>
            <a:off x="838201"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7" name="Date Placeholder 3"/>
          <p:cNvSpPr>
            <a:spLocks noGrp="1"/>
          </p:cNvSpPr>
          <p:nvPr>
            <p:ph type="dt" sz="half" idx="10"/>
          </p:nvPr>
        </p:nvSpPr>
        <p:spPr/>
        <p:txBody>
          <a:bodyPr/>
          <a:lstStyle/>
          <a:p>
            <a:fld id="{11E55517-5D3C-4A1B-883D-DD1B13FEB88C}" type="datetime1">
              <a:rPr kumimoji="1" lang="ja-JP" altLang="en-US" smtClean="0"/>
              <a:t>2025/1/7</a:t>
            </a:fld>
            <a:endParaRPr kumimoji="1" lang="ja-JP" altLang="en-US"/>
          </a:p>
        </p:txBody>
      </p:sp>
      <p:sp>
        <p:nvSpPr>
          <p:cNvPr id="1098" name="Footer Placeholder 4"/>
          <p:cNvSpPr>
            <a:spLocks noGrp="1"/>
          </p:cNvSpPr>
          <p:nvPr>
            <p:ph type="ftr" sz="quarter" idx="11"/>
          </p:nvPr>
        </p:nvSpPr>
        <p:spPr/>
        <p:txBody>
          <a:bodyPr/>
          <a:lstStyle/>
          <a:p>
            <a:endParaRPr kumimoji="1" lang="ja-JP" altLang="en-US"/>
          </a:p>
        </p:txBody>
      </p:sp>
      <p:sp>
        <p:nvSpPr>
          <p:cNvPr id="1099"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4523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BC5CBFAB-153A-4D44-9372-6B768F74BD7C}" type="datetime1">
              <a:rPr kumimoji="1" lang="ja-JP" altLang="en-US" smtClean="0"/>
              <a:t>2025/1/7</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2383048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831851" y="1709740"/>
            <a:ext cx="105156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A72A5B20-8F5A-4505-A4F1-966D2386773F}" type="datetime1">
              <a:rPr kumimoji="1" lang="ja-JP" altLang="en-US" smtClean="0"/>
              <a:t>2025/1/7</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05290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98346435-8BED-4D5B-8424-BDE710D18D6A}" type="datetime1">
              <a:rPr kumimoji="1" lang="ja-JP" altLang="en-US" smtClean="0"/>
              <a:t>2025/1/7</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4963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65FD4D74-06E0-4480-9750-976D3323990F}" type="datetime1">
              <a:rPr kumimoji="1" lang="ja-JP" altLang="en-US" smtClean="0"/>
              <a:t>2025/1/7</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929756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cxnSp>
        <p:nvCxnSpPr>
          <p:cNvPr id="1069" name="直線コネクタ 5"/>
          <p:cNvCxnSpPr>
            <a:cxnSpLocks/>
          </p:cNvCxnSpPr>
          <p:nvPr userDrawn="1"/>
        </p:nvCxnSpPr>
        <p:spPr>
          <a:xfrm>
            <a:off x="0" y="795528"/>
            <a:ext cx="12192000" cy="0"/>
          </a:xfrm>
          <a:prstGeom prst="line">
            <a:avLst/>
          </a:prstGeom>
          <a:ln w="38100">
            <a:solidFill>
              <a:srgbClr val="37BFB9"/>
            </a:solidFill>
          </a:ln>
        </p:spPr>
        <p:style>
          <a:lnRef idx="1">
            <a:schemeClr val="accent1"/>
          </a:lnRef>
          <a:fillRef idx="0">
            <a:schemeClr val="accent1"/>
          </a:fillRef>
          <a:effectRef idx="0">
            <a:schemeClr val="accent1"/>
          </a:effectRef>
          <a:fontRef idx="minor">
            <a:schemeClr val="tx1"/>
          </a:fontRef>
        </p:style>
      </p:cxnSp>
      <p:sp>
        <p:nvSpPr>
          <p:cNvPr id="2" name="日付プレースホルダー 1">
            <a:extLst>
              <a:ext uri="{FF2B5EF4-FFF2-40B4-BE49-F238E27FC236}">
                <a16:creationId xmlns:a16="http://schemas.microsoft.com/office/drawing/2014/main" id="{DA1A8849-325C-164E-C870-40EB4CACC68E}"/>
              </a:ext>
            </a:extLst>
          </p:cNvPr>
          <p:cNvSpPr>
            <a:spLocks noGrp="1"/>
          </p:cNvSpPr>
          <p:nvPr>
            <p:ph type="dt" sz="half" idx="10"/>
          </p:nvPr>
        </p:nvSpPr>
        <p:spPr/>
        <p:txBody>
          <a:bodyPr/>
          <a:lstStyle/>
          <a:p>
            <a:fld id="{8A3AD191-F3A8-418C-AE32-625FEA4DABF7}" type="datetime1">
              <a:rPr kumimoji="1" lang="ja-JP" altLang="en-US" smtClean="0"/>
              <a:t>2025/1/7</a:t>
            </a:fld>
            <a:endParaRPr kumimoji="1" lang="ja-JP" altLang="en-US"/>
          </a:p>
        </p:txBody>
      </p:sp>
      <p:sp>
        <p:nvSpPr>
          <p:cNvPr id="3" name="フッター プレースホルダー 2">
            <a:extLst>
              <a:ext uri="{FF2B5EF4-FFF2-40B4-BE49-F238E27FC236}">
                <a16:creationId xmlns:a16="http://schemas.microsoft.com/office/drawing/2014/main" id="{2290DA79-D500-4713-724D-98B4F297302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9C98F00-9FD8-5634-9AFF-B902746DE51B}"/>
              </a:ext>
            </a:extLst>
          </p:cNvPr>
          <p:cNvSpPr>
            <a:spLocks noGrp="1"/>
          </p:cNvSpPr>
          <p:nvPr>
            <p:ph type="sldNum" sz="quarter" idx="12"/>
          </p:nvPr>
        </p:nvSpPr>
        <p:spPr/>
        <p:txBody>
          <a:body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352102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1" name="Date Placeholder 1"/>
          <p:cNvSpPr>
            <a:spLocks noGrp="1"/>
          </p:cNvSpPr>
          <p:nvPr>
            <p:ph type="dt" sz="half" idx="10"/>
          </p:nvPr>
        </p:nvSpPr>
        <p:spPr/>
        <p:txBody>
          <a:bodyPr/>
          <a:lstStyle/>
          <a:p>
            <a:fld id="{E4DB04E3-7FDA-4089-9B0C-1784888A0CC3}" type="datetime1">
              <a:rPr kumimoji="1" lang="ja-JP" altLang="en-US" smtClean="0"/>
              <a:t>2025/1/7</a:t>
            </a:fld>
            <a:endParaRPr kumimoji="1" lang="ja-JP" altLang="en-US"/>
          </a:p>
        </p:txBody>
      </p:sp>
      <p:sp>
        <p:nvSpPr>
          <p:cNvPr id="1072" name="Footer Placeholder 2"/>
          <p:cNvSpPr>
            <a:spLocks noGrp="1"/>
          </p:cNvSpPr>
          <p:nvPr>
            <p:ph type="ftr" sz="quarter" idx="11"/>
          </p:nvPr>
        </p:nvSpPr>
        <p:spPr/>
        <p:txBody>
          <a:bodyPr/>
          <a:lstStyle/>
          <a:p>
            <a:endParaRPr kumimoji="1" lang="ja-JP" altLang="en-US"/>
          </a:p>
        </p:txBody>
      </p:sp>
      <p:sp>
        <p:nvSpPr>
          <p:cNvPr id="1073" name="Slide Number Placeholder 3"/>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53388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5"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1076"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7"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8" name="Date Placeholder 4"/>
          <p:cNvSpPr>
            <a:spLocks noGrp="1"/>
          </p:cNvSpPr>
          <p:nvPr>
            <p:ph type="dt" sz="half" idx="10"/>
          </p:nvPr>
        </p:nvSpPr>
        <p:spPr/>
        <p:txBody>
          <a:bodyPr/>
          <a:lstStyle/>
          <a:p>
            <a:fld id="{C2809928-AFA0-456F-B19D-F77B7B63AB85}" type="datetime1">
              <a:rPr kumimoji="1" lang="ja-JP" altLang="en-US" smtClean="0"/>
              <a:t>2025/1/7</a:t>
            </a:fld>
            <a:endParaRPr kumimoji="1" lang="ja-JP" altLang="en-US"/>
          </a:p>
        </p:txBody>
      </p:sp>
      <p:sp>
        <p:nvSpPr>
          <p:cNvPr id="1079" name="Footer Placeholder 5"/>
          <p:cNvSpPr>
            <a:spLocks noGrp="1"/>
          </p:cNvSpPr>
          <p:nvPr>
            <p:ph type="ftr" sz="quarter" idx="11"/>
          </p:nvPr>
        </p:nvSpPr>
        <p:spPr/>
        <p:txBody>
          <a:bodyPr/>
          <a:lstStyle/>
          <a:p>
            <a:endParaRPr kumimoji="1" lang="ja-JP" altLang="en-US"/>
          </a:p>
        </p:txBody>
      </p:sp>
      <p:sp>
        <p:nvSpPr>
          <p:cNvPr id="1080"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62239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108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5" name="Date Placeholder 4"/>
          <p:cNvSpPr>
            <a:spLocks noGrp="1"/>
          </p:cNvSpPr>
          <p:nvPr>
            <p:ph type="dt" sz="half" idx="10"/>
          </p:nvPr>
        </p:nvSpPr>
        <p:spPr/>
        <p:txBody>
          <a:bodyPr/>
          <a:lstStyle/>
          <a:p>
            <a:fld id="{E855F55A-6512-4523-A4D0-374CE97A3E5F}" type="datetime1">
              <a:rPr kumimoji="1" lang="ja-JP" altLang="en-US" smtClean="0"/>
              <a:t>2025/1/7</a:t>
            </a:fld>
            <a:endParaRPr kumimoji="1" lang="ja-JP" altLang="en-US"/>
          </a:p>
        </p:txBody>
      </p:sp>
      <p:sp>
        <p:nvSpPr>
          <p:cNvPr id="1086" name="Footer Placeholder 5"/>
          <p:cNvSpPr>
            <a:spLocks noGrp="1"/>
          </p:cNvSpPr>
          <p:nvPr>
            <p:ph type="ftr" sz="quarter" idx="11"/>
          </p:nvPr>
        </p:nvSpPr>
        <p:spPr/>
        <p:txBody>
          <a:bodyPr/>
          <a:lstStyle/>
          <a:p>
            <a:endParaRPr kumimoji="1" lang="ja-JP" altLang="en-US"/>
          </a:p>
        </p:txBody>
      </p:sp>
      <p:sp>
        <p:nvSpPr>
          <p:cNvPr id="1087"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03495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219456" y="2"/>
            <a:ext cx="11728704" cy="795527"/>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1026"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ED01C4-A842-4087-A719-CAAAE96F871F}" type="datetime1">
              <a:rPr kumimoji="1" lang="ja-JP" altLang="en-US" smtClean="0"/>
              <a:t>2025/1/7</a:t>
            </a:fld>
            <a:endParaRPr kumimoji="1" lang="ja-JP" altLang="en-US"/>
          </a:p>
        </p:txBody>
      </p:sp>
      <p:sp>
        <p:nvSpPr>
          <p:cNvPr id="1028"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9448800" y="6492875"/>
            <a:ext cx="2743200" cy="365125"/>
          </a:xfrm>
          <a:prstGeom prst="rect">
            <a:avLst/>
          </a:prstGeom>
        </p:spPr>
        <p:txBody>
          <a:bodyPr vert="horz" lIns="91440" tIns="45720" rIns="91440" bIns="45720" rtlCol="0" anchor="ctr"/>
          <a:lstStyle>
            <a:lvl1pPr algn="r">
              <a:defRPr sz="1050">
                <a:solidFill>
                  <a:schemeClr val="tx1">
                    <a:lumMod val="85000"/>
                    <a:lumOff val="15000"/>
                  </a:schemeClr>
                </a:solidFill>
              </a:defRPr>
            </a:lvl1p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739526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国際社会、国、東京都の動向</a:t>
            </a:r>
          </a:p>
        </p:txBody>
      </p:sp>
      <p:sp>
        <p:nvSpPr>
          <p:cNvPr id="1109" name="正方形/長方形 3"/>
          <p:cNvSpPr/>
          <p:nvPr/>
        </p:nvSpPr>
        <p:spPr>
          <a:xfrm>
            <a:off x="0" y="1"/>
            <a:ext cx="12192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1" y="6428509"/>
            <a:ext cx="12191999"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36C6CC38-BC9F-BE88-4A5A-A352F671A387}"/>
              </a:ext>
            </a:extLst>
          </p:cNvPr>
          <p:cNvSpPr txBox="1"/>
          <p:nvPr/>
        </p:nvSpPr>
        <p:spPr>
          <a:xfrm>
            <a:off x="11025052" y="1120191"/>
            <a:ext cx="1036320" cy="369332"/>
          </a:xfrm>
          <a:prstGeom prst="rect">
            <a:avLst/>
          </a:prstGeom>
          <a:noFill/>
          <a:ln>
            <a:solidFill>
              <a:schemeClr val="tx1"/>
            </a:solidFill>
          </a:ln>
        </p:spPr>
        <p:txBody>
          <a:bodyPr wrap="square" rtlCol="0">
            <a:spAutoFit/>
          </a:bodyPr>
          <a:lstStyle/>
          <a:p>
            <a:pPr algn="ctr"/>
            <a:r>
              <a:rPr kumimoji="1" lang="ja-JP" altLang="en-US" dirty="0">
                <a:latin typeface="BIZ UDゴシック" panose="020B0400000000000000" pitchFamily="49" charset="-128"/>
                <a:ea typeface="BIZ UDゴシック" panose="020B0400000000000000" pitchFamily="49" charset="-128"/>
              </a:rPr>
              <a:t>資料２</a:t>
            </a:r>
            <a:endParaRPr kumimoji="1" lang="en-US" altLang="ja-JP"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34203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生物多様性</a:t>
            </a:r>
          </a:p>
        </p:txBody>
      </p:sp>
      <p:sp>
        <p:nvSpPr>
          <p:cNvPr id="1109" name="正方形/長方形 3"/>
          <p:cNvSpPr/>
          <p:nvPr/>
        </p:nvSpPr>
        <p:spPr>
          <a:xfrm>
            <a:off x="0" y="1"/>
            <a:ext cx="12191999"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1" y="6428509"/>
            <a:ext cx="12191999"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21512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fontScale="90000"/>
          </a:bodyPr>
          <a:lstStyle/>
          <a:p>
            <a:r>
              <a:rPr kumimoji="1" lang="en-US" altLang="ja-JP" dirty="0"/>
              <a:t>COP15 </a:t>
            </a:r>
            <a:r>
              <a:rPr kumimoji="1" lang="ja-JP" altLang="en-US" dirty="0"/>
              <a:t>昆明・モントリオール生物多様性枠組（</a:t>
            </a:r>
            <a:r>
              <a:rPr kumimoji="1" lang="en-US" altLang="ja-JP" dirty="0"/>
              <a:t>2022</a:t>
            </a:r>
            <a:r>
              <a:rPr kumimoji="1" lang="ja-JP" altLang="en-US" dirty="0"/>
              <a:t>年</a:t>
            </a:r>
            <a:r>
              <a:rPr kumimoji="1" lang="en-US" altLang="ja-JP" dirty="0"/>
              <a:t>12</a:t>
            </a:r>
            <a:r>
              <a:rPr kumimoji="1" lang="ja-JP" altLang="en-US" dirty="0"/>
              <a:t>月）</a:t>
            </a:r>
          </a:p>
        </p:txBody>
      </p:sp>
      <p:sp>
        <p:nvSpPr>
          <p:cNvPr id="1137" name="テキスト ボックス 10"/>
          <p:cNvSpPr txBox="1"/>
          <p:nvPr/>
        </p:nvSpPr>
        <p:spPr>
          <a:xfrm>
            <a:off x="7982863" y="6335902"/>
            <a:ext cx="4209137" cy="230832"/>
          </a:xfrm>
          <a:prstGeom prst="rect">
            <a:avLst/>
          </a:prstGeom>
          <a:noFill/>
        </p:spPr>
        <p:txBody>
          <a:bodyPr wrap="square" rtlCol="0">
            <a:spAutoFit/>
          </a:bodyPr>
          <a:lstStyle/>
          <a:p>
            <a:pPr algn="r"/>
            <a:r>
              <a:rPr kumimoji="1" lang="ja-JP" altLang="en-US" sz="900" dirty="0"/>
              <a:t>環境省公表資料より引用</a:t>
            </a:r>
          </a:p>
        </p:txBody>
      </p:sp>
      <p:pic>
        <p:nvPicPr>
          <p:cNvPr id="9" name="図 8">
            <a:extLst>
              <a:ext uri="{FF2B5EF4-FFF2-40B4-BE49-F238E27FC236}">
                <a16:creationId xmlns:a16="http://schemas.microsoft.com/office/drawing/2014/main" id="{A11E3384-49EB-8BB9-DD16-29D39A97E8BE}"/>
              </a:ext>
            </a:extLst>
          </p:cNvPr>
          <p:cNvPicPr>
            <a:picLocks noChangeAspect="1"/>
          </p:cNvPicPr>
          <p:nvPr/>
        </p:nvPicPr>
        <p:blipFill>
          <a:blip r:embed="rId2"/>
          <a:stretch>
            <a:fillRect/>
          </a:stretch>
        </p:blipFill>
        <p:spPr>
          <a:xfrm>
            <a:off x="2034988" y="1223342"/>
            <a:ext cx="8095130" cy="5540393"/>
          </a:xfrm>
          <a:prstGeom prst="rect">
            <a:avLst/>
          </a:prstGeom>
          <a:ln w="12700">
            <a:solidFill>
              <a:schemeClr val="tx1"/>
            </a:solidFill>
          </a:ln>
        </p:spPr>
      </p:pic>
      <p:sp>
        <p:nvSpPr>
          <p:cNvPr id="10" name="テキスト ボックス 11">
            <a:extLst>
              <a:ext uri="{FF2B5EF4-FFF2-40B4-BE49-F238E27FC236}">
                <a16:creationId xmlns:a16="http://schemas.microsoft.com/office/drawing/2014/main" id="{9F70C9F5-9B01-F33A-2DF0-D88755A9B7BB}"/>
              </a:ext>
            </a:extLst>
          </p:cNvPr>
          <p:cNvSpPr txBox="1"/>
          <p:nvPr/>
        </p:nvSpPr>
        <p:spPr>
          <a:xfrm>
            <a:off x="2034989" y="849319"/>
            <a:ext cx="8095130" cy="317893"/>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昆明・モントリオール生物多様性枠組の構造</a:t>
            </a:r>
          </a:p>
        </p:txBody>
      </p:sp>
      <p:sp>
        <p:nvSpPr>
          <p:cNvPr id="3" name="スライド番号プレースホルダー 2">
            <a:extLst>
              <a:ext uri="{FF2B5EF4-FFF2-40B4-BE49-F238E27FC236}">
                <a16:creationId xmlns:a16="http://schemas.microsoft.com/office/drawing/2014/main" id="{45E8F6DA-2F7B-CF66-DD0B-4A1F20F28E5E}"/>
              </a:ext>
            </a:extLst>
          </p:cNvPr>
          <p:cNvSpPr>
            <a:spLocks noGrp="1"/>
          </p:cNvSpPr>
          <p:nvPr>
            <p:ph type="sldNum" sz="quarter" idx="12"/>
          </p:nvPr>
        </p:nvSpPr>
        <p:spPr/>
        <p:txBody>
          <a:bodyPr/>
          <a:lstStyle/>
          <a:p>
            <a:fld id="{D202284B-640B-4309-93AF-8A2CB42E03EB}" type="slidenum">
              <a:rPr kumimoji="1" lang="ja-JP" altLang="en-US" smtClean="0"/>
              <a:pPr/>
              <a:t>2</a:t>
            </a:fld>
            <a:endParaRPr kumimoji="1" lang="ja-JP" altLang="en-US"/>
          </a:p>
        </p:txBody>
      </p:sp>
    </p:spTree>
    <p:extLst>
      <p:ext uri="{BB962C8B-B14F-4D97-AF65-F5344CB8AC3E}">
        <p14:creationId xmlns:p14="http://schemas.microsoft.com/office/powerpoint/2010/main" val="4248291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kumimoji="1" lang="ja-JP" altLang="en-US" dirty="0">
                <a:latin typeface="BIZ UDゴシック" panose="020B0400000000000000" pitchFamily="49" charset="-128"/>
                <a:ea typeface="BIZ UDゴシック" panose="020B0400000000000000" pitchFamily="49" charset="-128"/>
              </a:rPr>
              <a:t>国の動き</a:t>
            </a:r>
          </a:p>
        </p:txBody>
      </p:sp>
      <p:sp>
        <p:nvSpPr>
          <p:cNvPr id="1137" name="テキスト ボックス 10"/>
          <p:cNvSpPr txBox="1"/>
          <p:nvPr/>
        </p:nvSpPr>
        <p:spPr>
          <a:xfrm>
            <a:off x="6988053" y="6246654"/>
            <a:ext cx="4209137" cy="246221"/>
          </a:xfrm>
          <a:prstGeom prst="rect">
            <a:avLst/>
          </a:prstGeom>
          <a:noFill/>
        </p:spPr>
        <p:txBody>
          <a:bodyPr wrap="square" rtlCol="0">
            <a:spAutoFit/>
          </a:bodyPr>
          <a:lstStyle/>
          <a:p>
            <a:pPr algn="r"/>
            <a:r>
              <a:rPr kumimoji="1" lang="ja-JP" altLang="en-US" sz="1000" dirty="0"/>
              <a:t>環境省公表資料より作成</a:t>
            </a: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403029" y="1371576"/>
            <a:ext cx="11399111" cy="412834"/>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生物多様性国家戦略２０２３</a:t>
            </a:r>
            <a:r>
              <a:rPr kumimoji="1" lang="en-US" altLang="ja-JP" sz="2400" dirty="0">
                <a:latin typeface="BIZ UDゴシック" panose="020B0400000000000000" pitchFamily="49" charset="-128"/>
                <a:ea typeface="BIZ UDゴシック" panose="020B0400000000000000" pitchFamily="49" charset="-128"/>
              </a:rPr>
              <a:t>-</a:t>
            </a:r>
            <a:r>
              <a:rPr kumimoji="1" lang="ja-JP" altLang="en-US" sz="2400" dirty="0">
                <a:latin typeface="BIZ UDゴシック" panose="020B0400000000000000" pitchFamily="49" charset="-128"/>
                <a:ea typeface="BIZ UDゴシック" panose="020B0400000000000000" pitchFamily="49" charset="-128"/>
              </a:rPr>
              <a:t>２０３０（２０２３年）</a:t>
            </a:r>
          </a:p>
        </p:txBody>
      </p:sp>
      <p:sp>
        <p:nvSpPr>
          <p:cNvPr id="2" name="テキスト ボックス 11">
            <a:extLst>
              <a:ext uri="{FF2B5EF4-FFF2-40B4-BE49-F238E27FC236}">
                <a16:creationId xmlns:a16="http://schemas.microsoft.com/office/drawing/2014/main" id="{F90C0D28-76B2-4E14-1326-A1299EE8F536}"/>
              </a:ext>
            </a:extLst>
          </p:cNvPr>
          <p:cNvSpPr txBox="1"/>
          <p:nvPr/>
        </p:nvSpPr>
        <p:spPr>
          <a:xfrm>
            <a:off x="1036726" y="3440172"/>
            <a:ext cx="10074297" cy="418178"/>
          </a:xfrm>
          <a:prstGeom prst="rect">
            <a:avLst/>
          </a:prstGeom>
          <a:solidFill>
            <a:schemeClr val="accent6">
              <a:lumMod val="20000"/>
              <a:lumOff val="80000"/>
            </a:schemeClr>
          </a:solidFill>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基本戦略１　生態系の健全性の回復</a:t>
            </a:r>
          </a:p>
        </p:txBody>
      </p:sp>
      <p:sp>
        <p:nvSpPr>
          <p:cNvPr id="9" name="テキスト ボックス 11">
            <a:extLst>
              <a:ext uri="{FF2B5EF4-FFF2-40B4-BE49-F238E27FC236}">
                <a16:creationId xmlns:a16="http://schemas.microsoft.com/office/drawing/2014/main" id="{B51316B7-BCA8-944E-F924-D9A4861A292B}"/>
              </a:ext>
            </a:extLst>
          </p:cNvPr>
          <p:cNvSpPr txBox="1"/>
          <p:nvPr/>
        </p:nvSpPr>
        <p:spPr>
          <a:xfrm>
            <a:off x="1036726" y="3954688"/>
            <a:ext cx="10074297" cy="418178"/>
          </a:xfrm>
          <a:prstGeom prst="rect">
            <a:avLst/>
          </a:prstGeom>
          <a:solidFill>
            <a:schemeClr val="accent6">
              <a:lumMod val="20000"/>
              <a:lumOff val="80000"/>
            </a:schemeClr>
          </a:solidFill>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基本戦略２　自然を活用した社会課題の解決</a:t>
            </a:r>
          </a:p>
        </p:txBody>
      </p:sp>
      <p:sp>
        <p:nvSpPr>
          <p:cNvPr id="10" name="テキスト ボックス 11">
            <a:extLst>
              <a:ext uri="{FF2B5EF4-FFF2-40B4-BE49-F238E27FC236}">
                <a16:creationId xmlns:a16="http://schemas.microsoft.com/office/drawing/2014/main" id="{4838A92D-36B4-AFCE-E4A2-EA48E95C840E}"/>
              </a:ext>
            </a:extLst>
          </p:cNvPr>
          <p:cNvSpPr txBox="1"/>
          <p:nvPr/>
        </p:nvSpPr>
        <p:spPr>
          <a:xfrm>
            <a:off x="1036726" y="4470731"/>
            <a:ext cx="10074297" cy="418177"/>
          </a:xfrm>
          <a:prstGeom prst="rect">
            <a:avLst/>
          </a:prstGeom>
          <a:solidFill>
            <a:schemeClr val="accent6">
              <a:lumMod val="20000"/>
              <a:lumOff val="80000"/>
            </a:schemeClr>
          </a:solidFill>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基本戦略３　ネイチャーポジティブ経済の実現</a:t>
            </a:r>
          </a:p>
        </p:txBody>
      </p:sp>
      <p:sp>
        <p:nvSpPr>
          <p:cNvPr id="11" name="テキスト ボックス 11">
            <a:extLst>
              <a:ext uri="{FF2B5EF4-FFF2-40B4-BE49-F238E27FC236}">
                <a16:creationId xmlns:a16="http://schemas.microsoft.com/office/drawing/2014/main" id="{72645C2F-EFFB-29B0-81B8-4BF14945A89A}"/>
              </a:ext>
            </a:extLst>
          </p:cNvPr>
          <p:cNvSpPr txBox="1"/>
          <p:nvPr/>
        </p:nvSpPr>
        <p:spPr>
          <a:xfrm>
            <a:off x="1036726" y="4986773"/>
            <a:ext cx="10074297" cy="418178"/>
          </a:xfrm>
          <a:prstGeom prst="rect">
            <a:avLst/>
          </a:prstGeom>
          <a:solidFill>
            <a:schemeClr val="accent6">
              <a:lumMod val="20000"/>
              <a:lumOff val="80000"/>
            </a:schemeClr>
          </a:solidFill>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基本戦略４　生活・消費活動における生物多様性の価値の認識と行動</a:t>
            </a:r>
          </a:p>
        </p:txBody>
      </p:sp>
      <p:sp>
        <p:nvSpPr>
          <p:cNvPr id="12" name="テキスト ボックス 11">
            <a:extLst>
              <a:ext uri="{FF2B5EF4-FFF2-40B4-BE49-F238E27FC236}">
                <a16:creationId xmlns:a16="http://schemas.microsoft.com/office/drawing/2014/main" id="{1932E61D-980E-3389-3448-3EBED238FA03}"/>
              </a:ext>
            </a:extLst>
          </p:cNvPr>
          <p:cNvSpPr txBox="1"/>
          <p:nvPr/>
        </p:nvSpPr>
        <p:spPr>
          <a:xfrm>
            <a:off x="1036726" y="5491846"/>
            <a:ext cx="10074297" cy="418178"/>
          </a:xfrm>
          <a:prstGeom prst="rect">
            <a:avLst/>
          </a:prstGeom>
          <a:solidFill>
            <a:schemeClr val="accent6">
              <a:lumMod val="20000"/>
              <a:lumOff val="80000"/>
            </a:schemeClr>
          </a:solidFill>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基本戦略５　生物多様性に係る取組を支える基盤整備と国際連携の推進</a:t>
            </a:r>
          </a:p>
        </p:txBody>
      </p:sp>
      <p:sp>
        <p:nvSpPr>
          <p:cNvPr id="13" name="四角形: 角を丸くする 12">
            <a:extLst>
              <a:ext uri="{FF2B5EF4-FFF2-40B4-BE49-F238E27FC236}">
                <a16:creationId xmlns:a16="http://schemas.microsoft.com/office/drawing/2014/main" id="{79C01A60-6502-8055-394F-46E60D87A6F8}"/>
              </a:ext>
            </a:extLst>
          </p:cNvPr>
          <p:cNvSpPr/>
          <p:nvPr/>
        </p:nvSpPr>
        <p:spPr>
          <a:xfrm>
            <a:off x="1036726" y="1982730"/>
            <a:ext cx="10074297" cy="436944"/>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ゴシック" panose="020B0400000000000000" pitchFamily="49" charset="-128"/>
                <a:ea typeface="BIZ UDゴシック" panose="020B0400000000000000" pitchFamily="49" charset="-128"/>
              </a:rPr>
              <a:t>２０５０年ビジョン「自然と共生する社会」</a:t>
            </a:r>
          </a:p>
        </p:txBody>
      </p:sp>
      <p:sp>
        <p:nvSpPr>
          <p:cNvPr id="14" name="四角形: 角を丸くする 13">
            <a:extLst>
              <a:ext uri="{FF2B5EF4-FFF2-40B4-BE49-F238E27FC236}">
                <a16:creationId xmlns:a16="http://schemas.microsoft.com/office/drawing/2014/main" id="{C47FD064-3BB8-49C4-9727-C1D9924D4B22}"/>
              </a:ext>
            </a:extLst>
          </p:cNvPr>
          <p:cNvSpPr/>
          <p:nvPr/>
        </p:nvSpPr>
        <p:spPr>
          <a:xfrm>
            <a:off x="1036726" y="2703962"/>
            <a:ext cx="10074297" cy="436944"/>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ゴシック" panose="020B0400000000000000" pitchFamily="49" charset="-128"/>
                <a:ea typeface="BIZ UDゴシック" panose="020B0400000000000000" pitchFamily="49" charset="-128"/>
              </a:rPr>
              <a:t>２０３０年に向けた目標：ネイチャーポジティブの実現</a:t>
            </a:r>
          </a:p>
        </p:txBody>
      </p:sp>
      <p:sp>
        <p:nvSpPr>
          <p:cNvPr id="3" name="スライド番号プレースホルダー 2">
            <a:extLst>
              <a:ext uri="{FF2B5EF4-FFF2-40B4-BE49-F238E27FC236}">
                <a16:creationId xmlns:a16="http://schemas.microsoft.com/office/drawing/2014/main" id="{E9E7C75A-051A-73C3-55DC-877B65419603}"/>
              </a:ext>
            </a:extLst>
          </p:cNvPr>
          <p:cNvSpPr>
            <a:spLocks noGrp="1"/>
          </p:cNvSpPr>
          <p:nvPr>
            <p:ph type="sldNum" sz="quarter" idx="12"/>
          </p:nvPr>
        </p:nvSpPr>
        <p:spPr/>
        <p:txBody>
          <a:bodyPr/>
          <a:lstStyle/>
          <a:p>
            <a:fld id="{D202284B-640B-4309-93AF-8A2CB42E03EB}" type="slidenum">
              <a:rPr kumimoji="1" lang="ja-JP" altLang="en-US" smtClean="0"/>
              <a:pPr/>
              <a:t>3</a:t>
            </a:fld>
            <a:endParaRPr kumimoji="1" lang="ja-JP" altLang="en-US"/>
          </a:p>
        </p:txBody>
      </p:sp>
    </p:spTree>
    <p:extLst>
      <p:ext uri="{BB962C8B-B14F-4D97-AF65-F5344CB8AC3E}">
        <p14:creationId xmlns:p14="http://schemas.microsoft.com/office/powerpoint/2010/main" val="24430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lang="ja-JP" altLang="en-US" dirty="0"/>
              <a:t>東京都</a:t>
            </a:r>
            <a:r>
              <a:rPr kumimoji="1" lang="ja-JP" altLang="en-US" dirty="0"/>
              <a:t>の動き</a:t>
            </a:r>
          </a:p>
        </p:txBody>
      </p:sp>
      <p:sp>
        <p:nvSpPr>
          <p:cNvPr id="3" name="テキスト ボックス 11">
            <a:extLst>
              <a:ext uri="{FF2B5EF4-FFF2-40B4-BE49-F238E27FC236}">
                <a16:creationId xmlns:a16="http://schemas.microsoft.com/office/drawing/2014/main" id="{6415E4B6-D979-9816-AF07-3FF53DA44E0C}"/>
              </a:ext>
            </a:extLst>
          </p:cNvPr>
          <p:cNvSpPr txBox="1"/>
          <p:nvPr/>
        </p:nvSpPr>
        <p:spPr>
          <a:xfrm>
            <a:off x="350874" y="1134299"/>
            <a:ext cx="11504428" cy="443696"/>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東京都生物多様性地域戦略（２０２２年）</a:t>
            </a:r>
          </a:p>
        </p:txBody>
      </p:sp>
      <p:sp>
        <p:nvSpPr>
          <p:cNvPr id="5" name="テキスト ボックス 12">
            <a:extLst>
              <a:ext uri="{FF2B5EF4-FFF2-40B4-BE49-F238E27FC236}">
                <a16:creationId xmlns:a16="http://schemas.microsoft.com/office/drawing/2014/main" id="{ECB1F246-F4D0-BC6B-630A-68B02E929842}"/>
              </a:ext>
            </a:extLst>
          </p:cNvPr>
          <p:cNvSpPr txBox="1"/>
          <p:nvPr/>
        </p:nvSpPr>
        <p:spPr>
          <a:xfrm>
            <a:off x="350874" y="2180770"/>
            <a:ext cx="11504427" cy="707886"/>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2000" dirty="0">
                <a:latin typeface="BIZ UDゴシック" panose="020B0400000000000000" pitchFamily="49" charset="-128"/>
                <a:ea typeface="BIZ UDゴシック" panose="020B0400000000000000" pitchFamily="49" charset="-128"/>
              </a:rPr>
              <a:t>自然と共生する豊かな社会を目指し、あらゆる主体が連携して生物多様性の保全と持続可能な利用を進めることにより、</a:t>
            </a:r>
            <a:r>
              <a:rPr kumimoji="1" lang="ja-JP" altLang="en-US" sz="2000" dirty="0">
                <a:solidFill>
                  <a:srgbClr val="FF0000"/>
                </a:solidFill>
                <a:latin typeface="BIZ UDゴシック" panose="020B0400000000000000" pitchFamily="49" charset="-128"/>
                <a:ea typeface="BIZ UDゴシック" panose="020B0400000000000000" pitchFamily="49" charset="-128"/>
              </a:rPr>
              <a:t>生物多様性を回復軌道に乗せる＝ネイチャーポジティブの実現</a:t>
            </a:r>
            <a:endParaRPr kumimoji="1" lang="en-US" altLang="ja-JP" sz="2000" dirty="0">
              <a:solidFill>
                <a:srgbClr val="FF0000"/>
              </a:solidFill>
              <a:latin typeface="BIZ UDゴシック" panose="020B0400000000000000" pitchFamily="49" charset="-128"/>
              <a:ea typeface="BIZ UDゴシック" panose="020B0400000000000000" pitchFamily="49" charset="-128"/>
            </a:endParaRPr>
          </a:p>
        </p:txBody>
      </p:sp>
      <p:sp>
        <p:nvSpPr>
          <p:cNvPr id="7" name="テキスト ボックス 11">
            <a:extLst>
              <a:ext uri="{FF2B5EF4-FFF2-40B4-BE49-F238E27FC236}">
                <a16:creationId xmlns:a16="http://schemas.microsoft.com/office/drawing/2014/main" id="{9926E02E-C6D7-870F-E1FF-4E3214AFF3AA}"/>
              </a:ext>
            </a:extLst>
          </p:cNvPr>
          <p:cNvSpPr txBox="1"/>
          <p:nvPr/>
        </p:nvSpPr>
        <p:spPr>
          <a:xfrm>
            <a:off x="350874" y="1708614"/>
            <a:ext cx="2243470" cy="444343"/>
          </a:xfrm>
          <a:prstGeom prst="rect">
            <a:avLst/>
          </a:prstGeom>
          <a:solidFill>
            <a:schemeClr val="accent6">
              <a:lumMod val="20000"/>
              <a:lumOff val="80000"/>
            </a:schemeClr>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２０３０年目標</a:t>
            </a:r>
          </a:p>
        </p:txBody>
      </p:sp>
      <p:sp>
        <p:nvSpPr>
          <p:cNvPr id="8" name="テキスト ボックス 11">
            <a:extLst>
              <a:ext uri="{FF2B5EF4-FFF2-40B4-BE49-F238E27FC236}">
                <a16:creationId xmlns:a16="http://schemas.microsoft.com/office/drawing/2014/main" id="{70C17AAC-1CAA-04A5-1586-808E172D3ED3}"/>
              </a:ext>
            </a:extLst>
          </p:cNvPr>
          <p:cNvSpPr txBox="1"/>
          <p:nvPr/>
        </p:nvSpPr>
        <p:spPr>
          <a:xfrm>
            <a:off x="350874" y="3458061"/>
            <a:ext cx="5581935" cy="406966"/>
          </a:xfrm>
          <a:prstGeom prst="rect">
            <a:avLst/>
          </a:prstGeom>
          <a:solidFill>
            <a:schemeClr val="accent6">
              <a:lumMod val="20000"/>
              <a:lumOff val="80000"/>
            </a:schemeClr>
          </a:solidFill>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２０３０年目標の実現に向けた３つの基本戦略</a:t>
            </a:r>
          </a:p>
        </p:txBody>
      </p:sp>
      <p:sp>
        <p:nvSpPr>
          <p:cNvPr id="9" name="テキスト ボックス 11">
            <a:extLst>
              <a:ext uri="{FF2B5EF4-FFF2-40B4-BE49-F238E27FC236}">
                <a16:creationId xmlns:a16="http://schemas.microsoft.com/office/drawing/2014/main" id="{CD2D0741-436B-6096-359B-02E576000E14}"/>
              </a:ext>
            </a:extLst>
          </p:cNvPr>
          <p:cNvSpPr txBox="1"/>
          <p:nvPr/>
        </p:nvSpPr>
        <p:spPr>
          <a:xfrm>
            <a:off x="350873" y="3925173"/>
            <a:ext cx="11504427" cy="452878"/>
          </a:xfrm>
          <a:prstGeom prst="rect">
            <a:avLst/>
          </a:prstGeom>
          <a:solidFill>
            <a:schemeClr val="accent4">
              <a:lumMod val="40000"/>
              <a:lumOff val="60000"/>
            </a:schemeClr>
          </a:solidFill>
        </p:spPr>
        <p:txBody>
          <a:bodyPr wrap="square" rtlCol="0" anchor="ctr" anchorCtr="0">
            <a:noAutofit/>
          </a:bodyPr>
          <a:lstStyle/>
          <a:p>
            <a:r>
              <a:rPr kumimoji="1" lang="en-US" altLang="ja-JP" sz="2000" dirty="0">
                <a:latin typeface="BIZ UDゴシック" panose="020B0400000000000000" pitchFamily="49" charset="-128"/>
                <a:ea typeface="BIZ UDゴシック" panose="020B0400000000000000" pitchFamily="49" charset="-128"/>
              </a:rPr>
              <a:t>Ⅰ </a:t>
            </a:r>
            <a:r>
              <a:rPr kumimoji="1" lang="ja-JP" altLang="en-US" sz="2000" dirty="0">
                <a:latin typeface="BIZ UDゴシック" panose="020B0400000000000000" pitchFamily="49" charset="-128"/>
                <a:ea typeface="BIZ UDゴシック" panose="020B0400000000000000" pitchFamily="49" charset="-128"/>
              </a:rPr>
              <a:t>生物多様性の保全と回復を進め、東京の豊かな自然を後世につなぐ</a:t>
            </a:r>
          </a:p>
        </p:txBody>
      </p:sp>
      <p:sp>
        <p:nvSpPr>
          <p:cNvPr id="11" name="テキスト ボックス 11">
            <a:extLst>
              <a:ext uri="{FF2B5EF4-FFF2-40B4-BE49-F238E27FC236}">
                <a16:creationId xmlns:a16="http://schemas.microsoft.com/office/drawing/2014/main" id="{B8073F76-4FD1-AD3C-7F92-08D2DCD321D7}"/>
              </a:ext>
            </a:extLst>
          </p:cNvPr>
          <p:cNvSpPr txBox="1"/>
          <p:nvPr/>
        </p:nvSpPr>
        <p:spPr>
          <a:xfrm>
            <a:off x="350873" y="4434433"/>
            <a:ext cx="11504426" cy="452878"/>
          </a:xfrm>
          <a:prstGeom prst="rect">
            <a:avLst/>
          </a:prstGeom>
          <a:solidFill>
            <a:schemeClr val="accent6">
              <a:lumMod val="40000"/>
              <a:lumOff val="60000"/>
            </a:schemeClr>
          </a:solidFill>
        </p:spPr>
        <p:txBody>
          <a:bodyPr wrap="square" rtlCol="0" anchor="ctr" anchorCtr="0">
            <a:noAutofit/>
          </a:bodyPr>
          <a:lstStyle/>
          <a:p>
            <a:r>
              <a:rPr kumimoji="1" lang="en-US" altLang="ja-JP" sz="2000" dirty="0">
                <a:latin typeface="BIZ UDゴシック" panose="020B0400000000000000" pitchFamily="49" charset="-128"/>
                <a:ea typeface="BIZ UDゴシック" panose="020B0400000000000000" pitchFamily="49" charset="-128"/>
              </a:rPr>
              <a:t>Ⅱ </a:t>
            </a:r>
            <a:r>
              <a:rPr kumimoji="1" lang="ja-JP" altLang="en-US" sz="2000" dirty="0">
                <a:latin typeface="BIZ UDゴシック" panose="020B0400000000000000" pitchFamily="49" charset="-128"/>
                <a:ea typeface="BIZ UDゴシック" panose="020B0400000000000000" pitchFamily="49" charset="-128"/>
              </a:rPr>
              <a:t>生物多様性の恵みを持続的に利用し、自然の機能を都民生活の向上にいかす</a:t>
            </a:r>
          </a:p>
        </p:txBody>
      </p:sp>
      <p:sp>
        <p:nvSpPr>
          <p:cNvPr id="12" name="テキスト ボックス 11">
            <a:extLst>
              <a:ext uri="{FF2B5EF4-FFF2-40B4-BE49-F238E27FC236}">
                <a16:creationId xmlns:a16="http://schemas.microsoft.com/office/drawing/2014/main" id="{0F3DC08F-3E95-EBAB-9DCD-CA2972671973}"/>
              </a:ext>
            </a:extLst>
          </p:cNvPr>
          <p:cNvSpPr txBox="1"/>
          <p:nvPr/>
        </p:nvSpPr>
        <p:spPr>
          <a:xfrm>
            <a:off x="350873" y="4937676"/>
            <a:ext cx="11504426" cy="452878"/>
          </a:xfrm>
          <a:prstGeom prst="rect">
            <a:avLst/>
          </a:prstGeom>
          <a:solidFill>
            <a:schemeClr val="accent1">
              <a:lumMod val="40000"/>
              <a:lumOff val="60000"/>
            </a:schemeClr>
          </a:solidFill>
        </p:spPr>
        <p:txBody>
          <a:bodyPr wrap="square" rtlCol="0" anchor="ctr" anchorCtr="0">
            <a:noAutofit/>
          </a:bodyPr>
          <a:lstStyle/>
          <a:p>
            <a:r>
              <a:rPr kumimoji="1" lang="en-US" altLang="ja-JP" dirty="0">
                <a:latin typeface="BIZ UDゴシック" panose="020B0400000000000000" pitchFamily="49" charset="-128"/>
                <a:ea typeface="BIZ UDゴシック" panose="020B0400000000000000" pitchFamily="49" charset="-128"/>
              </a:rPr>
              <a:t>Ⅲ </a:t>
            </a:r>
            <a:r>
              <a:rPr kumimoji="1" lang="ja-JP" altLang="en-US" dirty="0">
                <a:latin typeface="BIZ UDゴシック" panose="020B0400000000000000" pitchFamily="49" charset="-128"/>
                <a:ea typeface="BIZ UDゴシック" panose="020B0400000000000000" pitchFamily="49" charset="-128"/>
              </a:rPr>
              <a:t>生物多様性の価値を認識し、都内だけなく地球規模の課題にも対応した行動にかえる</a:t>
            </a:r>
          </a:p>
        </p:txBody>
      </p:sp>
      <p:sp>
        <p:nvSpPr>
          <p:cNvPr id="14" name="テキスト ボックス 10">
            <a:extLst>
              <a:ext uri="{FF2B5EF4-FFF2-40B4-BE49-F238E27FC236}">
                <a16:creationId xmlns:a16="http://schemas.microsoft.com/office/drawing/2014/main" id="{48B3FE91-CCBC-9903-60DA-00D4572B2011}"/>
              </a:ext>
            </a:extLst>
          </p:cNvPr>
          <p:cNvSpPr txBox="1"/>
          <p:nvPr/>
        </p:nvSpPr>
        <p:spPr>
          <a:xfrm>
            <a:off x="7646162" y="5951474"/>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2" name="スライド番号プレースホルダー 1">
            <a:extLst>
              <a:ext uri="{FF2B5EF4-FFF2-40B4-BE49-F238E27FC236}">
                <a16:creationId xmlns:a16="http://schemas.microsoft.com/office/drawing/2014/main" id="{B1AE5BB7-43A2-3788-BF85-A4CB8C4BF484}"/>
              </a:ext>
            </a:extLst>
          </p:cNvPr>
          <p:cNvSpPr>
            <a:spLocks noGrp="1"/>
          </p:cNvSpPr>
          <p:nvPr>
            <p:ph type="sldNum" sz="quarter" idx="12"/>
          </p:nvPr>
        </p:nvSpPr>
        <p:spPr/>
        <p:txBody>
          <a:bodyPr/>
          <a:lstStyle/>
          <a:p>
            <a:fld id="{D202284B-640B-4309-93AF-8A2CB42E03EB}" type="slidenum">
              <a:rPr kumimoji="1" lang="ja-JP" altLang="en-US" smtClean="0"/>
              <a:pPr/>
              <a:t>4</a:t>
            </a:fld>
            <a:endParaRPr kumimoji="1" lang="ja-JP" altLang="en-US"/>
          </a:p>
        </p:txBody>
      </p:sp>
    </p:spTree>
    <p:extLst>
      <p:ext uri="{BB962C8B-B14F-4D97-AF65-F5344CB8AC3E}">
        <p14:creationId xmlns:p14="http://schemas.microsoft.com/office/powerpoint/2010/main" val="826740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みどり</a:t>
            </a:r>
          </a:p>
        </p:txBody>
      </p:sp>
      <p:sp>
        <p:nvSpPr>
          <p:cNvPr id="1109" name="正方形/長方形 3"/>
          <p:cNvSpPr/>
          <p:nvPr/>
        </p:nvSpPr>
        <p:spPr>
          <a:xfrm>
            <a:off x="0" y="1"/>
            <a:ext cx="12192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9"/>
            <a:ext cx="12192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14103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kumimoji="1" lang="ja-JP" altLang="en-US" dirty="0">
                <a:latin typeface="BIZ UDゴシック" panose="020B0400000000000000" pitchFamily="49" charset="-128"/>
                <a:ea typeface="BIZ UDゴシック" panose="020B0400000000000000" pitchFamily="49" charset="-128"/>
              </a:rPr>
              <a:t>国の動き</a:t>
            </a:r>
          </a:p>
        </p:txBody>
      </p:sp>
      <p:sp>
        <p:nvSpPr>
          <p:cNvPr id="1137" name="テキスト ボックス 10"/>
          <p:cNvSpPr txBox="1"/>
          <p:nvPr/>
        </p:nvSpPr>
        <p:spPr>
          <a:xfrm>
            <a:off x="7660132" y="6555614"/>
            <a:ext cx="4209137" cy="230832"/>
          </a:xfrm>
          <a:prstGeom prst="rect">
            <a:avLst/>
          </a:prstGeom>
          <a:noFill/>
        </p:spPr>
        <p:txBody>
          <a:bodyPr wrap="square" rtlCol="0">
            <a:spAutoFit/>
          </a:bodyPr>
          <a:lstStyle/>
          <a:p>
            <a:pPr algn="r"/>
            <a:r>
              <a:rPr kumimoji="1" lang="ja-JP" altLang="en-US" sz="900" dirty="0"/>
              <a:t>国土交通省公表資料より作成</a:t>
            </a: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331694" y="912182"/>
            <a:ext cx="11537577" cy="317893"/>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緑の政策大綱（１９９４年）</a:t>
            </a:r>
          </a:p>
        </p:txBody>
      </p:sp>
      <p:sp>
        <p:nvSpPr>
          <p:cNvPr id="13" name="四角形: 角を丸くする 12">
            <a:extLst>
              <a:ext uri="{FF2B5EF4-FFF2-40B4-BE49-F238E27FC236}">
                <a16:creationId xmlns:a16="http://schemas.microsoft.com/office/drawing/2014/main" id="{79C01A60-6502-8055-394F-46E60D87A6F8}"/>
              </a:ext>
            </a:extLst>
          </p:cNvPr>
          <p:cNvSpPr/>
          <p:nvPr/>
        </p:nvSpPr>
        <p:spPr>
          <a:xfrm>
            <a:off x="331695" y="1287099"/>
            <a:ext cx="3761840" cy="443370"/>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ゴシック" panose="020B0400000000000000" pitchFamily="49" charset="-128"/>
                <a:ea typeface="BIZ UDゴシック" panose="020B0400000000000000" pitchFamily="49" charset="-128"/>
              </a:rPr>
              <a:t>基本目標と施策の総合的展開</a:t>
            </a:r>
          </a:p>
        </p:txBody>
      </p:sp>
      <p:sp>
        <p:nvSpPr>
          <p:cNvPr id="3" name="テキスト ボックス 2">
            <a:extLst>
              <a:ext uri="{FF2B5EF4-FFF2-40B4-BE49-F238E27FC236}">
                <a16:creationId xmlns:a16="http://schemas.microsoft.com/office/drawing/2014/main" id="{450CD8F8-BB68-ED60-F370-A13F59B1446D}"/>
              </a:ext>
            </a:extLst>
          </p:cNvPr>
          <p:cNvSpPr txBox="1"/>
          <p:nvPr/>
        </p:nvSpPr>
        <p:spPr>
          <a:xfrm>
            <a:off x="331693" y="1790565"/>
            <a:ext cx="11537577" cy="911015"/>
          </a:xfrm>
          <a:prstGeom prst="rect">
            <a:avLst/>
          </a:prstGeom>
          <a:noFill/>
          <a:ln>
            <a:solidFill>
              <a:schemeClr val="tx1"/>
            </a:solidFill>
            <a:prstDash val="sysDot"/>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①</a:t>
            </a:r>
            <a:r>
              <a:rPr kumimoji="1" lang="en-US" altLang="ja-JP" dirty="0">
                <a:latin typeface="BIZ UDゴシック" panose="020B0400000000000000" pitchFamily="49" charset="-128"/>
                <a:ea typeface="BIZ UDゴシック" panose="020B0400000000000000" pitchFamily="49" charset="-128"/>
              </a:rPr>
              <a:t>21</a:t>
            </a:r>
            <a:r>
              <a:rPr kumimoji="1" lang="ja-JP" altLang="en-US" dirty="0">
                <a:latin typeface="BIZ UDゴシック" panose="020B0400000000000000" pitchFamily="49" charset="-128"/>
                <a:ea typeface="BIZ UDゴシック" panose="020B0400000000000000" pitchFamily="49" charset="-128"/>
              </a:rPr>
              <a:t>世紀初頭を目途とし道路、河川、公園等の緑の公的空間量を３倍、所管の公共施設等の高木本数を</a:t>
            </a:r>
            <a:r>
              <a:rPr kumimoji="1" lang="en-US" altLang="ja-JP" dirty="0">
                <a:latin typeface="BIZ UDゴシック" panose="020B0400000000000000" pitchFamily="49" charset="-128"/>
                <a:ea typeface="BIZ UDゴシック" panose="020B0400000000000000" pitchFamily="49" charset="-128"/>
              </a:rPr>
              <a:t>3</a:t>
            </a:r>
            <a:r>
              <a:rPr kumimoji="1" lang="ja-JP" altLang="en-US" dirty="0">
                <a:latin typeface="BIZ UDゴシック" panose="020B0400000000000000" pitchFamily="49" charset="-128"/>
                <a:ea typeface="BIZ UDゴシック" panose="020B0400000000000000" pitchFamily="49" charset="-128"/>
              </a:rPr>
              <a:t>倍にすることを基本目標とする。これに加えて民有地緑地について風致地区制度等の施策を講ずることにより、市街地における緑地の占める割合を</a:t>
            </a:r>
            <a:r>
              <a:rPr kumimoji="1" lang="en-US" altLang="ja-JP" dirty="0">
                <a:latin typeface="BIZ UDゴシック" panose="020B0400000000000000" pitchFamily="49" charset="-128"/>
                <a:ea typeface="BIZ UDゴシック" panose="020B0400000000000000" pitchFamily="49" charset="-128"/>
              </a:rPr>
              <a:t>3</a:t>
            </a:r>
            <a:r>
              <a:rPr kumimoji="1" lang="ja-JP" altLang="en-US" dirty="0">
                <a:latin typeface="BIZ UDゴシック" panose="020B0400000000000000" pitchFamily="49" charset="-128"/>
                <a:ea typeface="BIZ UDゴシック" panose="020B0400000000000000" pitchFamily="49" charset="-128"/>
              </a:rPr>
              <a:t>割以上を確保し、緑豊かな生活環境の実現を図る。</a:t>
            </a:r>
          </a:p>
        </p:txBody>
      </p:sp>
      <p:sp>
        <p:nvSpPr>
          <p:cNvPr id="4" name="テキスト ボックス 3">
            <a:extLst>
              <a:ext uri="{FF2B5EF4-FFF2-40B4-BE49-F238E27FC236}">
                <a16:creationId xmlns:a16="http://schemas.microsoft.com/office/drawing/2014/main" id="{B9A7D3DE-243C-868D-FAA8-D706FFA1966A}"/>
              </a:ext>
            </a:extLst>
          </p:cNvPr>
          <p:cNvSpPr txBox="1"/>
          <p:nvPr/>
        </p:nvSpPr>
        <p:spPr>
          <a:xfrm>
            <a:off x="331693" y="2761676"/>
            <a:ext cx="11537577" cy="911015"/>
          </a:xfrm>
          <a:prstGeom prst="rect">
            <a:avLst/>
          </a:prstGeom>
          <a:noFill/>
          <a:ln>
            <a:solidFill>
              <a:schemeClr val="tx1"/>
            </a:solidFill>
            <a:prstDash val="sysDot"/>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②市町村による緑地の保全及び緑化の推進に関する基本計画「緑の基本計画」の策定を推進し、これに基づき緑の保全、創出、活用に向けて施策の総合的展開を図る。</a:t>
            </a:r>
          </a:p>
        </p:txBody>
      </p:sp>
      <p:sp>
        <p:nvSpPr>
          <p:cNvPr id="6" name="テキスト ボックス 11">
            <a:extLst>
              <a:ext uri="{FF2B5EF4-FFF2-40B4-BE49-F238E27FC236}">
                <a16:creationId xmlns:a16="http://schemas.microsoft.com/office/drawing/2014/main" id="{07EC44A0-644B-8BD0-AE60-0A25F751CA61}"/>
              </a:ext>
            </a:extLst>
          </p:cNvPr>
          <p:cNvSpPr txBox="1"/>
          <p:nvPr/>
        </p:nvSpPr>
        <p:spPr>
          <a:xfrm>
            <a:off x="331694" y="3949885"/>
            <a:ext cx="11537577" cy="317893"/>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美しい国づくり政策大綱</a:t>
            </a:r>
            <a:r>
              <a:rPr kumimoji="1" lang="en-US" altLang="ja-JP" sz="2400" dirty="0">
                <a:latin typeface="BIZ UDゴシック" panose="020B0400000000000000" pitchFamily="49" charset="-128"/>
                <a:ea typeface="BIZ UDゴシック" panose="020B0400000000000000" pitchFamily="49" charset="-128"/>
              </a:rPr>
              <a:t>(</a:t>
            </a:r>
            <a:r>
              <a:rPr kumimoji="1" lang="ja-JP" altLang="en-US" sz="2400" dirty="0">
                <a:latin typeface="BIZ UDゴシック" panose="020B0400000000000000" pitchFamily="49" charset="-128"/>
                <a:ea typeface="BIZ UDゴシック" panose="020B0400000000000000" pitchFamily="49" charset="-128"/>
              </a:rPr>
              <a:t>２００３年</a:t>
            </a:r>
            <a:r>
              <a:rPr kumimoji="1" lang="en-US" altLang="ja-JP" sz="2400" dirty="0">
                <a:latin typeface="BIZ UDゴシック" panose="020B0400000000000000" pitchFamily="49" charset="-128"/>
                <a:ea typeface="BIZ UDゴシック" panose="020B0400000000000000" pitchFamily="49" charset="-128"/>
              </a:rPr>
              <a:t>)</a:t>
            </a:r>
            <a:endParaRPr kumimoji="1" lang="ja-JP" altLang="en-US" sz="2400" dirty="0">
              <a:latin typeface="BIZ UDゴシック" panose="020B0400000000000000" pitchFamily="49" charset="-128"/>
              <a:ea typeface="BIZ UDゴシック" panose="020B0400000000000000" pitchFamily="49" charset="-128"/>
            </a:endParaRPr>
          </a:p>
        </p:txBody>
      </p:sp>
      <p:sp>
        <p:nvSpPr>
          <p:cNvPr id="7" name="四角形: 角を丸くする 6">
            <a:extLst>
              <a:ext uri="{FF2B5EF4-FFF2-40B4-BE49-F238E27FC236}">
                <a16:creationId xmlns:a16="http://schemas.microsoft.com/office/drawing/2014/main" id="{17B775BD-AE3D-0840-C3D5-8732861D6191}"/>
              </a:ext>
            </a:extLst>
          </p:cNvPr>
          <p:cNvSpPr/>
          <p:nvPr/>
        </p:nvSpPr>
        <p:spPr>
          <a:xfrm>
            <a:off x="331692" y="4305890"/>
            <a:ext cx="3254188"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ゴシック" panose="020B0400000000000000" pitchFamily="49" charset="-128"/>
                <a:ea typeface="BIZ UDゴシック" panose="020B0400000000000000" pitchFamily="49" charset="-128"/>
              </a:rPr>
              <a:t>１５の具体的施策</a:t>
            </a:r>
          </a:p>
        </p:txBody>
      </p:sp>
      <p:sp>
        <p:nvSpPr>
          <p:cNvPr id="8" name="テキスト ボックス 7">
            <a:extLst>
              <a:ext uri="{FF2B5EF4-FFF2-40B4-BE49-F238E27FC236}">
                <a16:creationId xmlns:a16="http://schemas.microsoft.com/office/drawing/2014/main" id="{B5F7E6F1-8600-8BC0-91DB-713A2D309091}"/>
              </a:ext>
            </a:extLst>
          </p:cNvPr>
          <p:cNvSpPr txBox="1"/>
          <p:nvPr/>
        </p:nvSpPr>
        <p:spPr>
          <a:xfrm>
            <a:off x="331693" y="4744184"/>
            <a:ext cx="11537577" cy="1780107"/>
          </a:xfrm>
          <a:prstGeom prst="rect">
            <a:avLst/>
          </a:prstGeom>
          <a:noFill/>
          <a:ln>
            <a:solidFill>
              <a:schemeClr val="tx1"/>
            </a:solidFill>
            <a:prstDash val="sysDot"/>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①事業における景観形成の原則化②公共事業における景観アセスメント（景観評価）システムの確立③分野ごとの景観形成ガイドラインの策定等④景観に関する基本法制の制定⑤緑地保全、緑化推進策の充実⑥水辺・海辺空間の保全・再生・創出⑦屋外広告物制度の充実等⑧電線類地中化の推進⑨地域住民、ＮＰＯによる公共施設管理の制度的枠組みの検討⑩多様な担い手の育成と参画推進⑪市場機能の活用による良質な住宅等の整備促進⑫地域景観の点検促進⑬保全すべき景観資源データベースの構築⑭各主体の取り組みに資する情報の収集・蓄積と提供・公開⑮技術開発</a:t>
            </a:r>
          </a:p>
        </p:txBody>
      </p:sp>
      <p:sp>
        <p:nvSpPr>
          <p:cNvPr id="17" name="テキスト ボックス 10">
            <a:extLst>
              <a:ext uri="{FF2B5EF4-FFF2-40B4-BE49-F238E27FC236}">
                <a16:creationId xmlns:a16="http://schemas.microsoft.com/office/drawing/2014/main" id="{08428740-9391-B652-78B6-87CC29C283D4}"/>
              </a:ext>
            </a:extLst>
          </p:cNvPr>
          <p:cNvSpPr txBox="1"/>
          <p:nvPr/>
        </p:nvSpPr>
        <p:spPr>
          <a:xfrm>
            <a:off x="7660133" y="3664354"/>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8" name="スライド番号プレースホルダー 17">
            <a:extLst>
              <a:ext uri="{FF2B5EF4-FFF2-40B4-BE49-F238E27FC236}">
                <a16:creationId xmlns:a16="http://schemas.microsoft.com/office/drawing/2014/main" id="{06DA6FD1-DDB9-20A1-693F-7A5BD8E662FA}"/>
              </a:ext>
            </a:extLst>
          </p:cNvPr>
          <p:cNvSpPr>
            <a:spLocks noGrp="1"/>
          </p:cNvSpPr>
          <p:nvPr>
            <p:ph type="sldNum" sz="quarter" idx="12"/>
          </p:nvPr>
        </p:nvSpPr>
        <p:spPr/>
        <p:txBody>
          <a:bodyPr/>
          <a:lstStyle/>
          <a:p>
            <a:fld id="{D202284B-640B-4309-93AF-8A2CB42E03EB}" type="slidenum">
              <a:rPr kumimoji="1" lang="ja-JP" altLang="en-US" smtClean="0"/>
              <a:pPr/>
              <a:t>6</a:t>
            </a:fld>
            <a:endParaRPr kumimoji="1" lang="ja-JP" altLang="en-US"/>
          </a:p>
        </p:txBody>
      </p:sp>
    </p:spTree>
    <p:extLst>
      <p:ext uri="{BB962C8B-B14F-4D97-AF65-F5344CB8AC3E}">
        <p14:creationId xmlns:p14="http://schemas.microsoft.com/office/powerpoint/2010/main" val="1595193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D52EE-8910-B5C4-4E83-C112B9802ACA}"/>
            </a:ext>
          </a:extLst>
        </p:cNvPr>
        <p:cNvGrpSpPr/>
        <p:nvPr/>
      </p:nvGrpSpPr>
      <p:grpSpPr>
        <a:xfrm>
          <a:off x="0" y="0"/>
          <a:ext cx="0" cy="0"/>
          <a:chOff x="0" y="0"/>
          <a:chExt cx="0" cy="0"/>
        </a:xfrm>
      </p:grpSpPr>
      <p:sp>
        <p:nvSpPr>
          <p:cNvPr id="1133" name="タイトル 1">
            <a:extLst>
              <a:ext uri="{FF2B5EF4-FFF2-40B4-BE49-F238E27FC236}">
                <a16:creationId xmlns:a16="http://schemas.microsoft.com/office/drawing/2014/main" id="{510CADE6-2A2E-687D-2771-BB3EFE197887}"/>
              </a:ext>
            </a:extLst>
          </p:cNvPr>
          <p:cNvSpPr>
            <a:spLocks noGrp="1"/>
          </p:cNvSpPr>
          <p:nvPr>
            <p:ph type="title" idx="4294967295"/>
          </p:nvPr>
        </p:nvSpPr>
        <p:spPr>
          <a:xfrm>
            <a:off x="219456" y="2"/>
            <a:ext cx="11728704" cy="795527"/>
          </a:xfrm>
        </p:spPr>
        <p:txBody>
          <a:bodyPr>
            <a:normAutofit/>
          </a:bodyPr>
          <a:lstStyle/>
          <a:p>
            <a:r>
              <a:rPr kumimoji="1" lang="ja-JP" altLang="en-US" dirty="0">
                <a:latin typeface="BIZ UDゴシック" panose="020B0400000000000000" pitchFamily="49" charset="-128"/>
                <a:ea typeface="BIZ UDゴシック" panose="020B0400000000000000" pitchFamily="49" charset="-128"/>
              </a:rPr>
              <a:t>国の動き</a:t>
            </a:r>
          </a:p>
        </p:txBody>
      </p:sp>
      <p:sp>
        <p:nvSpPr>
          <p:cNvPr id="1137" name="テキスト ボックス 10">
            <a:extLst>
              <a:ext uri="{FF2B5EF4-FFF2-40B4-BE49-F238E27FC236}">
                <a16:creationId xmlns:a16="http://schemas.microsoft.com/office/drawing/2014/main" id="{CB41A281-2E14-7425-BB99-E92002905B1F}"/>
              </a:ext>
            </a:extLst>
          </p:cNvPr>
          <p:cNvSpPr txBox="1"/>
          <p:nvPr/>
        </p:nvSpPr>
        <p:spPr>
          <a:xfrm>
            <a:off x="7225554" y="5684649"/>
            <a:ext cx="4209137" cy="230832"/>
          </a:xfrm>
          <a:prstGeom prst="rect">
            <a:avLst/>
          </a:prstGeom>
          <a:noFill/>
        </p:spPr>
        <p:txBody>
          <a:bodyPr wrap="square" rtlCol="0">
            <a:spAutoFit/>
          </a:bodyPr>
          <a:lstStyle/>
          <a:p>
            <a:pPr algn="r"/>
            <a:r>
              <a:rPr kumimoji="1" lang="ja-JP" altLang="en-US" sz="900" dirty="0"/>
              <a:t>国土交通省公表資料より作成</a:t>
            </a:r>
          </a:p>
        </p:txBody>
      </p:sp>
      <p:sp>
        <p:nvSpPr>
          <p:cNvPr id="5" name="テキスト ボックス 11">
            <a:extLst>
              <a:ext uri="{FF2B5EF4-FFF2-40B4-BE49-F238E27FC236}">
                <a16:creationId xmlns:a16="http://schemas.microsoft.com/office/drawing/2014/main" id="{BB4CF8EA-D9C7-08E7-2CBC-D4C16BBB0964}"/>
              </a:ext>
            </a:extLst>
          </p:cNvPr>
          <p:cNvSpPr txBox="1"/>
          <p:nvPr/>
        </p:nvSpPr>
        <p:spPr>
          <a:xfrm>
            <a:off x="331694" y="942519"/>
            <a:ext cx="11537577" cy="317893"/>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グリーンインフラ推進戦略</a:t>
            </a:r>
            <a:r>
              <a:rPr kumimoji="1" lang="en-US" altLang="ja-JP" sz="2400" dirty="0">
                <a:latin typeface="BIZ UDゴシック" panose="020B0400000000000000" pitchFamily="49" charset="-128"/>
                <a:ea typeface="BIZ UDゴシック" panose="020B0400000000000000" pitchFamily="49" charset="-128"/>
              </a:rPr>
              <a:t>(</a:t>
            </a:r>
            <a:r>
              <a:rPr kumimoji="1" lang="ja-JP" altLang="en-US" sz="2400" dirty="0">
                <a:latin typeface="BIZ UDゴシック" panose="020B0400000000000000" pitchFamily="49" charset="-128"/>
                <a:ea typeface="BIZ UDゴシック" panose="020B0400000000000000" pitchFamily="49" charset="-128"/>
              </a:rPr>
              <a:t>２０２３年</a:t>
            </a:r>
            <a:r>
              <a:rPr kumimoji="1" lang="en-US" altLang="ja-JP" sz="2400" dirty="0">
                <a:latin typeface="BIZ UDゴシック" panose="020B0400000000000000" pitchFamily="49" charset="-128"/>
                <a:ea typeface="BIZ UDゴシック" panose="020B0400000000000000" pitchFamily="49" charset="-128"/>
              </a:rPr>
              <a:t>)</a:t>
            </a:r>
            <a:endParaRPr kumimoji="1" lang="ja-JP" altLang="en-US" sz="2400" dirty="0">
              <a:latin typeface="BIZ UDゴシック" panose="020B0400000000000000" pitchFamily="49" charset="-128"/>
              <a:ea typeface="BIZ UDゴシック" panose="020B0400000000000000" pitchFamily="49" charset="-128"/>
            </a:endParaRPr>
          </a:p>
        </p:txBody>
      </p:sp>
      <p:sp>
        <p:nvSpPr>
          <p:cNvPr id="13" name="四角形: 角を丸くする 12">
            <a:extLst>
              <a:ext uri="{FF2B5EF4-FFF2-40B4-BE49-F238E27FC236}">
                <a16:creationId xmlns:a16="http://schemas.microsoft.com/office/drawing/2014/main" id="{52AFAD78-84DB-26F1-0D30-D036441D99F7}"/>
              </a:ext>
            </a:extLst>
          </p:cNvPr>
          <p:cNvSpPr/>
          <p:nvPr/>
        </p:nvSpPr>
        <p:spPr>
          <a:xfrm>
            <a:off x="331695" y="1325862"/>
            <a:ext cx="3254188"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ゴシック" panose="020B0400000000000000" pitchFamily="49" charset="-128"/>
                <a:ea typeface="BIZ UDゴシック" panose="020B0400000000000000" pitchFamily="49" charset="-128"/>
              </a:rPr>
              <a:t>目的</a:t>
            </a:r>
          </a:p>
        </p:txBody>
      </p:sp>
      <p:sp>
        <p:nvSpPr>
          <p:cNvPr id="3" name="テキスト ボックス 2">
            <a:extLst>
              <a:ext uri="{FF2B5EF4-FFF2-40B4-BE49-F238E27FC236}">
                <a16:creationId xmlns:a16="http://schemas.microsoft.com/office/drawing/2014/main" id="{1A67C0CA-3C97-3714-5259-6D0CCE74D8BB}"/>
              </a:ext>
            </a:extLst>
          </p:cNvPr>
          <p:cNvSpPr txBox="1"/>
          <p:nvPr/>
        </p:nvSpPr>
        <p:spPr>
          <a:xfrm>
            <a:off x="331693" y="1774850"/>
            <a:ext cx="11537577" cy="911015"/>
          </a:xfrm>
          <a:prstGeom prst="rect">
            <a:avLst/>
          </a:prstGeom>
          <a:noFill/>
          <a:ln>
            <a:solidFill>
              <a:schemeClr val="tx1"/>
            </a:solidFill>
            <a:prstDash val="sysDot"/>
          </a:ln>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新たにグリーンインフラの目指す姿や取組に当たっての視点を示すとともに、 官と民が両輪となって、あらゆる分野・場面でグリーンインフラを普及・ビルトインすることを目指し、国土交通省の取組を総合的・体系的に位置づけている。</a:t>
            </a:r>
          </a:p>
        </p:txBody>
      </p:sp>
      <p:sp>
        <p:nvSpPr>
          <p:cNvPr id="7" name="四角形: 角を丸くする 6">
            <a:extLst>
              <a:ext uri="{FF2B5EF4-FFF2-40B4-BE49-F238E27FC236}">
                <a16:creationId xmlns:a16="http://schemas.microsoft.com/office/drawing/2014/main" id="{606A971A-5283-555C-A2EB-430EF6C1C9A4}"/>
              </a:ext>
            </a:extLst>
          </p:cNvPr>
          <p:cNvSpPr/>
          <p:nvPr/>
        </p:nvSpPr>
        <p:spPr>
          <a:xfrm>
            <a:off x="331691" y="3040518"/>
            <a:ext cx="3729945" cy="439611"/>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ゴシック" panose="020B0400000000000000" pitchFamily="49" charset="-128"/>
                <a:ea typeface="BIZ UDゴシック" panose="020B0400000000000000" pitchFamily="49" charset="-128"/>
              </a:rPr>
              <a:t>グリーンインフラで目指す姿</a:t>
            </a:r>
          </a:p>
        </p:txBody>
      </p:sp>
      <p:sp>
        <p:nvSpPr>
          <p:cNvPr id="8" name="テキスト ボックス 7">
            <a:extLst>
              <a:ext uri="{FF2B5EF4-FFF2-40B4-BE49-F238E27FC236}">
                <a16:creationId xmlns:a16="http://schemas.microsoft.com/office/drawing/2014/main" id="{654C0AA9-8467-0757-AB92-94688B27E6EF}"/>
              </a:ext>
            </a:extLst>
          </p:cNvPr>
          <p:cNvSpPr txBox="1"/>
          <p:nvPr/>
        </p:nvSpPr>
        <p:spPr>
          <a:xfrm>
            <a:off x="331693" y="3572316"/>
            <a:ext cx="11537577" cy="1780107"/>
          </a:xfrm>
          <a:prstGeom prst="rect">
            <a:avLst/>
          </a:prstGeom>
          <a:noFill/>
          <a:ln>
            <a:solidFill>
              <a:schemeClr val="tx1"/>
            </a:solidFill>
            <a:prstDash val="sysDot"/>
          </a:ln>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「自然と共生する社会」</a:t>
            </a:r>
            <a:endParaRPr kumimoji="1" lang="en-US" altLang="ja-JP" sz="2000" dirty="0">
              <a:latin typeface="BIZ UDゴシック" panose="020B0400000000000000" pitchFamily="49" charset="-128"/>
              <a:ea typeface="BIZ UDゴシック" panose="020B0400000000000000" pitchFamily="49" charset="-128"/>
            </a:endParaRPr>
          </a:p>
          <a:p>
            <a:r>
              <a:rPr kumimoji="1" lang="ja-JP" altLang="en-US" sz="2000" dirty="0">
                <a:latin typeface="BIZ UDゴシック" panose="020B0400000000000000" pitchFamily="49" charset="-128"/>
                <a:ea typeface="BIZ UDゴシック" panose="020B0400000000000000" pitchFamily="49" charset="-128"/>
              </a:rPr>
              <a:t>１</a:t>
            </a:r>
            <a:r>
              <a:rPr kumimoji="1" lang="en-US" altLang="ja-JP" sz="2000" dirty="0">
                <a:latin typeface="BIZ UDゴシック" panose="020B0400000000000000" pitchFamily="49" charset="-128"/>
                <a:ea typeface="BIZ UDゴシック" panose="020B0400000000000000" pitchFamily="49" charset="-128"/>
              </a:rPr>
              <a:t>)</a:t>
            </a:r>
            <a:r>
              <a:rPr kumimoji="1" lang="ja-JP" altLang="en-US" sz="2000" dirty="0">
                <a:latin typeface="BIZ UDゴシック" panose="020B0400000000000000" pitchFamily="49" charset="-128"/>
                <a:ea typeface="BIZ UDゴシック" panose="020B0400000000000000" pitchFamily="49" charset="-128"/>
              </a:rPr>
              <a:t>自然の力に支えられ、安全・安心に暮らせる社会</a:t>
            </a:r>
            <a:endParaRPr kumimoji="1" lang="en-US" altLang="ja-JP" sz="2000" dirty="0">
              <a:latin typeface="BIZ UDゴシック" panose="020B0400000000000000" pitchFamily="49" charset="-128"/>
              <a:ea typeface="BIZ UDゴシック" panose="020B0400000000000000" pitchFamily="49" charset="-128"/>
            </a:endParaRPr>
          </a:p>
          <a:p>
            <a:r>
              <a:rPr kumimoji="1" lang="ja-JP" altLang="en-US" sz="2000" dirty="0">
                <a:latin typeface="BIZ UDゴシック" panose="020B0400000000000000" pitchFamily="49" charset="-128"/>
                <a:ea typeface="BIZ UDゴシック" panose="020B0400000000000000" pitchFamily="49" charset="-128"/>
              </a:rPr>
              <a:t>２</a:t>
            </a:r>
            <a:r>
              <a:rPr kumimoji="1" lang="en-US" altLang="ja-JP" sz="2000" dirty="0">
                <a:latin typeface="BIZ UDゴシック" panose="020B0400000000000000" pitchFamily="49" charset="-128"/>
                <a:ea typeface="BIZ UDゴシック" panose="020B0400000000000000" pitchFamily="49" charset="-128"/>
              </a:rPr>
              <a:t>)</a:t>
            </a:r>
            <a:r>
              <a:rPr kumimoji="1" lang="ja-JP" altLang="en-US" sz="2000" dirty="0">
                <a:latin typeface="BIZ UDゴシック" panose="020B0400000000000000" pitchFamily="49" charset="-128"/>
                <a:ea typeface="BIZ UDゴシック" panose="020B0400000000000000" pitchFamily="49" charset="-128"/>
              </a:rPr>
              <a:t>自然の中で健康・快適に暮らし、クリエイティブに楽しく活動できる社会</a:t>
            </a:r>
            <a:endParaRPr kumimoji="1" lang="en-US" altLang="ja-JP" sz="2000" dirty="0">
              <a:latin typeface="BIZ UDゴシック" panose="020B0400000000000000" pitchFamily="49" charset="-128"/>
              <a:ea typeface="BIZ UDゴシック" panose="020B0400000000000000" pitchFamily="49" charset="-128"/>
            </a:endParaRPr>
          </a:p>
          <a:p>
            <a:r>
              <a:rPr kumimoji="1" lang="ja-JP" altLang="en-US" sz="2000" dirty="0">
                <a:latin typeface="BIZ UDゴシック" panose="020B0400000000000000" pitchFamily="49" charset="-128"/>
                <a:ea typeface="BIZ UDゴシック" panose="020B0400000000000000" pitchFamily="49" charset="-128"/>
              </a:rPr>
              <a:t>３</a:t>
            </a:r>
            <a:r>
              <a:rPr kumimoji="1" lang="en-US" altLang="ja-JP" sz="2000" dirty="0">
                <a:latin typeface="BIZ UDゴシック" panose="020B0400000000000000" pitchFamily="49" charset="-128"/>
                <a:ea typeface="BIZ UDゴシック" panose="020B0400000000000000" pitchFamily="49" charset="-128"/>
              </a:rPr>
              <a:t>)</a:t>
            </a:r>
            <a:r>
              <a:rPr kumimoji="1" lang="ja-JP" altLang="en-US" sz="2000" dirty="0">
                <a:latin typeface="BIZ UDゴシック" panose="020B0400000000000000" pitchFamily="49" charset="-128"/>
                <a:ea typeface="BIZ UDゴシック" panose="020B0400000000000000" pitchFamily="49" charset="-128"/>
              </a:rPr>
              <a:t>自然を通じて、安らぎとつながりが生まれ、子どもたちが健やかに育つ社会</a:t>
            </a:r>
            <a:endParaRPr kumimoji="1" lang="en-US" altLang="ja-JP" sz="2000" dirty="0">
              <a:latin typeface="BIZ UDゴシック" panose="020B0400000000000000" pitchFamily="49" charset="-128"/>
              <a:ea typeface="BIZ UDゴシック" panose="020B0400000000000000" pitchFamily="49" charset="-128"/>
            </a:endParaRPr>
          </a:p>
          <a:p>
            <a:r>
              <a:rPr kumimoji="1" lang="ja-JP" altLang="en-US" sz="2000" dirty="0">
                <a:latin typeface="BIZ UDゴシック" panose="020B0400000000000000" pitchFamily="49" charset="-128"/>
                <a:ea typeface="BIZ UDゴシック" panose="020B0400000000000000" pitchFamily="49" charset="-128"/>
              </a:rPr>
              <a:t>４</a:t>
            </a:r>
            <a:r>
              <a:rPr kumimoji="1" lang="en-US" altLang="ja-JP" sz="2000" dirty="0">
                <a:latin typeface="BIZ UDゴシック" panose="020B0400000000000000" pitchFamily="49" charset="-128"/>
                <a:ea typeface="BIZ UDゴシック" panose="020B0400000000000000" pitchFamily="49" charset="-128"/>
              </a:rPr>
              <a:t>)</a:t>
            </a:r>
            <a:r>
              <a:rPr kumimoji="1" lang="ja-JP" altLang="en-US" sz="2000" dirty="0">
                <a:latin typeface="BIZ UDゴシック" panose="020B0400000000000000" pitchFamily="49" charset="-128"/>
                <a:ea typeface="BIZ UDゴシック" panose="020B0400000000000000" pitchFamily="49" charset="-128"/>
              </a:rPr>
              <a:t>自然を活かした地域活性化により、豊かさや賑わいのある社会</a:t>
            </a:r>
          </a:p>
        </p:txBody>
      </p:sp>
      <p:sp>
        <p:nvSpPr>
          <p:cNvPr id="18" name="スライド番号プレースホルダー 17">
            <a:extLst>
              <a:ext uri="{FF2B5EF4-FFF2-40B4-BE49-F238E27FC236}">
                <a16:creationId xmlns:a16="http://schemas.microsoft.com/office/drawing/2014/main" id="{B2A167E3-01DD-2F7E-DC49-7A55E166C72E}"/>
              </a:ext>
            </a:extLst>
          </p:cNvPr>
          <p:cNvSpPr>
            <a:spLocks noGrp="1"/>
          </p:cNvSpPr>
          <p:nvPr>
            <p:ph type="sldNum" sz="quarter" idx="12"/>
          </p:nvPr>
        </p:nvSpPr>
        <p:spPr/>
        <p:txBody>
          <a:bodyPr/>
          <a:lstStyle/>
          <a:p>
            <a:fld id="{D202284B-640B-4309-93AF-8A2CB42E03EB}" type="slidenum">
              <a:rPr kumimoji="1" lang="ja-JP" altLang="en-US" smtClean="0"/>
              <a:pPr/>
              <a:t>7</a:t>
            </a:fld>
            <a:endParaRPr kumimoji="1" lang="ja-JP" altLang="en-US"/>
          </a:p>
        </p:txBody>
      </p:sp>
    </p:spTree>
    <p:extLst>
      <p:ext uri="{BB962C8B-B14F-4D97-AF65-F5344CB8AC3E}">
        <p14:creationId xmlns:p14="http://schemas.microsoft.com/office/powerpoint/2010/main" val="3414800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kumimoji="1" lang="ja-JP" altLang="en-US" dirty="0"/>
              <a:t>東京都の動き</a:t>
            </a:r>
          </a:p>
        </p:txBody>
      </p:sp>
      <p:sp>
        <p:nvSpPr>
          <p:cNvPr id="10" name="テキスト ボックス 11">
            <a:extLst>
              <a:ext uri="{FF2B5EF4-FFF2-40B4-BE49-F238E27FC236}">
                <a16:creationId xmlns:a16="http://schemas.microsoft.com/office/drawing/2014/main" id="{9F70C9F5-9B01-F33A-2DF0-D88755A9B7BB}"/>
              </a:ext>
            </a:extLst>
          </p:cNvPr>
          <p:cNvSpPr txBox="1"/>
          <p:nvPr/>
        </p:nvSpPr>
        <p:spPr>
          <a:xfrm>
            <a:off x="322729" y="849319"/>
            <a:ext cx="11546542" cy="430335"/>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東京が新たに進めるみどりの取組（２０１９年）</a:t>
            </a:r>
          </a:p>
        </p:txBody>
      </p:sp>
      <p:sp>
        <p:nvSpPr>
          <p:cNvPr id="2" name="テキスト ボックス 11">
            <a:extLst>
              <a:ext uri="{FF2B5EF4-FFF2-40B4-BE49-F238E27FC236}">
                <a16:creationId xmlns:a16="http://schemas.microsoft.com/office/drawing/2014/main" id="{1A7B71B3-46BB-4ECD-0E37-48C46A09C5A0}"/>
              </a:ext>
            </a:extLst>
          </p:cNvPr>
          <p:cNvSpPr txBox="1"/>
          <p:nvPr/>
        </p:nvSpPr>
        <p:spPr>
          <a:xfrm>
            <a:off x="322729" y="1356333"/>
            <a:ext cx="2824508" cy="406501"/>
          </a:xfrm>
          <a:prstGeom prst="rect">
            <a:avLst/>
          </a:prstGeom>
          <a:solidFill>
            <a:schemeClr val="accent6">
              <a:lumMod val="20000"/>
              <a:lumOff val="80000"/>
            </a:schemeClr>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４つの方針と主要施策</a:t>
            </a:r>
          </a:p>
        </p:txBody>
      </p:sp>
      <p:sp>
        <p:nvSpPr>
          <p:cNvPr id="3" name="テキスト ボックス 11">
            <a:extLst>
              <a:ext uri="{FF2B5EF4-FFF2-40B4-BE49-F238E27FC236}">
                <a16:creationId xmlns:a16="http://schemas.microsoft.com/office/drawing/2014/main" id="{85E6FA5B-D220-C37B-29D4-96D03371481E}"/>
              </a:ext>
            </a:extLst>
          </p:cNvPr>
          <p:cNvSpPr txBox="1"/>
          <p:nvPr/>
        </p:nvSpPr>
        <p:spPr>
          <a:xfrm>
            <a:off x="322729" y="2826662"/>
            <a:ext cx="5127812" cy="1649144"/>
          </a:xfrm>
          <a:prstGeom prst="rect">
            <a:avLst/>
          </a:prstGeom>
          <a:noFill/>
          <a:ln>
            <a:solidFill>
              <a:schemeClr val="tx1"/>
            </a:solidFill>
            <a:prstDash val="solid"/>
          </a:ln>
        </p:spPr>
        <p:txBody>
          <a:bodyPr wrap="square" rtlCol="0" anchor="ctr" anchorCtr="0">
            <a:noAutofit/>
          </a:bodyPr>
          <a:lstStyle/>
          <a:p>
            <a:r>
              <a:rPr kumimoji="1" lang="ja-JP" altLang="en-US">
                <a:latin typeface="BIZ UDゴシック" panose="020B0400000000000000" pitchFamily="49" charset="-128"/>
                <a:ea typeface="BIZ UDゴシック" panose="020B0400000000000000" pitchFamily="49" charset="-128"/>
              </a:rPr>
              <a:t>方針</a:t>
            </a:r>
            <a:r>
              <a:rPr kumimoji="1" lang="en-US" altLang="ja-JP">
                <a:latin typeface="BIZ UDゴシック" panose="020B0400000000000000" pitchFamily="49" charset="-128"/>
                <a:ea typeface="BIZ UDゴシック" panose="020B0400000000000000" pitchFamily="49" charset="-128"/>
              </a:rPr>
              <a:t>Ⅱ </a:t>
            </a:r>
            <a:r>
              <a:rPr kumimoji="1" lang="ja-JP" altLang="en-US">
                <a:latin typeface="BIZ UDゴシック" panose="020B0400000000000000" pitchFamily="49" charset="-128"/>
                <a:ea typeface="BIZ UDゴシック" panose="020B0400000000000000" pitchFamily="49" charset="-128"/>
              </a:rPr>
              <a:t>将来にわたり農地を引き継ぐ</a:t>
            </a:r>
            <a:endParaRPr kumimoji="1" lang="ja-JP" altLang="en-US" dirty="0">
              <a:latin typeface="BIZ UDゴシック" panose="020B0400000000000000" pitchFamily="49" charset="-128"/>
              <a:ea typeface="BIZ UDゴシック" panose="020B0400000000000000" pitchFamily="49" charset="-128"/>
            </a:endParaRPr>
          </a:p>
        </p:txBody>
      </p:sp>
      <p:sp>
        <p:nvSpPr>
          <p:cNvPr id="4" name="テキスト ボックス 11">
            <a:extLst>
              <a:ext uri="{FF2B5EF4-FFF2-40B4-BE49-F238E27FC236}">
                <a16:creationId xmlns:a16="http://schemas.microsoft.com/office/drawing/2014/main" id="{4C1F118C-B60B-99F1-9813-DA1B551A80D8}"/>
              </a:ext>
            </a:extLst>
          </p:cNvPr>
          <p:cNvSpPr txBox="1"/>
          <p:nvPr/>
        </p:nvSpPr>
        <p:spPr>
          <a:xfrm>
            <a:off x="322729" y="1829513"/>
            <a:ext cx="5127812" cy="911015"/>
          </a:xfrm>
          <a:prstGeom prst="rect">
            <a:avLst/>
          </a:prstGeom>
          <a:noFill/>
          <a:ln>
            <a:solidFill>
              <a:schemeClr val="tx1"/>
            </a:solidFill>
            <a:prstDash val="solid"/>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方針</a:t>
            </a:r>
            <a:r>
              <a:rPr kumimoji="1" lang="en-US" altLang="ja-JP" dirty="0">
                <a:latin typeface="BIZ UDゴシック" panose="020B0400000000000000" pitchFamily="49" charset="-128"/>
                <a:ea typeface="BIZ UDゴシック" panose="020B0400000000000000" pitchFamily="49" charset="-128"/>
              </a:rPr>
              <a:t>Ⅰ </a:t>
            </a:r>
            <a:r>
              <a:rPr kumimoji="1" lang="ja-JP" altLang="en-US" dirty="0">
                <a:latin typeface="BIZ UDゴシック" panose="020B0400000000000000" pitchFamily="49" charset="-128"/>
                <a:ea typeface="BIZ UDゴシック" panose="020B0400000000000000" pitchFamily="49" charset="-128"/>
              </a:rPr>
              <a:t>拠点・骨格となるみどりを形成する</a:t>
            </a:r>
          </a:p>
        </p:txBody>
      </p:sp>
      <p:sp>
        <p:nvSpPr>
          <p:cNvPr id="5" name="テキスト ボックス 11">
            <a:extLst>
              <a:ext uri="{FF2B5EF4-FFF2-40B4-BE49-F238E27FC236}">
                <a16:creationId xmlns:a16="http://schemas.microsoft.com/office/drawing/2014/main" id="{FB0913C1-4589-EA8D-0B62-03D27215710A}"/>
              </a:ext>
            </a:extLst>
          </p:cNvPr>
          <p:cNvSpPr txBox="1"/>
          <p:nvPr/>
        </p:nvSpPr>
        <p:spPr>
          <a:xfrm>
            <a:off x="322729" y="4561940"/>
            <a:ext cx="5127812" cy="895747"/>
          </a:xfrm>
          <a:prstGeom prst="rect">
            <a:avLst/>
          </a:prstGeom>
          <a:noFill/>
          <a:ln>
            <a:solidFill>
              <a:schemeClr val="tx1"/>
            </a:solidFill>
            <a:prstDash val="solid"/>
          </a:ln>
        </p:spPr>
        <p:txBody>
          <a:bodyPr wrap="square" rtlCol="0" anchor="ctr" anchorCtr="0">
            <a:noAutofit/>
          </a:bodyPr>
          <a:lstStyle/>
          <a:p>
            <a:r>
              <a:rPr kumimoji="1" lang="ja-JP" altLang="en-US">
                <a:latin typeface="BIZ UDゴシック" panose="020B0400000000000000" pitchFamily="49" charset="-128"/>
                <a:ea typeface="BIZ UDゴシック" panose="020B0400000000000000" pitchFamily="49" charset="-128"/>
              </a:rPr>
              <a:t>方針</a:t>
            </a:r>
            <a:r>
              <a:rPr kumimoji="1" lang="en-US" altLang="ja-JP">
                <a:latin typeface="BIZ UDゴシック" panose="020B0400000000000000" pitchFamily="49" charset="-128"/>
                <a:ea typeface="BIZ UDゴシック" panose="020B0400000000000000" pitchFamily="49" charset="-128"/>
              </a:rPr>
              <a:t>Ⅲ </a:t>
            </a:r>
            <a:r>
              <a:rPr kumimoji="1" lang="ja-JP" altLang="en-US">
                <a:latin typeface="BIZ UDゴシック" panose="020B0400000000000000" pitchFamily="49" charset="-128"/>
                <a:ea typeface="BIZ UDゴシック" panose="020B0400000000000000" pitchFamily="49" charset="-128"/>
              </a:rPr>
              <a:t>みどりの量的な底上げ・質の向上を図る</a:t>
            </a:r>
            <a:endParaRPr kumimoji="1" lang="ja-JP" altLang="en-US" dirty="0">
              <a:latin typeface="BIZ UDゴシック" panose="020B0400000000000000" pitchFamily="49" charset="-128"/>
              <a:ea typeface="BIZ UDゴシック" panose="020B0400000000000000" pitchFamily="49" charset="-128"/>
            </a:endParaRPr>
          </a:p>
        </p:txBody>
      </p:sp>
      <p:sp>
        <p:nvSpPr>
          <p:cNvPr id="6" name="テキスト ボックス 11">
            <a:extLst>
              <a:ext uri="{FF2B5EF4-FFF2-40B4-BE49-F238E27FC236}">
                <a16:creationId xmlns:a16="http://schemas.microsoft.com/office/drawing/2014/main" id="{BD618E1F-0C54-80D9-C835-3F0D1CC230D9}"/>
              </a:ext>
            </a:extLst>
          </p:cNvPr>
          <p:cNvSpPr txBox="1"/>
          <p:nvPr/>
        </p:nvSpPr>
        <p:spPr>
          <a:xfrm>
            <a:off x="322729" y="5543821"/>
            <a:ext cx="5127812" cy="895747"/>
          </a:xfrm>
          <a:prstGeom prst="rect">
            <a:avLst/>
          </a:prstGeom>
          <a:noFill/>
          <a:ln>
            <a:solidFill>
              <a:schemeClr val="tx1"/>
            </a:solidFill>
            <a:prstDash val="solid"/>
          </a:ln>
        </p:spPr>
        <p:txBody>
          <a:bodyPr wrap="square" rtlCol="0" anchor="ctr" anchorCtr="0">
            <a:noAutofit/>
          </a:bodyPr>
          <a:lstStyle/>
          <a:p>
            <a:r>
              <a:rPr kumimoji="1" lang="ja-JP" altLang="en-US">
                <a:latin typeface="BIZ UDゴシック" panose="020B0400000000000000" pitchFamily="49" charset="-128"/>
                <a:ea typeface="BIZ UDゴシック" panose="020B0400000000000000" pitchFamily="49" charset="-128"/>
              </a:rPr>
              <a:t>方針</a:t>
            </a:r>
            <a:r>
              <a:rPr kumimoji="1" lang="en-US" altLang="ja-JP">
                <a:latin typeface="BIZ UDゴシック" panose="020B0400000000000000" pitchFamily="49" charset="-128"/>
                <a:ea typeface="BIZ UDゴシック" panose="020B0400000000000000" pitchFamily="49" charset="-128"/>
              </a:rPr>
              <a:t>Ⅳ </a:t>
            </a:r>
            <a:r>
              <a:rPr kumimoji="1" lang="ja-JP" altLang="en-US">
                <a:latin typeface="BIZ UDゴシック" panose="020B0400000000000000" pitchFamily="49" charset="-128"/>
                <a:ea typeface="BIZ UDゴシック" panose="020B0400000000000000" pitchFamily="49" charset="-128"/>
              </a:rPr>
              <a:t>特色あるみどりが身近にある</a:t>
            </a:r>
            <a:endParaRPr kumimoji="1" lang="ja-JP" altLang="en-US" dirty="0">
              <a:latin typeface="BIZ UDゴシック" panose="020B0400000000000000" pitchFamily="49" charset="-128"/>
              <a:ea typeface="BIZ UDゴシック" panose="020B0400000000000000" pitchFamily="49" charset="-128"/>
            </a:endParaRPr>
          </a:p>
        </p:txBody>
      </p:sp>
      <p:sp>
        <p:nvSpPr>
          <p:cNvPr id="12" name="テキスト ボックス 11">
            <a:extLst>
              <a:ext uri="{FF2B5EF4-FFF2-40B4-BE49-F238E27FC236}">
                <a16:creationId xmlns:a16="http://schemas.microsoft.com/office/drawing/2014/main" id="{06660AF5-FAD6-8B19-28D3-B73205A396D1}"/>
              </a:ext>
            </a:extLst>
          </p:cNvPr>
          <p:cNvSpPr txBox="1"/>
          <p:nvPr/>
        </p:nvSpPr>
        <p:spPr>
          <a:xfrm>
            <a:off x="5468468" y="4552059"/>
            <a:ext cx="5943599" cy="911015"/>
          </a:xfrm>
          <a:prstGeom prst="rect">
            <a:avLst/>
          </a:prstGeom>
          <a:noFill/>
          <a:ln>
            <a:solidFill>
              <a:schemeClr val="tx1"/>
            </a:solidFill>
            <a:prstDash val="sysDot"/>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○みどりの量的な底上げ</a:t>
            </a:r>
          </a:p>
          <a:p>
            <a:r>
              <a:rPr kumimoji="1" lang="ja-JP" altLang="en-US" dirty="0">
                <a:latin typeface="BIZ UDゴシック" panose="020B0400000000000000" pitchFamily="49" charset="-128"/>
                <a:ea typeface="BIZ UDゴシック" panose="020B0400000000000000" pitchFamily="49" charset="-128"/>
              </a:rPr>
              <a:t>○質の高いみどりの創出・保全</a:t>
            </a:r>
          </a:p>
          <a:p>
            <a:r>
              <a:rPr kumimoji="1" lang="ja-JP" altLang="en-US" dirty="0">
                <a:latin typeface="BIZ UDゴシック" panose="020B0400000000000000" pitchFamily="49" charset="-128"/>
                <a:ea typeface="BIZ UDゴシック" panose="020B0400000000000000" pitchFamily="49" charset="-128"/>
              </a:rPr>
              <a:t>○生物多様性に配慮したまちづくり</a:t>
            </a:r>
          </a:p>
        </p:txBody>
      </p:sp>
      <p:sp>
        <p:nvSpPr>
          <p:cNvPr id="13" name="テキスト ボックス 12">
            <a:extLst>
              <a:ext uri="{FF2B5EF4-FFF2-40B4-BE49-F238E27FC236}">
                <a16:creationId xmlns:a16="http://schemas.microsoft.com/office/drawing/2014/main" id="{8743ADEC-DE83-DC43-152E-3BDE3007B0A9}"/>
              </a:ext>
            </a:extLst>
          </p:cNvPr>
          <p:cNvSpPr txBox="1"/>
          <p:nvPr/>
        </p:nvSpPr>
        <p:spPr>
          <a:xfrm>
            <a:off x="5468468" y="1829513"/>
            <a:ext cx="5943598" cy="911015"/>
          </a:xfrm>
          <a:prstGeom prst="rect">
            <a:avLst/>
          </a:prstGeom>
          <a:noFill/>
          <a:ln>
            <a:solidFill>
              <a:schemeClr val="tx1"/>
            </a:solidFill>
            <a:prstDash val="sysDot"/>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○みどりの拠点の形成</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○みどりの軸の形成</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○環七から環八周辺の緑のネットワークの充実</a:t>
            </a:r>
          </a:p>
        </p:txBody>
      </p:sp>
      <p:sp>
        <p:nvSpPr>
          <p:cNvPr id="14" name="テキスト ボックス 13">
            <a:extLst>
              <a:ext uri="{FF2B5EF4-FFF2-40B4-BE49-F238E27FC236}">
                <a16:creationId xmlns:a16="http://schemas.microsoft.com/office/drawing/2014/main" id="{9111A32F-EF29-9CAC-0B4D-E85A0AB57DF0}"/>
              </a:ext>
            </a:extLst>
          </p:cNvPr>
          <p:cNvSpPr txBox="1"/>
          <p:nvPr/>
        </p:nvSpPr>
        <p:spPr>
          <a:xfrm>
            <a:off x="5468468" y="2826662"/>
            <a:ext cx="5943601" cy="1649144"/>
          </a:xfrm>
          <a:prstGeom prst="rect">
            <a:avLst/>
          </a:prstGeom>
          <a:noFill/>
          <a:ln>
            <a:solidFill>
              <a:schemeClr val="tx1"/>
            </a:solidFill>
            <a:prstDash val="sysDot"/>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○営農継続の支援</a:t>
            </a:r>
          </a:p>
          <a:p>
            <a:r>
              <a:rPr kumimoji="1" lang="ja-JP" altLang="en-US" dirty="0">
                <a:latin typeface="BIZ UDゴシック" panose="020B0400000000000000" pitchFamily="49" charset="-128"/>
                <a:ea typeface="BIZ UDゴシック" panose="020B0400000000000000" pitchFamily="49" charset="-128"/>
              </a:rPr>
              <a:t>○農地の貸借の促進</a:t>
            </a:r>
          </a:p>
          <a:p>
            <a:r>
              <a:rPr kumimoji="1" lang="ja-JP" altLang="en-US" dirty="0">
                <a:latin typeface="BIZ UDゴシック" panose="020B0400000000000000" pitchFamily="49" charset="-128"/>
                <a:ea typeface="BIZ UDゴシック" panose="020B0400000000000000" pitchFamily="49" charset="-128"/>
              </a:rPr>
              <a:t>○公による生産緑地の買取り</a:t>
            </a:r>
          </a:p>
          <a:p>
            <a:r>
              <a:rPr kumimoji="1" lang="ja-JP" altLang="en-US" dirty="0">
                <a:latin typeface="BIZ UDゴシック" panose="020B0400000000000000" pitchFamily="49" charset="-128"/>
                <a:ea typeface="BIZ UDゴシック" panose="020B0400000000000000" pitchFamily="49" charset="-128"/>
              </a:rPr>
              <a:t>○まちづくりに農地の位置付け</a:t>
            </a:r>
          </a:p>
          <a:p>
            <a:r>
              <a:rPr kumimoji="1" lang="ja-JP" altLang="en-US" dirty="0">
                <a:latin typeface="BIZ UDゴシック" panose="020B0400000000000000" pitchFamily="49" charset="-128"/>
                <a:ea typeface="BIZ UDゴシック" panose="020B0400000000000000" pitchFamily="49" charset="-128"/>
              </a:rPr>
              <a:t>○生産緑地の保全・活用に向けた更なる検討</a:t>
            </a:r>
          </a:p>
          <a:p>
            <a:r>
              <a:rPr kumimoji="1" lang="ja-JP" altLang="en-US" dirty="0">
                <a:latin typeface="BIZ UDゴシック" panose="020B0400000000000000" pitchFamily="49" charset="-128"/>
                <a:ea typeface="BIZ UDゴシック" panose="020B0400000000000000" pitchFamily="49" charset="-128"/>
              </a:rPr>
              <a:t>○田園住居地域の指定などによる都市農地の保全・活用</a:t>
            </a:r>
          </a:p>
        </p:txBody>
      </p:sp>
      <p:sp>
        <p:nvSpPr>
          <p:cNvPr id="15" name="テキスト ボックス 14">
            <a:extLst>
              <a:ext uri="{FF2B5EF4-FFF2-40B4-BE49-F238E27FC236}">
                <a16:creationId xmlns:a16="http://schemas.microsoft.com/office/drawing/2014/main" id="{B4BF96AF-1CAA-88C4-493A-B1BD3DDE2CEE}"/>
              </a:ext>
            </a:extLst>
          </p:cNvPr>
          <p:cNvSpPr txBox="1"/>
          <p:nvPr/>
        </p:nvSpPr>
        <p:spPr>
          <a:xfrm>
            <a:off x="5468468" y="5539327"/>
            <a:ext cx="5943598" cy="895747"/>
          </a:xfrm>
          <a:prstGeom prst="rect">
            <a:avLst/>
          </a:prstGeom>
          <a:noFill/>
          <a:ln>
            <a:solidFill>
              <a:schemeClr val="tx1"/>
            </a:solidFill>
            <a:prstDash val="sysDot"/>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○公共が保全・創出するみどり</a:t>
            </a:r>
          </a:p>
          <a:p>
            <a:r>
              <a:rPr kumimoji="1" lang="ja-JP" altLang="en-US" dirty="0">
                <a:latin typeface="BIZ UDゴシック" panose="020B0400000000000000" pitchFamily="49" charset="-128"/>
                <a:ea typeface="BIZ UDゴシック" panose="020B0400000000000000" pitchFamily="49" charset="-128"/>
              </a:rPr>
              <a:t>○民間が創出するみどり</a:t>
            </a:r>
          </a:p>
          <a:p>
            <a:r>
              <a:rPr kumimoji="1" lang="ja-JP" altLang="en-US" dirty="0">
                <a:latin typeface="BIZ UDゴシック" panose="020B0400000000000000" pitchFamily="49" charset="-128"/>
                <a:ea typeface="BIZ UDゴシック" panose="020B0400000000000000" pitchFamily="49" charset="-128"/>
              </a:rPr>
              <a:t>○空き家対策とみどりの創出</a:t>
            </a:r>
          </a:p>
        </p:txBody>
      </p:sp>
      <p:sp>
        <p:nvSpPr>
          <p:cNvPr id="16" name="スライド番号プレースホルダー 15">
            <a:extLst>
              <a:ext uri="{FF2B5EF4-FFF2-40B4-BE49-F238E27FC236}">
                <a16:creationId xmlns:a16="http://schemas.microsoft.com/office/drawing/2014/main" id="{E99AAB16-81DF-E320-AF22-089FE10688E6}"/>
              </a:ext>
            </a:extLst>
          </p:cNvPr>
          <p:cNvSpPr>
            <a:spLocks noGrp="1"/>
          </p:cNvSpPr>
          <p:nvPr>
            <p:ph type="sldNum" sz="quarter" idx="12"/>
          </p:nvPr>
        </p:nvSpPr>
        <p:spPr/>
        <p:txBody>
          <a:bodyPr/>
          <a:lstStyle/>
          <a:p>
            <a:fld id="{D202284B-640B-4309-93AF-8A2CB42E03EB}" type="slidenum">
              <a:rPr kumimoji="1" lang="ja-JP" altLang="en-US" smtClean="0"/>
              <a:pPr/>
              <a:t>8</a:t>
            </a:fld>
            <a:endParaRPr kumimoji="1" lang="ja-JP" altLang="en-US"/>
          </a:p>
        </p:txBody>
      </p:sp>
      <p:sp>
        <p:nvSpPr>
          <p:cNvPr id="7" name="テキスト ボックス 10">
            <a:extLst>
              <a:ext uri="{FF2B5EF4-FFF2-40B4-BE49-F238E27FC236}">
                <a16:creationId xmlns:a16="http://schemas.microsoft.com/office/drawing/2014/main" id="{8AC740A2-1424-F6C2-4D15-D25ED9546FE7}"/>
              </a:ext>
            </a:extLst>
          </p:cNvPr>
          <p:cNvSpPr txBox="1"/>
          <p:nvPr/>
        </p:nvSpPr>
        <p:spPr>
          <a:xfrm>
            <a:off x="6741461" y="6560021"/>
            <a:ext cx="4209137" cy="230832"/>
          </a:xfrm>
          <a:prstGeom prst="rect">
            <a:avLst/>
          </a:prstGeom>
          <a:noFill/>
        </p:spPr>
        <p:txBody>
          <a:bodyPr wrap="square" rtlCol="0">
            <a:spAutoFit/>
          </a:bodyPr>
          <a:lstStyle/>
          <a:p>
            <a:pPr algn="r"/>
            <a:r>
              <a:rPr kumimoji="1" lang="ja-JP" altLang="en-US" sz="900" dirty="0"/>
              <a:t>東京都公表資料より作成</a:t>
            </a:r>
          </a:p>
        </p:txBody>
      </p:sp>
    </p:spTree>
    <p:extLst>
      <p:ext uri="{BB962C8B-B14F-4D97-AF65-F5344CB8AC3E}">
        <p14:creationId xmlns:p14="http://schemas.microsoft.com/office/powerpoint/2010/main" val="291208547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PT_UD">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1A522752918CCD46806DF88B49F39CB9" ma:contentTypeVersion="10" ma:contentTypeDescription="新しいドキュメントを作成します。" ma:contentTypeScope="" ma:versionID="acac808a42ed4cc0b4712262f086b8f0">
  <xsd:schema xmlns:xsd="http://www.w3.org/2001/XMLSchema" xmlns:xs="http://www.w3.org/2001/XMLSchema" xmlns:p="http://schemas.microsoft.com/office/2006/metadata/properties" xmlns:ns2="176ced36-a019-4115-a100-4d7578b8c65a" targetNamespace="http://schemas.microsoft.com/office/2006/metadata/properties" ma:root="true" ma:fieldsID="71ccaf5f24510544113cc7487fc66c87" ns2:_="">
    <xsd:import namespace="176ced36-a019-4115-a100-4d7578b8c65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6ced36-a019-4115-a100-4d7578b8c6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576f6b1-d0e7-45c8-9630-35c6e35c0032"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65C968-57A2-48B7-9FDD-07DB31E05E85}">
  <ds:schemaRefs>
    <ds:schemaRef ds:uri="http://schemas.microsoft.com/sharepoint/v3/contenttype/forms"/>
  </ds:schemaRefs>
</ds:datastoreItem>
</file>

<file path=customXml/itemProps2.xml><?xml version="1.0" encoding="utf-8"?>
<ds:datastoreItem xmlns:ds="http://schemas.openxmlformats.org/officeDocument/2006/customXml" ds:itemID="{D4ADC5A2-2389-48BB-9849-0CF580EA4D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6ced36-a019-4115-a100-4d7578b8c6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5374</TotalTime>
  <Words>917</Words>
  <Application>Microsoft Office PowerPoint</Application>
  <PresentationFormat>ワイド画面</PresentationFormat>
  <Paragraphs>76</Paragraphs>
  <Slides>9</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BIZ UDPゴシック</vt:lpstr>
      <vt:lpstr>BIZ UDゴシック</vt:lpstr>
      <vt:lpstr>游ゴシック</vt:lpstr>
      <vt:lpstr>Arial</vt:lpstr>
      <vt:lpstr>Office テーマ</vt:lpstr>
      <vt:lpstr>国際社会、国、東京都の動向</vt:lpstr>
      <vt:lpstr>生物多様性</vt:lpstr>
      <vt:lpstr>COP15 昆明・モントリオール生物多様性枠組（2022年12月）</vt:lpstr>
      <vt:lpstr>国の動き</vt:lpstr>
      <vt:lpstr>東京都の動き</vt:lpstr>
      <vt:lpstr>みどり</vt:lpstr>
      <vt:lpstr>国の動き</vt:lpstr>
      <vt:lpstr>国の動き</vt:lpstr>
      <vt:lpstr>東京都の動き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中尾 理恵子</dc:creator>
  <cp:lastModifiedBy>黒田　宗範</cp:lastModifiedBy>
  <cp:revision>331</cp:revision>
  <cp:lastPrinted>2023-06-08T02:55:32Z</cp:lastPrinted>
  <dcterms:created xsi:type="dcterms:W3CDTF">2023-06-08T00:51:24Z</dcterms:created>
  <dcterms:modified xsi:type="dcterms:W3CDTF">2025-01-07T01:52:11Z</dcterms:modified>
</cp:coreProperties>
</file>