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3"/>
  </p:sldMasterIdLst>
  <p:notesMasterIdLst>
    <p:notesMasterId r:id="rId8"/>
  </p:notesMasterIdLst>
  <p:handoutMasterIdLst>
    <p:handoutMasterId r:id="rId9"/>
  </p:handoutMasterIdLst>
  <p:sldIdLst>
    <p:sldId id="258" r:id="rId4"/>
    <p:sldId id="277" r:id="rId5"/>
    <p:sldId id="275" r:id="rId6"/>
    <p:sldId id="260" r:id="rId7"/>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DEB"/>
    <a:srgbClr val="E5F7F6"/>
    <a:srgbClr val="2FA39D"/>
    <a:srgbClr val="37B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43D669-4E21-4CEA-B10C-111EAD2E9FA8}" v="1" dt="2024-12-11T02:34:05.5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102" d="100"/>
          <a:sy n="102" d="100"/>
        </p:scale>
        <p:origin x="1182" y="318"/>
      </p:cViewPr>
      <p:guideLst/>
    </p:cSldViewPr>
  </p:slideViewPr>
  <p:notesTextViewPr>
    <p:cViewPr>
      <p:scale>
        <a:sx n="1" d="1"/>
        <a:sy n="1" d="1"/>
      </p:scale>
      <p:origin x="0" y="0"/>
    </p:cViewPr>
  </p:notesTextViewPr>
  <p:notesViewPr>
    <p:cSldViewPr snapToGrid="0">
      <p:cViewPr varScale="1">
        <p:scale>
          <a:sx n="75" d="100"/>
          <a:sy n="75" d="100"/>
        </p:scale>
        <p:origin x="402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黒田　宗範" userId="a614a911-78f1-4410-935a-c8c4d77c86e3" providerId="ADAL" clId="{B243D669-4E21-4CEA-B10C-111EAD2E9FA8}"/>
    <pc:docChg chg="undo custSel modSld">
      <pc:chgData name="黒田　宗範" userId="a614a911-78f1-4410-935a-c8c4d77c86e3" providerId="ADAL" clId="{B243D669-4E21-4CEA-B10C-111EAD2E9FA8}" dt="2024-12-11T02:45:35.740" v="64" actId="948"/>
      <pc:docMkLst>
        <pc:docMk/>
      </pc:docMkLst>
      <pc:sldChg chg="modSp mod">
        <pc:chgData name="黒田　宗範" userId="a614a911-78f1-4410-935a-c8c4d77c86e3" providerId="ADAL" clId="{B243D669-4E21-4CEA-B10C-111EAD2E9FA8}" dt="2024-12-11T02:45:35.740" v="64" actId="948"/>
        <pc:sldMkLst>
          <pc:docMk/>
          <pc:sldMk cId="4248291951" sldId="275"/>
        </pc:sldMkLst>
        <pc:spChg chg="mod">
          <ac:chgData name="黒田　宗範" userId="a614a911-78f1-4410-935a-c8c4d77c86e3" providerId="ADAL" clId="{B243D669-4E21-4CEA-B10C-111EAD2E9FA8}" dt="2024-12-11T02:45:35.740" v="64" actId="948"/>
          <ac:spMkLst>
            <pc:docMk/>
            <pc:sldMk cId="4248291951" sldId="275"/>
            <ac:spMk id="8" creationId="{75932B00-E29B-BBBA-9E0A-F932F97C254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4EA46D29-010B-DA3D-D52A-20933927320E}"/>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2673CA90-0724-4BF8-86E7-1F952CA688DC}" type="slidenum">
              <a:rPr kumimoji="1" lang="ja-JP" altLang="en-US" smtClean="0"/>
              <a:t>‹#›</a:t>
            </a:fld>
            <a:endParaRPr kumimoji="1" lang="ja-JP" altLang="en-US"/>
          </a:p>
        </p:txBody>
      </p:sp>
    </p:spTree>
    <p:extLst>
      <p:ext uri="{BB962C8B-B14F-4D97-AF65-F5344CB8AC3E}">
        <p14:creationId xmlns:p14="http://schemas.microsoft.com/office/powerpoint/2010/main" val="2048907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2024/12/19</a:t>
            </a:fld>
            <a:endParaRPr kumimoji="1" lang="ja-JP" altLang="en-US"/>
          </a:p>
        </p:txBody>
      </p:sp>
      <p:sp>
        <p:nvSpPr>
          <p:cNvPr id="1103"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1CA7BEC6-BEBA-499E-9B4D-9CC0B4B57578}" type="datetime1">
              <a:rPr kumimoji="1" lang="ja-JP" altLang="en-US" smtClean="0"/>
              <a:t>2024/12/19</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7FB4437E-04AF-4807-B5FF-3016BF3A68C8}" type="datetime1">
              <a:rPr kumimoji="1" lang="ja-JP" altLang="en-US" smtClean="0"/>
              <a:t>2024/12/19</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11E55517-5D3C-4A1B-883D-DD1B13FEB88C}" type="datetime1">
              <a:rPr kumimoji="1" lang="ja-JP" altLang="en-US" smtClean="0"/>
              <a:t>2024/12/19</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BC5CBFAB-153A-4D44-9372-6B768F74BD7C}" type="datetime1">
              <a:rPr kumimoji="1" lang="ja-JP" altLang="en-US" smtClean="0"/>
              <a:t>2024/12/19</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A72A5B20-8F5A-4505-A4F1-966D2386773F}" type="datetime1">
              <a:rPr kumimoji="1" lang="ja-JP" altLang="en-US" smtClean="0"/>
              <a:t>2024/12/19</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98346435-8BED-4D5B-8424-BDE710D18D6A}" type="datetime1">
              <a:rPr kumimoji="1" lang="ja-JP" altLang="en-US" smtClean="0"/>
              <a:t>2024/12/19</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65FD4D74-06E0-4480-9750-976D3323990F}" type="datetime1">
              <a:rPr kumimoji="1" lang="ja-JP" altLang="en-US" smtClean="0"/>
              <a:t>2024/12/19</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cxnSp>
        <p:nvCxnSpPr>
          <p:cNvPr id="1069" name="直線コネクタ 5"/>
          <p:cNvCxnSpPr>
            <a:cxnSpLocks/>
          </p:cNvCxnSpPr>
          <p:nvPr userDrawn="1"/>
        </p:nvCxnSpPr>
        <p:spPr>
          <a:xfrm>
            <a:off x="0" y="795528"/>
            <a:ext cx="12192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
        <p:nvSpPr>
          <p:cNvPr id="2" name="日付プレースホルダー 1">
            <a:extLst>
              <a:ext uri="{FF2B5EF4-FFF2-40B4-BE49-F238E27FC236}">
                <a16:creationId xmlns:a16="http://schemas.microsoft.com/office/drawing/2014/main" id="{DA1A8849-325C-164E-C870-40EB4CACC68E}"/>
              </a:ext>
            </a:extLst>
          </p:cNvPr>
          <p:cNvSpPr>
            <a:spLocks noGrp="1"/>
          </p:cNvSpPr>
          <p:nvPr>
            <p:ph type="dt" sz="half" idx="10"/>
          </p:nvPr>
        </p:nvSpPr>
        <p:spPr/>
        <p:txBody>
          <a:bodyPr/>
          <a:lstStyle/>
          <a:p>
            <a:fld id="{8A3AD191-F3A8-418C-AE32-625FEA4DABF7}" type="datetime1">
              <a:rPr kumimoji="1" lang="ja-JP" altLang="en-US" smtClean="0"/>
              <a:t>2024/12/19</a:t>
            </a:fld>
            <a:endParaRPr kumimoji="1" lang="ja-JP" altLang="en-US"/>
          </a:p>
        </p:txBody>
      </p:sp>
      <p:sp>
        <p:nvSpPr>
          <p:cNvPr id="3" name="フッター プレースホルダー 2">
            <a:extLst>
              <a:ext uri="{FF2B5EF4-FFF2-40B4-BE49-F238E27FC236}">
                <a16:creationId xmlns:a16="http://schemas.microsoft.com/office/drawing/2014/main" id="{2290DA79-D500-4713-724D-98B4F297302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9C98F00-9FD8-5634-9AFF-B902746DE51B}"/>
              </a:ext>
            </a:extLst>
          </p:cNvPr>
          <p:cNvSpPr>
            <a:spLocks noGrp="1"/>
          </p:cNvSpPr>
          <p:nvPr>
            <p:ph type="sldNum" sz="quarter" idx="12"/>
          </p:nvPr>
        </p:nvSpPr>
        <p:spPr/>
        <p:txBody>
          <a:body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E4DB04E3-7FDA-4089-9B0C-1784888A0CC3}" type="datetime1">
              <a:rPr kumimoji="1" lang="ja-JP" altLang="en-US" smtClean="0"/>
              <a:t>2024/12/19</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2809928-AFA0-456F-B19D-F77B7B63AB85}" type="datetime1">
              <a:rPr kumimoji="1" lang="ja-JP" altLang="en-US" smtClean="0"/>
              <a:t>2024/12/19</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E855F55A-6512-4523-A4D0-374CE97A3E5F}" type="datetime1">
              <a:rPr kumimoji="1" lang="ja-JP" altLang="en-US" smtClean="0"/>
              <a:t>2024/12/19</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219456" y="2"/>
            <a:ext cx="11728704"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D01C4-A842-4087-A719-CAAAE96F871F}" type="datetime1">
              <a:rPr kumimoji="1" lang="ja-JP" altLang="en-US" smtClean="0"/>
              <a:t>2024/12/19</a:t>
            </a:fld>
            <a:endParaRPr kumimoji="1" lang="ja-JP" altLang="en-US"/>
          </a:p>
        </p:txBody>
      </p:sp>
      <p:sp>
        <p:nvSpPr>
          <p:cNvPr id="1028"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新たな国際社会、国の動向</a:t>
            </a:r>
          </a:p>
        </p:txBody>
      </p:sp>
      <p:sp>
        <p:nvSpPr>
          <p:cNvPr id="1109" name="正方形/長方形 3"/>
          <p:cNvSpPr/>
          <p:nvPr/>
        </p:nvSpPr>
        <p:spPr>
          <a:xfrm>
            <a:off x="0" y="1"/>
            <a:ext cx="12192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6C6CC38-BC9F-BE88-4A5A-A352F671A387}"/>
              </a:ext>
            </a:extLst>
          </p:cNvPr>
          <p:cNvSpPr txBox="1"/>
          <p:nvPr/>
        </p:nvSpPr>
        <p:spPr>
          <a:xfrm>
            <a:off x="11025052" y="1120191"/>
            <a:ext cx="1036320" cy="369332"/>
          </a:xfrm>
          <a:prstGeom prst="rect">
            <a:avLst/>
          </a:prstGeom>
          <a:noFill/>
          <a:ln>
            <a:solidFill>
              <a:schemeClr val="tx1"/>
            </a:solidFill>
          </a:ln>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資料８</a:t>
            </a:r>
            <a:endParaRPr kumimoji="1"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3420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1752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第２回審議会後の動向</a:t>
            </a:r>
            <a:endParaRPr lang="en-US" altLang="ja-JP" sz="4000" dirty="0">
              <a:latin typeface="BIZ UDゴシック" panose="020B0400000000000000" pitchFamily="49" charset="-128"/>
              <a:ea typeface="BIZ UDゴシック" panose="020B0400000000000000" pitchFamily="49" charset="-128"/>
            </a:endParaRPr>
          </a:p>
        </p:txBody>
      </p:sp>
      <p:sp>
        <p:nvSpPr>
          <p:cNvPr id="1109" name="正方形/長方形 3"/>
          <p:cNvSpPr/>
          <p:nvPr/>
        </p:nvSpPr>
        <p:spPr>
          <a:xfrm>
            <a:off x="0" y="1"/>
            <a:ext cx="12191999"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1" y="6428509"/>
            <a:ext cx="12191999"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2151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en-US" altLang="ja-JP" dirty="0"/>
              <a:t>COP</a:t>
            </a:r>
            <a:r>
              <a:rPr kumimoji="1" lang="ja-JP" altLang="en-US" dirty="0"/>
              <a:t>２９（</a:t>
            </a:r>
            <a:r>
              <a:rPr kumimoji="1" lang="en-US" altLang="ja-JP" dirty="0"/>
              <a:t>202</a:t>
            </a:r>
            <a:r>
              <a:rPr kumimoji="1" lang="ja-JP" altLang="en-US" dirty="0"/>
              <a:t>４年１１月）</a:t>
            </a:r>
          </a:p>
        </p:txBody>
      </p:sp>
      <p:sp>
        <p:nvSpPr>
          <p:cNvPr id="1137" name="テキスト ボックス 10"/>
          <p:cNvSpPr txBox="1"/>
          <p:nvPr/>
        </p:nvSpPr>
        <p:spPr>
          <a:xfrm>
            <a:off x="7982863" y="6335902"/>
            <a:ext cx="4209137" cy="230832"/>
          </a:xfrm>
          <a:prstGeom prst="rect">
            <a:avLst/>
          </a:prstGeom>
          <a:noFill/>
        </p:spPr>
        <p:txBody>
          <a:bodyPr wrap="square" rtlCol="0">
            <a:spAutoFit/>
          </a:bodyPr>
          <a:lstStyle/>
          <a:p>
            <a:pPr algn="r"/>
            <a:r>
              <a:rPr kumimoji="1" lang="ja-JP" altLang="en-US" sz="900" dirty="0"/>
              <a:t>環境省公表資料を基に作成</a:t>
            </a:r>
          </a:p>
        </p:txBody>
      </p:sp>
      <p:sp>
        <p:nvSpPr>
          <p:cNvPr id="10" name="テキスト ボックス 11">
            <a:extLst>
              <a:ext uri="{FF2B5EF4-FFF2-40B4-BE49-F238E27FC236}">
                <a16:creationId xmlns:a16="http://schemas.microsoft.com/office/drawing/2014/main" id="{9F70C9F5-9B01-F33A-2DF0-D88755A9B7BB}"/>
              </a:ext>
            </a:extLst>
          </p:cNvPr>
          <p:cNvSpPr txBox="1"/>
          <p:nvPr/>
        </p:nvSpPr>
        <p:spPr>
          <a:xfrm>
            <a:off x="537882" y="938965"/>
            <a:ext cx="11143130" cy="317893"/>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主な議題の交渉結果</a:t>
            </a:r>
          </a:p>
        </p:txBody>
      </p:sp>
      <p:sp>
        <p:nvSpPr>
          <p:cNvPr id="3" name="スライド番号プレースホルダー 2">
            <a:extLst>
              <a:ext uri="{FF2B5EF4-FFF2-40B4-BE49-F238E27FC236}">
                <a16:creationId xmlns:a16="http://schemas.microsoft.com/office/drawing/2014/main" id="{45E8F6DA-2F7B-CF66-DD0B-4A1F20F28E5E}"/>
              </a:ext>
            </a:extLst>
          </p:cNvPr>
          <p:cNvSpPr>
            <a:spLocks noGrp="1"/>
          </p:cNvSpPr>
          <p:nvPr>
            <p:ph type="sldNum" sz="quarter" idx="12"/>
          </p:nvPr>
        </p:nvSpPr>
        <p:spPr/>
        <p:txBody>
          <a:bodyPr/>
          <a:lstStyle/>
          <a:p>
            <a:fld id="{D202284B-640B-4309-93AF-8A2CB42E03EB}" type="slidenum">
              <a:rPr kumimoji="1" lang="ja-JP" altLang="en-US" smtClean="0"/>
              <a:pPr/>
              <a:t>2</a:t>
            </a:fld>
            <a:endParaRPr kumimoji="1" lang="ja-JP" altLang="en-US" dirty="0"/>
          </a:p>
        </p:txBody>
      </p:sp>
      <p:sp>
        <p:nvSpPr>
          <p:cNvPr id="2" name="テキスト ボックス 12">
            <a:extLst>
              <a:ext uri="{FF2B5EF4-FFF2-40B4-BE49-F238E27FC236}">
                <a16:creationId xmlns:a16="http://schemas.microsoft.com/office/drawing/2014/main" id="{30D35948-17F2-796F-3D69-C4BE48990AB3}"/>
              </a:ext>
            </a:extLst>
          </p:cNvPr>
          <p:cNvSpPr txBox="1"/>
          <p:nvPr/>
        </p:nvSpPr>
        <p:spPr>
          <a:xfrm>
            <a:off x="537881" y="2019180"/>
            <a:ext cx="11143129" cy="738664"/>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a:t>
            </a:r>
            <a:r>
              <a:rPr kumimoji="1" lang="en-US" altLang="ja-JP" sz="1400" dirty="0">
                <a:latin typeface="BIZ UDゴシック" panose="020B0400000000000000" pitchFamily="49" charset="-128"/>
                <a:ea typeface="BIZ UDゴシック" panose="020B0400000000000000" pitchFamily="49" charset="-128"/>
              </a:rPr>
              <a:t>2035</a:t>
            </a:r>
            <a:r>
              <a:rPr kumimoji="1" lang="ja-JP" altLang="en-US" sz="1400" dirty="0">
                <a:latin typeface="BIZ UDゴシック" panose="020B0400000000000000" pitchFamily="49" charset="-128"/>
                <a:ea typeface="BIZ UDゴシック" panose="020B0400000000000000" pitchFamily="49" charset="-128"/>
              </a:rPr>
              <a:t>年までに少なくとも年間</a:t>
            </a:r>
            <a:r>
              <a:rPr kumimoji="1" lang="en-US" altLang="ja-JP" sz="1400" dirty="0">
                <a:latin typeface="BIZ UDゴシック" panose="020B0400000000000000" pitchFamily="49" charset="-128"/>
                <a:ea typeface="BIZ UDゴシック" panose="020B0400000000000000" pitchFamily="49" charset="-128"/>
              </a:rPr>
              <a:t>3,000</a:t>
            </a:r>
            <a:r>
              <a:rPr kumimoji="1" lang="ja-JP" altLang="en-US" sz="1400" dirty="0">
                <a:latin typeface="BIZ UDゴシック" panose="020B0400000000000000" pitchFamily="49" charset="-128"/>
                <a:ea typeface="BIZ UDゴシック" panose="020B0400000000000000" pitchFamily="49" charset="-128"/>
              </a:rPr>
              <a:t>億ドル」の途上国支援目標を決定した（国際開発金融機関による支援、途上国による支援を含む）。また、全てのアクターに対し、全ての公的及び民間の資金源からの途上国向けの気候行動に対する資金を</a:t>
            </a:r>
            <a:r>
              <a:rPr kumimoji="1" lang="en-US" altLang="ja-JP" sz="1400" dirty="0">
                <a:latin typeface="BIZ UDゴシック" panose="020B0400000000000000" pitchFamily="49" charset="-128"/>
                <a:ea typeface="BIZ UDゴシック" panose="020B0400000000000000" pitchFamily="49" charset="-128"/>
              </a:rPr>
              <a:t>2035</a:t>
            </a:r>
            <a:r>
              <a:rPr kumimoji="1" lang="ja-JP" altLang="en-US" sz="1400" dirty="0">
                <a:latin typeface="BIZ UDゴシック" panose="020B0400000000000000" pitchFamily="49" charset="-128"/>
                <a:ea typeface="BIZ UDゴシック" panose="020B0400000000000000" pitchFamily="49" charset="-128"/>
              </a:rPr>
              <a:t>年までに年間</a:t>
            </a:r>
            <a:r>
              <a:rPr kumimoji="1" lang="en-US" altLang="ja-JP" sz="1400" dirty="0">
                <a:latin typeface="BIZ UDゴシック" panose="020B0400000000000000" pitchFamily="49" charset="-128"/>
                <a:ea typeface="BIZ UDゴシック" panose="020B0400000000000000" pitchFamily="49" charset="-128"/>
              </a:rPr>
              <a:t>1.3</a:t>
            </a:r>
            <a:r>
              <a:rPr kumimoji="1" lang="ja-JP" altLang="en-US" sz="1400" dirty="0">
                <a:latin typeface="BIZ UDゴシック" panose="020B0400000000000000" pitchFamily="49" charset="-128"/>
                <a:ea typeface="BIZ UDゴシック" panose="020B0400000000000000" pitchFamily="49" charset="-128"/>
              </a:rPr>
              <a:t>兆ドル以上に拡大するため、共に行動することを求める旨を決定した。</a:t>
            </a:r>
          </a:p>
        </p:txBody>
      </p:sp>
      <p:sp>
        <p:nvSpPr>
          <p:cNvPr id="4" name="四角形: 角を丸くする 3">
            <a:extLst>
              <a:ext uri="{FF2B5EF4-FFF2-40B4-BE49-F238E27FC236}">
                <a16:creationId xmlns:a16="http://schemas.microsoft.com/office/drawing/2014/main" id="{AACA2F75-D3F0-771B-6468-0674E859CCA3}"/>
              </a:ext>
            </a:extLst>
          </p:cNvPr>
          <p:cNvSpPr/>
          <p:nvPr/>
        </p:nvSpPr>
        <p:spPr>
          <a:xfrm>
            <a:off x="537882" y="1477514"/>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気候資金に関する新規合同数値目標（</a:t>
            </a:r>
            <a:r>
              <a:rPr kumimoji="1" lang="en-US" altLang="ja-JP" dirty="0">
                <a:solidFill>
                  <a:schemeClr val="tx1"/>
                </a:solidFill>
                <a:latin typeface="BIZ UDゴシック" panose="020B0400000000000000" pitchFamily="49" charset="-128"/>
                <a:ea typeface="BIZ UDゴシック" panose="020B0400000000000000" pitchFamily="49" charset="-128"/>
              </a:rPr>
              <a:t>NCQG</a:t>
            </a:r>
            <a:r>
              <a:rPr kumimoji="1" lang="ja-JP" altLang="en-US" dirty="0">
                <a:solidFill>
                  <a:schemeClr val="tx1"/>
                </a:solidFill>
                <a:latin typeface="BIZ UDゴシック" panose="020B0400000000000000" pitchFamily="49" charset="-128"/>
                <a:ea typeface="BIZ UDゴシック" panose="020B0400000000000000" pitchFamily="49" charset="-128"/>
              </a:rPr>
              <a:t>）</a:t>
            </a:r>
          </a:p>
        </p:txBody>
      </p:sp>
      <p:sp>
        <p:nvSpPr>
          <p:cNvPr id="5" name="四角形: 角を丸くする 4">
            <a:extLst>
              <a:ext uri="{FF2B5EF4-FFF2-40B4-BE49-F238E27FC236}">
                <a16:creationId xmlns:a16="http://schemas.microsoft.com/office/drawing/2014/main" id="{9A79A41F-7D61-2D3D-C19C-9A092314F83F}"/>
              </a:ext>
            </a:extLst>
          </p:cNvPr>
          <p:cNvSpPr/>
          <p:nvPr/>
        </p:nvSpPr>
        <p:spPr>
          <a:xfrm>
            <a:off x="537882" y="3112465"/>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パリ協定第６条（市場メカニズム）</a:t>
            </a:r>
          </a:p>
        </p:txBody>
      </p:sp>
      <p:sp>
        <p:nvSpPr>
          <p:cNvPr id="6" name="テキスト ボックス 12">
            <a:extLst>
              <a:ext uri="{FF2B5EF4-FFF2-40B4-BE49-F238E27FC236}">
                <a16:creationId xmlns:a16="http://schemas.microsoft.com/office/drawing/2014/main" id="{825CABC3-70B1-166C-EDC3-2F83ED2FA15D}"/>
              </a:ext>
            </a:extLst>
          </p:cNvPr>
          <p:cNvSpPr txBox="1"/>
          <p:nvPr/>
        </p:nvSpPr>
        <p:spPr>
          <a:xfrm>
            <a:off x="537881" y="3652976"/>
            <a:ext cx="11143129"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国際的に協力して削減・除去対策を実施するパリ協定第</a:t>
            </a:r>
            <a:r>
              <a:rPr kumimoji="1" lang="en-US" altLang="ja-JP" sz="1400" dirty="0">
                <a:latin typeface="BIZ UDゴシック" panose="020B0400000000000000" pitchFamily="49" charset="-128"/>
                <a:ea typeface="BIZ UDゴシック" panose="020B0400000000000000" pitchFamily="49" charset="-128"/>
              </a:rPr>
              <a:t>6</a:t>
            </a:r>
            <a:r>
              <a:rPr kumimoji="1" lang="ja-JP" altLang="en-US" sz="1400" dirty="0">
                <a:latin typeface="BIZ UDゴシック" panose="020B0400000000000000" pitchFamily="49" charset="-128"/>
                <a:ea typeface="BIZ UDゴシック" panose="020B0400000000000000" pitchFamily="49" charset="-128"/>
              </a:rPr>
              <a:t>条の完全運用化が実現。削減・除去の量をクレジット化して分配するに当たって必要な政府による承認や報告の項目や様式、クレジットの記録や報告に用いる登録簿等の接続性等の細目を決定した。</a:t>
            </a:r>
          </a:p>
        </p:txBody>
      </p:sp>
      <p:sp>
        <p:nvSpPr>
          <p:cNvPr id="7" name="四角形: 角を丸くする 6">
            <a:extLst>
              <a:ext uri="{FF2B5EF4-FFF2-40B4-BE49-F238E27FC236}">
                <a16:creationId xmlns:a16="http://schemas.microsoft.com/office/drawing/2014/main" id="{29CDA2DE-C708-3107-88D7-59FA00BE6E08}"/>
              </a:ext>
            </a:extLst>
          </p:cNvPr>
          <p:cNvSpPr/>
          <p:nvPr/>
        </p:nvSpPr>
        <p:spPr>
          <a:xfrm>
            <a:off x="537882" y="4724183"/>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適応に関する世界全体の目標（</a:t>
            </a:r>
            <a:r>
              <a:rPr kumimoji="1" lang="en-US" altLang="ja-JP" dirty="0">
                <a:solidFill>
                  <a:schemeClr val="tx1"/>
                </a:solidFill>
                <a:latin typeface="BIZ UDゴシック" panose="020B0400000000000000" pitchFamily="49" charset="-128"/>
                <a:ea typeface="BIZ UDゴシック" panose="020B0400000000000000" pitchFamily="49" charset="-128"/>
              </a:rPr>
              <a:t>GGA</a:t>
            </a:r>
            <a:r>
              <a:rPr kumimoji="1" lang="ja-JP" altLang="en-US" dirty="0">
                <a:solidFill>
                  <a:schemeClr val="tx1"/>
                </a:solidFill>
                <a:latin typeface="BIZ UDゴシック" panose="020B0400000000000000" pitchFamily="49" charset="-128"/>
                <a:ea typeface="BIZ UDゴシック" panose="020B0400000000000000" pitchFamily="49" charset="-128"/>
              </a:rPr>
              <a:t>）</a:t>
            </a:r>
          </a:p>
        </p:txBody>
      </p:sp>
      <p:sp>
        <p:nvSpPr>
          <p:cNvPr id="8" name="テキスト ボックス 12">
            <a:extLst>
              <a:ext uri="{FF2B5EF4-FFF2-40B4-BE49-F238E27FC236}">
                <a16:creationId xmlns:a16="http://schemas.microsoft.com/office/drawing/2014/main" id="{75932B00-E29B-BBBA-9E0A-F932F97C2548}"/>
              </a:ext>
            </a:extLst>
          </p:cNvPr>
          <p:cNvSpPr txBox="1"/>
          <p:nvPr/>
        </p:nvSpPr>
        <p:spPr>
          <a:xfrm>
            <a:off x="537881" y="5264694"/>
            <a:ext cx="11143129" cy="838691"/>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400" dirty="0">
                <a:latin typeface="BIZ UDゴシック" panose="020B0400000000000000" pitchFamily="49" charset="-128"/>
                <a:ea typeface="BIZ UDゴシック" panose="020B0400000000000000" pitchFamily="49" charset="-128"/>
              </a:rPr>
              <a:t>GGA</a:t>
            </a:r>
            <a:r>
              <a:rPr kumimoji="1" lang="ja-JP" altLang="en-US" sz="1400" dirty="0">
                <a:latin typeface="BIZ UDゴシック" panose="020B0400000000000000" pitchFamily="49" charset="-128"/>
                <a:ea typeface="BIZ UDゴシック" panose="020B0400000000000000" pitchFamily="49" charset="-128"/>
              </a:rPr>
              <a:t>の進捗を測定するための指標に関する作業について、</a:t>
            </a:r>
            <a:r>
              <a:rPr kumimoji="1" lang="en-US" altLang="ja-JP" sz="1400" dirty="0">
                <a:latin typeface="BIZ UDゴシック" panose="020B0400000000000000" pitchFamily="49" charset="-128"/>
                <a:ea typeface="BIZ UDゴシック" panose="020B0400000000000000" pitchFamily="49" charset="-128"/>
              </a:rPr>
              <a:t>CMA7</a:t>
            </a:r>
            <a:r>
              <a:rPr kumimoji="1" lang="ja-JP" altLang="en-US" sz="1400" dirty="0">
                <a:latin typeface="BIZ UDゴシック" panose="020B0400000000000000" pitchFamily="49" charset="-128"/>
                <a:ea typeface="BIZ UDゴシック" panose="020B0400000000000000" pitchFamily="49" charset="-128"/>
              </a:rPr>
              <a:t>（</a:t>
            </a:r>
            <a:r>
              <a:rPr kumimoji="1" lang="en-US" altLang="ja-JP" sz="1400" dirty="0">
                <a:latin typeface="BIZ UDゴシック" panose="020B0400000000000000" pitchFamily="49" charset="-128"/>
                <a:ea typeface="BIZ UDゴシック" panose="020B0400000000000000" pitchFamily="49" charset="-128"/>
              </a:rPr>
              <a:t>2025</a:t>
            </a:r>
            <a:r>
              <a:rPr kumimoji="1" lang="ja-JP" altLang="en-US" sz="1400" dirty="0">
                <a:latin typeface="BIZ UDゴシック" panose="020B0400000000000000" pitchFamily="49" charset="-128"/>
                <a:ea typeface="BIZ UDゴシック" panose="020B0400000000000000" pitchFamily="49" charset="-128"/>
              </a:rPr>
              <a:t>年）における本作業の完了に向けた議論が行なわれ、本作業に関与する専門家に対する追加的な指針等を決定した。さらに、ハイレベル対話開催を含む、バクー適応ロードマップの立ち上げも決定した。</a:t>
            </a:r>
            <a:endParaRPr kumimoji="1" lang="en-US" altLang="ja-JP" sz="1400" dirty="0">
              <a:latin typeface="BIZ UDゴシック" panose="020B0400000000000000" pitchFamily="49" charset="-128"/>
              <a:ea typeface="BIZ UDゴシック" panose="020B0400000000000000" pitchFamily="49" charset="-128"/>
            </a:endParaRPr>
          </a:p>
          <a:p>
            <a:pPr>
              <a:spcBef>
                <a:spcPts val="1200"/>
              </a:spcBef>
            </a:pPr>
            <a:r>
              <a:rPr kumimoji="1" lang="en-US" altLang="ja-JP" sz="1050" dirty="0">
                <a:latin typeface="BIZ UDゴシック" panose="020B0400000000000000" pitchFamily="49" charset="-128"/>
                <a:ea typeface="BIZ UDゴシック" panose="020B0400000000000000" pitchFamily="49" charset="-128"/>
              </a:rPr>
              <a:t>※GGA</a:t>
            </a:r>
            <a:r>
              <a:rPr kumimoji="1" lang="ja-JP" altLang="en-US" sz="1050" dirty="0">
                <a:latin typeface="BIZ UDゴシック" panose="020B0400000000000000" pitchFamily="49" charset="-128"/>
                <a:ea typeface="BIZ UDゴシック" panose="020B0400000000000000" pitchFamily="49" charset="-128"/>
              </a:rPr>
              <a:t>＝適応に関する世界全体の目標（</a:t>
            </a:r>
            <a:r>
              <a:rPr kumimoji="1" lang="en-US" altLang="ja-JP" sz="1050" dirty="0">
                <a:latin typeface="BIZ UDゴシック" panose="020B0400000000000000" pitchFamily="49" charset="-128"/>
                <a:ea typeface="BIZ UDゴシック" panose="020B0400000000000000" pitchFamily="49" charset="-128"/>
              </a:rPr>
              <a:t>Global Goal on Adaptation: GGA</a:t>
            </a:r>
            <a:r>
              <a:rPr kumimoji="1" lang="ja-JP" altLang="en-US" sz="1050" dirty="0">
                <a:latin typeface="BIZ UDゴシック" panose="020B0400000000000000" pitchFamily="49" charset="-128"/>
                <a:ea typeface="BIZ UDゴシック" panose="020B0400000000000000" pitchFamily="49" charset="-128"/>
              </a:rPr>
              <a:t>）。</a:t>
            </a:r>
            <a:r>
              <a:rPr kumimoji="1" lang="en-US" altLang="ja-JP" sz="1050" dirty="0">
                <a:latin typeface="BIZ UDゴシック" panose="020B0400000000000000" pitchFamily="49" charset="-128"/>
                <a:ea typeface="BIZ UDゴシック" panose="020B0400000000000000" pitchFamily="49" charset="-128"/>
              </a:rPr>
              <a:t>2015</a:t>
            </a:r>
            <a:r>
              <a:rPr kumimoji="1" lang="ja-JP" altLang="en-US" sz="1050" dirty="0">
                <a:latin typeface="BIZ UDゴシック" panose="020B0400000000000000" pitchFamily="49" charset="-128"/>
                <a:ea typeface="BIZ UDゴシック" panose="020B0400000000000000" pitchFamily="49" charset="-128"/>
              </a:rPr>
              <a:t>年に採択されたパリ協定において定められた気候変動適応に関するグローバルな目標。</a:t>
            </a:r>
            <a:endParaRPr kumimoji="1" lang="en-US" altLang="ja-JP" sz="105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248291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idx="4294967295"/>
          </p:nvPr>
        </p:nvSpPr>
        <p:spPr>
          <a:xfrm>
            <a:off x="219456" y="2"/>
            <a:ext cx="11728704" cy="795527"/>
          </a:xfrm>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519953" y="1091657"/>
            <a:ext cx="11170023" cy="317893"/>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次期エネルギー基本計画の動向</a:t>
            </a:r>
          </a:p>
        </p:txBody>
      </p:sp>
      <p:sp>
        <p:nvSpPr>
          <p:cNvPr id="3" name="スライド番号プレースホルダー 2">
            <a:extLst>
              <a:ext uri="{FF2B5EF4-FFF2-40B4-BE49-F238E27FC236}">
                <a16:creationId xmlns:a16="http://schemas.microsoft.com/office/drawing/2014/main" id="{E9E7C75A-051A-73C3-55DC-877B65419603}"/>
              </a:ext>
            </a:extLst>
          </p:cNvPr>
          <p:cNvSpPr>
            <a:spLocks noGrp="1"/>
          </p:cNvSpPr>
          <p:nvPr>
            <p:ph type="sldNum" sz="quarter" idx="12"/>
          </p:nvPr>
        </p:nvSpPr>
        <p:spPr/>
        <p:txBody>
          <a:bodyPr/>
          <a:lstStyle/>
          <a:p>
            <a:fld id="{D202284B-640B-4309-93AF-8A2CB42E03EB}" type="slidenum">
              <a:rPr kumimoji="1" lang="ja-JP" altLang="en-US" smtClean="0"/>
              <a:pPr/>
              <a:t>3</a:t>
            </a:fld>
            <a:endParaRPr kumimoji="1" lang="ja-JP" altLang="en-US"/>
          </a:p>
        </p:txBody>
      </p:sp>
      <p:sp>
        <p:nvSpPr>
          <p:cNvPr id="4" name="テキスト ボックス 12">
            <a:extLst>
              <a:ext uri="{FF2B5EF4-FFF2-40B4-BE49-F238E27FC236}">
                <a16:creationId xmlns:a16="http://schemas.microsoft.com/office/drawing/2014/main" id="{2DEF88E7-0558-5B82-AF66-9E8D3505F50F}"/>
              </a:ext>
            </a:extLst>
          </p:cNvPr>
          <p:cNvSpPr txBox="1"/>
          <p:nvPr/>
        </p:nvSpPr>
        <p:spPr>
          <a:xfrm>
            <a:off x="519953" y="1938341"/>
            <a:ext cx="11170022"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太陽光・風力等の再生可能エネルギーの割合を４～５割、原子力発電の割合を２割、残る３～４割を火力発電とし、再生可能エネルギーを初めて、火力を上回る最大の電源と位置づける見込みとなっている。</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6" name="テキスト ボックス 11">
            <a:extLst>
              <a:ext uri="{FF2B5EF4-FFF2-40B4-BE49-F238E27FC236}">
                <a16:creationId xmlns:a16="http://schemas.microsoft.com/office/drawing/2014/main" id="{28B98728-A173-5BBB-9F4E-876CDDC88F9F}"/>
              </a:ext>
            </a:extLst>
          </p:cNvPr>
          <p:cNvSpPr txBox="1"/>
          <p:nvPr/>
        </p:nvSpPr>
        <p:spPr>
          <a:xfrm>
            <a:off x="498796" y="5795122"/>
            <a:ext cx="11170023" cy="317893"/>
          </a:xfrm>
          <a:prstGeom prst="rect">
            <a:avLst/>
          </a:prstGeom>
          <a:solidFill>
            <a:srgbClr val="C1EDEB"/>
          </a:solidFill>
        </p:spPr>
        <p:txBody>
          <a:bodyPr wrap="square" rtlCol="0" anchor="ctr" anchorCtr="0">
            <a:noAutofit/>
          </a:bodyPr>
          <a:lstStyle/>
          <a:p>
            <a:pPr algn="ctr"/>
            <a:r>
              <a:rPr kumimoji="1" lang="ja-JP" altLang="en-US" dirty="0">
                <a:latin typeface="BIZ UDゴシック" panose="020B0400000000000000" pitchFamily="49" charset="-128"/>
                <a:ea typeface="BIZ UDゴシック" panose="020B0400000000000000" pitchFamily="49" charset="-128"/>
              </a:rPr>
              <a:t>次期</a:t>
            </a:r>
            <a:r>
              <a:rPr kumimoji="1" lang="ja-JP" altLang="en-US" sz="1800" dirty="0">
                <a:latin typeface="BIZ UDゴシック" panose="020B0400000000000000" pitchFamily="49" charset="-128"/>
                <a:ea typeface="BIZ UDゴシック" panose="020B0400000000000000" pitchFamily="49" charset="-128"/>
              </a:rPr>
              <a:t>地球温暖化対策計画の動向</a:t>
            </a:r>
            <a:endParaRPr kumimoji="1" lang="ja-JP" altLang="en-US" dirty="0">
              <a:latin typeface="BIZ UDゴシック" panose="020B0400000000000000" pitchFamily="49" charset="-128"/>
              <a:ea typeface="BIZ UDゴシック" panose="020B0400000000000000" pitchFamily="49" charset="-128"/>
            </a:endParaRPr>
          </a:p>
        </p:txBody>
      </p:sp>
      <p:sp>
        <p:nvSpPr>
          <p:cNvPr id="7" name="テキスト ボックス 12">
            <a:extLst>
              <a:ext uri="{FF2B5EF4-FFF2-40B4-BE49-F238E27FC236}">
                <a16:creationId xmlns:a16="http://schemas.microsoft.com/office/drawing/2014/main" id="{A201C4E5-B71B-A849-0455-A452E657566B}"/>
              </a:ext>
            </a:extLst>
          </p:cNvPr>
          <p:cNvSpPr txBox="1"/>
          <p:nvPr/>
        </p:nvSpPr>
        <p:spPr>
          <a:xfrm>
            <a:off x="519953" y="6152217"/>
            <a:ext cx="11170022"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新たな地球温暖化対策計画の議論の中で、温室効果ガスの排出削減の目標に関して２０３５年度までに２０１３年度比６０％削減とする見込みとなっている。新目標は２０２５年２月までに国連への提出が求められている。</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2" name="テキスト ボックス 12">
            <a:extLst>
              <a:ext uri="{FF2B5EF4-FFF2-40B4-BE49-F238E27FC236}">
                <a16:creationId xmlns:a16="http://schemas.microsoft.com/office/drawing/2014/main" id="{1772E93E-8B74-8BE0-8E22-25138B4E84C6}"/>
              </a:ext>
            </a:extLst>
          </p:cNvPr>
          <p:cNvSpPr txBox="1"/>
          <p:nvPr/>
        </p:nvSpPr>
        <p:spPr>
          <a:xfrm>
            <a:off x="519953" y="3068937"/>
            <a:ext cx="11170022"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①事業規律の強化②</a:t>
            </a:r>
            <a:r>
              <a:rPr kumimoji="1" lang="en-US" altLang="ja-JP" sz="1400" dirty="0">
                <a:latin typeface="BIZ UDゴシック" panose="020B0400000000000000" pitchFamily="49" charset="-128"/>
                <a:ea typeface="BIZ UDゴシック" panose="020B0400000000000000" pitchFamily="49" charset="-128"/>
              </a:rPr>
              <a:t>FIP</a:t>
            </a:r>
            <a:r>
              <a:rPr kumimoji="1" lang="ja-JP" altLang="en-US" sz="1400" dirty="0">
                <a:latin typeface="BIZ UDゴシック" panose="020B0400000000000000" pitchFamily="49" charset="-128"/>
                <a:ea typeface="BIZ UDゴシック" panose="020B0400000000000000" pitchFamily="49" charset="-128"/>
              </a:rPr>
              <a:t>制度や入札制度の活用③地域間連系線の整備・蓄電池の導入等④ペロブスカイト太陽電池、地熱発電、中小水力の促進⑤設備の適切な廃棄・リサイクルの制度整備</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8" name="四角形: 角を丸くする 7">
            <a:extLst>
              <a:ext uri="{FF2B5EF4-FFF2-40B4-BE49-F238E27FC236}">
                <a16:creationId xmlns:a16="http://schemas.microsoft.com/office/drawing/2014/main" id="{CC09B46E-5829-4AF5-9213-E8AB8D09FC5F}"/>
              </a:ext>
            </a:extLst>
          </p:cNvPr>
          <p:cNvSpPr/>
          <p:nvPr/>
        </p:nvSpPr>
        <p:spPr>
          <a:xfrm>
            <a:off x="537882" y="1477514"/>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BIZ UDゴシック" panose="020B0400000000000000" pitchFamily="49" charset="-128"/>
                <a:ea typeface="BIZ UDゴシック" panose="020B0400000000000000" pitchFamily="49" charset="-128"/>
              </a:rPr>
              <a:t>2040</a:t>
            </a:r>
            <a:r>
              <a:rPr kumimoji="1" lang="ja-JP" altLang="en-US" dirty="0">
                <a:solidFill>
                  <a:schemeClr val="tx1"/>
                </a:solidFill>
                <a:latin typeface="BIZ UDゴシック" panose="020B0400000000000000" pitchFamily="49" charset="-128"/>
                <a:ea typeface="BIZ UDゴシック" panose="020B0400000000000000" pitchFamily="49" charset="-128"/>
              </a:rPr>
              <a:t>年度までに目指す電源構成</a:t>
            </a:r>
          </a:p>
        </p:txBody>
      </p:sp>
      <p:sp>
        <p:nvSpPr>
          <p:cNvPr id="9" name="四角形: 角を丸くする 8">
            <a:extLst>
              <a:ext uri="{FF2B5EF4-FFF2-40B4-BE49-F238E27FC236}">
                <a16:creationId xmlns:a16="http://schemas.microsoft.com/office/drawing/2014/main" id="{41A11DCB-DF75-854F-43FF-CEAE23B8F955}"/>
              </a:ext>
            </a:extLst>
          </p:cNvPr>
          <p:cNvSpPr/>
          <p:nvPr/>
        </p:nvSpPr>
        <p:spPr>
          <a:xfrm>
            <a:off x="537882" y="2584641"/>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再生可能エネルギー</a:t>
            </a:r>
          </a:p>
        </p:txBody>
      </p:sp>
      <p:sp>
        <p:nvSpPr>
          <p:cNvPr id="11" name="四角形: 角を丸くする 10">
            <a:extLst>
              <a:ext uri="{FF2B5EF4-FFF2-40B4-BE49-F238E27FC236}">
                <a16:creationId xmlns:a16="http://schemas.microsoft.com/office/drawing/2014/main" id="{137DABD3-7DA3-298F-7CBD-8D6D1C143278}"/>
              </a:ext>
            </a:extLst>
          </p:cNvPr>
          <p:cNvSpPr/>
          <p:nvPr/>
        </p:nvSpPr>
        <p:spPr>
          <a:xfrm>
            <a:off x="537882" y="3649709"/>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原子力</a:t>
            </a:r>
          </a:p>
        </p:txBody>
      </p:sp>
      <p:sp>
        <p:nvSpPr>
          <p:cNvPr id="12" name="テキスト ボックス 12">
            <a:extLst>
              <a:ext uri="{FF2B5EF4-FFF2-40B4-BE49-F238E27FC236}">
                <a16:creationId xmlns:a16="http://schemas.microsoft.com/office/drawing/2014/main" id="{34C9F919-0DC5-A311-2D58-0EB15B34D76B}"/>
              </a:ext>
            </a:extLst>
          </p:cNvPr>
          <p:cNvSpPr txBox="1"/>
          <p:nvPr/>
        </p:nvSpPr>
        <p:spPr>
          <a:xfrm>
            <a:off x="519953" y="4117635"/>
            <a:ext cx="11170022"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安全性の確保を大前提に必要な規模を持続的に活用していく。再稼働に向けては産業界の連携、理解活動、防災対策等に取り組む。次世代革新炉の研究開発を進めるとともに、サプライチェーンと人材の維持強化に取り組む。</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3" name="四角形: 角を丸くする 12">
            <a:extLst>
              <a:ext uri="{FF2B5EF4-FFF2-40B4-BE49-F238E27FC236}">
                <a16:creationId xmlns:a16="http://schemas.microsoft.com/office/drawing/2014/main" id="{D9C0929A-883E-4699-F3AC-F234FE791769}"/>
              </a:ext>
            </a:extLst>
          </p:cNvPr>
          <p:cNvSpPr/>
          <p:nvPr/>
        </p:nvSpPr>
        <p:spPr>
          <a:xfrm>
            <a:off x="537882" y="4738266"/>
            <a:ext cx="5199530" cy="383538"/>
          </a:xfrm>
          <a:prstGeom prst="round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火力</a:t>
            </a:r>
          </a:p>
        </p:txBody>
      </p:sp>
      <p:sp>
        <p:nvSpPr>
          <p:cNvPr id="14" name="テキスト ボックス 12">
            <a:extLst>
              <a:ext uri="{FF2B5EF4-FFF2-40B4-BE49-F238E27FC236}">
                <a16:creationId xmlns:a16="http://schemas.microsoft.com/office/drawing/2014/main" id="{6281316C-48A9-7DE4-FC5B-E3C38C73826D}"/>
              </a:ext>
            </a:extLst>
          </p:cNvPr>
          <p:cNvSpPr txBox="1"/>
          <p:nvPr/>
        </p:nvSpPr>
        <p:spPr>
          <a:xfrm>
            <a:off x="519953" y="5166333"/>
            <a:ext cx="11170022" cy="52322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安定供給に必要な発電容量を維持しつつ、非効率な石炭火力を中心に発電量を減らしていく。</a:t>
            </a:r>
            <a:r>
              <a:rPr kumimoji="1" lang="en-US" altLang="ja-JP" sz="1400" dirty="0">
                <a:latin typeface="BIZ UDゴシック" panose="020B0400000000000000" pitchFamily="49" charset="-128"/>
                <a:ea typeface="BIZ UDゴシック" panose="020B0400000000000000" pitchFamily="49" charset="-128"/>
              </a:rPr>
              <a:t>LNG</a:t>
            </a:r>
            <a:r>
              <a:rPr kumimoji="1" lang="ja-JP" altLang="en-US" sz="1400" dirty="0">
                <a:latin typeface="BIZ UDゴシック" panose="020B0400000000000000" pitchFamily="49" charset="-128"/>
                <a:ea typeface="BIZ UDゴシック" panose="020B0400000000000000" pitchFamily="49" charset="-128"/>
              </a:rPr>
              <a:t>火力の確保、水素やアンモニアを</a:t>
            </a:r>
            <a:r>
              <a:rPr kumimoji="1" lang="ja-JP" altLang="en-US" sz="1400">
                <a:latin typeface="BIZ UDゴシック" panose="020B0400000000000000" pitchFamily="49" charset="-128"/>
                <a:ea typeface="BIZ UDゴシック" panose="020B0400000000000000" pitchFamily="49" charset="-128"/>
              </a:rPr>
              <a:t>活用した火力の脱炭素化、予備電源制度等について検討を行う。</a:t>
            </a:r>
            <a:endParaRPr kumimoji="1" lang="en-US" altLang="ja-JP" sz="14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4300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A522752918CCD46806DF88B49F39CB9" ma:contentTypeVersion="10" ma:contentTypeDescription="新しいドキュメントを作成します。" ma:contentTypeScope="" ma:versionID="acac808a42ed4cc0b4712262f086b8f0">
  <xsd:schema xmlns:xsd="http://www.w3.org/2001/XMLSchema" xmlns:xs="http://www.w3.org/2001/XMLSchema" xmlns:p="http://schemas.microsoft.com/office/2006/metadata/properties" xmlns:ns2="176ced36-a019-4115-a100-4d7578b8c65a" targetNamespace="http://schemas.microsoft.com/office/2006/metadata/properties" ma:root="true" ma:fieldsID="71ccaf5f24510544113cc7487fc66c87" ns2:_="">
    <xsd:import namespace="176ced36-a019-4115-a100-4d7578b8c65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76ced36-a019-4115-a100-4d7578b8c6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576f6b1-d0e7-45c8-9630-35c6e35c0032"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ADC5A2-2389-48BB-9849-0CF580EA4D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76ced36-a019-4115-a100-4d7578b8c6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65C968-57A2-48B7-9FDD-07DB31E05E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5555</TotalTime>
  <Words>599</Words>
  <Application>Microsoft Office PowerPoint</Application>
  <PresentationFormat>ワイド画面</PresentationFormat>
  <Paragraphs>27</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BIZ UDPゴシック</vt:lpstr>
      <vt:lpstr>BIZ UDゴシック</vt:lpstr>
      <vt:lpstr>游ゴシック</vt:lpstr>
      <vt:lpstr>Arial</vt:lpstr>
      <vt:lpstr>Office テーマ</vt:lpstr>
      <vt:lpstr>新たな国際社会、国の動向</vt:lpstr>
      <vt:lpstr>第２回審議会後の動向</vt:lpstr>
      <vt:lpstr>COP２９（202４年１１月）</vt:lpstr>
      <vt:lpstr>国の動き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331</cp:revision>
  <cp:lastPrinted>2023-06-08T02:55:32Z</cp:lastPrinted>
  <dcterms:created xsi:type="dcterms:W3CDTF">2023-06-08T00:51:24Z</dcterms:created>
  <dcterms:modified xsi:type="dcterms:W3CDTF">2024-12-19T06:03:09Z</dcterms:modified>
</cp:coreProperties>
</file>